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59" r:id="rId4"/>
    <p:sldId id="260" r:id="rId5"/>
    <p:sldId id="261" r:id="rId6"/>
    <p:sldId id="262" r:id="rId7"/>
    <p:sldId id="263" r:id="rId8"/>
    <p:sldId id="264" r:id="rId9"/>
    <p:sldId id="265" r:id="rId10"/>
    <p:sldId id="266" r:id="rId11"/>
    <p:sldId id="267" r:id="rId12"/>
    <p:sldId id="270" r:id="rId13"/>
    <p:sldId id="271" r:id="rId14"/>
    <p:sldId id="273" r:id="rId15"/>
    <p:sldId id="289" r:id="rId16"/>
    <p:sldId id="274" r:id="rId17"/>
    <p:sldId id="287" r:id="rId18"/>
    <p:sldId id="288" r:id="rId19"/>
    <p:sldId id="275" r:id="rId20"/>
    <p:sldId id="276" r:id="rId21"/>
    <p:sldId id="277" r:id="rId22"/>
    <p:sldId id="280" r:id="rId23"/>
    <p:sldId id="281" r:id="rId24"/>
    <p:sldId id="282" r:id="rId25"/>
    <p:sldId id="283" r:id="rId26"/>
    <p:sldId id="284" r:id="rId27"/>
    <p:sldId id="285"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3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027" autoAdjust="0"/>
    <p:restoredTop sz="86456" autoAdjust="0"/>
  </p:normalViewPr>
  <p:slideViewPr>
    <p:cSldViewPr snapToGrid="0">
      <p:cViewPr varScale="1">
        <p:scale>
          <a:sx n="128" d="100"/>
          <a:sy n="128" d="100"/>
        </p:scale>
        <p:origin x="1112"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03DE9D-71C3-448C-BDBB-866CE80BCAEB}" type="datetimeFigureOut">
              <a:rPr lang="en-US" smtClean="0"/>
              <a:t>11/3/25</a:t>
            </a:fld>
            <a:endParaRPr lang="en-U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9A54CA-FAD6-480C-86EA-9BA5E9AF3CF1}" type="slidenum">
              <a:rPr lang="en-US" smtClean="0"/>
              <a:t>‹Nº›</a:t>
            </a:fld>
            <a:endParaRPr lang="en-US" dirty="0"/>
          </a:p>
        </p:txBody>
      </p:sp>
    </p:spTree>
    <p:extLst>
      <p:ext uri="{BB962C8B-B14F-4D97-AF65-F5344CB8AC3E}">
        <p14:creationId xmlns:p14="http://schemas.microsoft.com/office/powerpoint/2010/main" val="56084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FD9A54CA-FAD6-480C-86EA-9BA5E9AF3CF1}" type="slidenum">
              <a:rPr lang="en-US" smtClean="0"/>
              <a:t>9</a:t>
            </a:fld>
            <a:endParaRPr lang="en-US" dirty="0"/>
          </a:p>
        </p:txBody>
      </p:sp>
    </p:spTree>
    <p:extLst>
      <p:ext uri="{BB962C8B-B14F-4D97-AF65-F5344CB8AC3E}">
        <p14:creationId xmlns:p14="http://schemas.microsoft.com/office/powerpoint/2010/main" val="37477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1"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ítulo 2"/>
          <p:cNvSpPr>
            <a:spLocks noGrp="1"/>
          </p:cNvSpPr>
          <p:nvPr>
            <p:ph type="subTitle" idx="1"/>
          </p:nvPr>
        </p:nvSpPr>
        <p:spPr>
          <a:xfrm>
            <a:off x="1524001" y="3602038"/>
            <a:ext cx="9144000" cy="1655762"/>
          </a:xfrm>
        </p:spPr>
        <p:txBody>
          <a:bodyPr/>
          <a:lstStyle>
            <a:lvl1pPr marL="0" indent="0" algn="ctr">
              <a:buNone/>
              <a:defRPr sz="2400"/>
            </a:lvl1pPr>
            <a:lvl2pPr marL="457166" indent="0" algn="ctr">
              <a:buNone/>
              <a:defRPr sz="2000"/>
            </a:lvl2pPr>
            <a:lvl3pPr marL="914331" indent="0" algn="ctr">
              <a:buNone/>
              <a:defRPr sz="1800"/>
            </a:lvl3pPr>
            <a:lvl4pPr marL="1371497" indent="0" algn="ctr">
              <a:buNone/>
              <a:defRPr sz="1600"/>
            </a:lvl4pPr>
            <a:lvl5pPr marL="1828662" indent="0" algn="ctr">
              <a:buNone/>
              <a:defRPr sz="1600"/>
            </a:lvl5pPr>
            <a:lvl6pPr marL="2285828" indent="0" algn="ctr">
              <a:buNone/>
              <a:defRPr sz="1600"/>
            </a:lvl6pPr>
            <a:lvl7pPr marL="2742993" indent="0" algn="ctr">
              <a:buNone/>
              <a:defRPr sz="1600"/>
            </a:lvl7pPr>
            <a:lvl8pPr marL="3200159" indent="0" algn="ctr">
              <a:buNone/>
              <a:defRPr sz="1600"/>
            </a:lvl8pPr>
            <a:lvl9pPr marL="3657325" indent="0" algn="ctr">
              <a:buNone/>
              <a:defRPr sz="1600"/>
            </a:lvl9pPr>
          </a:lstStyle>
          <a:p>
            <a:r>
              <a:rPr lang="es-ES"/>
              <a:t>Haga clic para editar el estilo de subtítulo del patrón</a:t>
            </a:r>
            <a:endParaRPr lang="en-US"/>
          </a:p>
        </p:txBody>
      </p:sp>
      <p:sp>
        <p:nvSpPr>
          <p:cNvPr id="4" name="Marcador de fecha 3"/>
          <p:cNvSpPr>
            <a:spLocks noGrp="1"/>
          </p:cNvSpPr>
          <p:nvPr>
            <p:ph type="dt" sz="half" idx="10"/>
          </p:nvPr>
        </p:nvSpPr>
        <p:spPr/>
        <p:txBody>
          <a:bodyPr/>
          <a:lstStyle/>
          <a:p>
            <a:fld id="{A22DF828-E1CA-4064-AEEE-5FF9303AAFD3}" type="datetimeFigureOut">
              <a:rPr lang="en-US" smtClean="0"/>
              <a:t>11/3/25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2731B8B7-F77E-44C6-88C7-103AE590816B}" type="slidenum">
              <a:rPr lang="en-US" smtClean="0"/>
              <a:t>‹Nº›</a:t>
            </a:fld>
            <a:endParaRPr lang="en-US" dirty="0"/>
          </a:p>
        </p:txBody>
      </p:sp>
    </p:spTree>
    <p:extLst>
      <p:ext uri="{BB962C8B-B14F-4D97-AF65-F5344CB8AC3E}">
        <p14:creationId xmlns:p14="http://schemas.microsoft.com/office/powerpoint/2010/main" val="3969166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A22DF828-E1CA-4064-AEEE-5FF9303AAFD3}" type="datetimeFigureOut">
              <a:rPr lang="en-US" smtClean="0"/>
              <a:t>11/3/25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2731B8B7-F77E-44C6-88C7-103AE590816B}" type="slidenum">
              <a:rPr lang="en-US" smtClean="0"/>
              <a:t>‹Nº›</a:t>
            </a:fld>
            <a:endParaRPr lang="en-US" dirty="0"/>
          </a:p>
        </p:txBody>
      </p:sp>
    </p:spTree>
    <p:extLst>
      <p:ext uri="{BB962C8B-B14F-4D97-AF65-F5344CB8AC3E}">
        <p14:creationId xmlns:p14="http://schemas.microsoft.com/office/powerpoint/2010/main" val="2715845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899" y="365125"/>
            <a:ext cx="2628900" cy="5811838"/>
          </a:xfrm>
        </p:spPr>
        <p:txBody>
          <a:bodyPr vert="eaVert"/>
          <a:lstStyle/>
          <a:p>
            <a:r>
              <a:rPr lang="es-ES"/>
              <a:t>Haga clic para modificar el estilo de título del patrón</a:t>
            </a:r>
            <a:endParaRPr lang="en-U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A22DF828-E1CA-4064-AEEE-5FF9303AAFD3}" type="datetimeFigureOut">
              <a:rPr lang="en-US" smtClean="0"/>
              <a:t>11/3/25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2731B8B7-F77E-44C6-88C7-103AE590816B}" type="slidenum">
              <a:rPr lang="en-US" smtClean="0"/>
              <a:t>‹Nº›</a:t>
            </a:fld>
            <a:endParaRPr lang="en-US" dirty="0"/>
          </a:p>
        </p:txBody>
      </p:sp>
    </p:spTree>
    <p:extLst>
      <p:ext uri="{BB962C8B-B14F-4D97-AF65-F5344CB8AC3E}">
        <p14:creationId xmlns:p14="http://schemas.microsoft.com/office/powerpoint/2010/main" val="221339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10"/>
          </p:nvPr>
        </p:nvSpPr>
        <p:spPr/>
        <p:txBody>
          <a:bodyPr/>
          <a:lstStyle/>
          <a:p>
            <a:fld id="{A22DF828-E1CA-4064-AEEE-5FF9303AAFD3}" type="datetimeFigureOut">
              <a:rPr lang="en-US" smtClean="0"/>
              <a:t>11/3/25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2731B8B7-F77E-44C6-88C7-103AE590816B}" type="slidenum">
              <a:rPr lang="en-US" smtClean="0"/>
              <a:t>‹Nº›</a:t>
            </a:fld>
            <a:endParaRPr lang="en-US" dirty="0"/>
          </a:p>
        </p:txBody>
      </p:sp>
    </p:spTree>
    <p:extLst>
      <p:ext uri="{BB962C8B-B14F-4D97-AF65-F5344CB8AC3E}">
        <p14:creationId xmlns:p14="http://schemas.microsoft.com/office/powerpoint/2010/main" val="2805893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1" y="1709739"/>
            <a:ext cx="10515599" cy="2852737"/>
          </a:xfrm>
        </p:spPr>
        <p:txBody>
          <a:bodyPr anchor="b"/>
          <a:lstStyle>
            <a:lvl1pPr>
              <a:defRPr sz="6000"/>
            </a:lvl1pPr>
          </a:lstStyle>
          <a:p>
            <a:r>
              <a:rPr lang="es-ES"/>
              <a:t>Haga clic para modificar el estilo de título del patrón</a:t>
            </a:r>
            <a:endParaRPr lang="en-US"/>
          </a:p>
        </p:txBody>
      </p:sp>
      <p:sp>
        <p:nvSpPr>
          <p:cNvPr id="3" name="Marcador de texto 2"/>
          <p:cNvSpPr>
            <a:spLocks noGrp="1"/>
          </p:cNvSpPr>
          <p:nvPr>
            <p:ph type="body" idx="1"/>
          </p:nvPr>
        </p:nvSpPr>
        <p:spPr>
          <a:xfrm>
            <a:off x="831851" y="4589463"/>
            <a:ext cx="10515599" cy="1500187"/>
          </a:xfrm>
        </p:spPr>
        <p:txBody>
          <a:bodyPr/>
          <a:lstStyle>
            <a:lvl1pPr marL="0" indent="0">
              <a:buNone/>
              <a:defRPr sz="2400">
                <a:solidFill>
                  <a:schemeClr val="tx1">
                    <a:tint val="75000"/>
                  </a:schemeClr>
                </a:solidFill>
              </a:defRPr>
            </a:lvl1pPr>
            <a:lvl2pPr marL="457166" indent="0">
              <a:buNone/>
              <a:defRPr sz="2000">
                <a:solidFill>
                  <a:schemeClr val="tx1">
                    <a:tint val="75000"/>
                  </a:schemeClr>
                </a:solidFill>
              </a:defRPr>
            </a:lvl2pPr>
            <a:lvl3pPr marL="914331" indent="0">
              <a:buNone/>
              <a:defRPr sz="1800">
                <a:solidFill>
                  <a:schemeClr val="tx1">
                    <a:tint val="75000"/>
                  </a:schemeClr>
                </a:solidFill>
              </a:defRPr>
            </a:lvl3pPr>
            <a:lvl4pPr marL="1371497" indent="0">
              <a:buNone/>
              <a:defRPr sz="1600">
                <a:solidFill>
                  <a:schemeClr val="tx1">
                    <a:tint val="75000"/>
                  </a:schemeClr>
                </a:solidFill>
              </a:defRPr>
            </a:lvl4pPr>
            <a:lvl5pPr marL="1828662" indent="0">
              <a:buNone/>
              <a:defRPr sz="1600">
                <a:solidFill>
                  <a:schemeClr val="tx1">
                    <a:tint val="75000"/>
                  </a:schemeClr>
                </a:solidFill>
              </a:defRPr>
            </a:lvl5pPr>
            <a:lvl6pPr marL="2285828" indent="0">
              <a:buNone/>
              <a:defRPr sz="1600">
                <a:solidFill>
                  <a:schemeClr val="tx1">
                    <a:tint val="75000"/>
                  </a:schemeClr>
                </a:solidFill>
              </a:defRPr>
            </a:lvl6pPr>
            <a:lvl7pPr marL="2742993" indent="0">
              <a:buNone/>
              <a:defRPr sz="1600">
                <a:solidFill>
                  <a:schemeClr val="tx1">
                    <a:tint val="75000"/>
                  </a:schemeClr>
                </a:solidFill>
              </a:defRPr>
            </a:lvl7pPr>
            <a:lvl8pPr marL="3200159" indent="0">
              <a:buNone/>
              <a:defRPr sz="1600">
                <a:solidFill>
                  <a:schemeClr val="tx1">
                    <a:tint val="75000"/>
                  </a:schemeClr>
                </a:solidFill>
              </a:defRPr>
            </a:lvl8pPr>
            <a:lvl9pPr marL="3657325"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A22DF828-E1CA-4064-AEEE-5FF9303AAFD3}" type="datetimeFigureOut">
              <a:rPr lang="en-US" smtClean="0"/>
              <a:t>11/3/25</a:t>
            </a:fld>
            <a:endParaRPr lang="en-US" dirty="0"/>
          </a:p>
        </p:txBody>
      </p:sp>
      <p:sp>
        <p:nvSpPr>
          <p:cNvPr id="5" name="Marcador de pie de página 4"/>
          <p:cNvSpPr>
            <a:spLocks noGrp="1"/>
          </p:cNvSpPr>
          <p:nvPr>
            <p:ph type="ftr" sz="quarter" idx="11"/>
          </p:nvPr>
        </p:nvSpPr>
        <p:spPr/>
        <p:txBody>
          <a:bodyPr/>
          <a:lstStyle/>
          <a:p>
            <a:endParaRPr lang="en-US" dirty="0"/>
          </a:p>
        </p:txBody>
      </p:sp>
      <p:sp>
        <p:nvSpPr>
          <p:cNvPr id="6" name="Marcador de número de diapositiva 5"/>
          <p:cNvSpPr>
            <a:spLocks noGrp="1"/>
          </p:cNvSpPr>
          <p:nvPr>
            <p:ph type="sldNum" sz="quarter" idx="12"/>
          </p:nvPr>
        </p:nvSpPr>
        <p:spPr/>
        <p:txBody>
          <a:bodyPr/>
          <a:lstStyle/>
          <a:p>
            <a:fld id="{2731B8B7-F77E-44C6-88C7-103AE590816B}" type="slidenum">
              <a:rPr lang="en-US" smtClean="0"/>
              <a:t>‹Nº›</a:t>
            </a:fld>
            <a:endParaRPr lang="en-US" dirty="0"/>
          </a:p>
        </p:txBody>
      </p:sp>
    </p:spTree>
    <p:extLst>
      <p:ext uri="{BB962C8B-B14F-4D97-AF65-F5344CB8AC3E}">
        <p14:creationId xmlns:p14="http://schemas.microsoft.com/office/powerpoint/2010/main" val="1837402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p:cNvSpPr>
            <a:spLocks noGrp="1"/>
          </p:cNvSpPr>
          <p:nvPr>
            <p:ph type="dt" sz="half" idx="10"/>
          </p:nvPr>
        </p:nvSpPr>
        <p:spPr/>
        <p:txBody>
          <a:bodyPr/>
          <a:lstStyle/>
          <a:p>
            <a:fld id="{A22DF828-E1CA-4064-AEEE-5FF9303AAFD3}" type="datetimeFigureOut">
              <a:rPr lang="en-US" smtClean="0"/>
              <a:t>11/3/25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2731B8B7-F77E-44C6-88C7-103AE590816B}" type="slidenum">
              <a:rPr lang="en-US" smtClean="0"/>
              <a:t>‹Nº›</a:t>
            </a:fld>
            <a:endParaRPr lang="en-US" dirty="0"/>
          </a:p>
        </p:txBody>
      </p:sp>
    </p:spTree>
    <p:extLst>
      <p:ext uri="{BB962C8B-B14F-4D97-AF65-F5344CB8AC3E}">
        <p14:creationId xmlns:p14="http://schemas.microsoft.com/office/powerpoint/2010/main" val="58530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90" y="365126"/>
            <a:ext cx="10515599" cy="1325563"/>
          </a:xfrm>
        </p:spPr>
        <p:txBody>
          <a:bodyPr/>
          <a:lstStyle/>
          <a:p>
            <a:r>
              <a:rPr lang="es-ES"/>
              <a:t>Haga clic para modificar el estilo de título del patrón</a:t>
            </a:r>
            <a:endParaRPr lang="en-US"/>
          </a:p>
        </p:txBody>
      </p:sp>
      <p:sp>
        <p:nvSpPr>
          <p:cNvPr id="3" name="Marcador de texto 2"/>
          <p:cNvSpPr>
            <a:spLocks noGrp="1"/>
          </p:cNvSpPr>
          <p:nvPr>
            <p:ph type="body" idx="1"/>
          </p:nvPr>
        </p:nvSpPr>
        <p:spPr>
          <a:xfrm>
            <a:off x="839790" y="1681163"/>
            <a:ext cx="5157788" cy="823912"/>
          </a:xfrm>
        </p:spPr>
        <p:txBody>
          <a:bodyPr anchor="b"/>
          <a:lstStyle>
            <a:lvl1pPr marL="0" indent="0">
              <a:buNone/>
              <a:defRPr sz="2400" b="1"/>
            </a:lvl1pPr>
            <a:lvl2pPr marL="457166" indent="0">
              <a:buNone/>
              <a:defRPr sz="2000" b="1"/>
            </a:lvl2pPr>
            <a:lvl3pPr marL="914331" indent="0">
              <a:buNone/>
              <a:defRPr sz="1800" b="1"/>
            </a:lvl3pPr>
            <a:lvl4pPr marL="1371497" indent="0">
              <a:buNone/>
              <a:defRPr sz="1600" b="1"/>
            </a:lvl4pPr>
            <a:lvl5pPr marL="1828662" indent="0">
              <a:buNone/>
              <a:defRPr sz="1600" b="1"/>
            </a:lvl5pPr>
            <a:lvl6pPr marL="2285828" indent="0">
              <a:buNone/>
              <a:defRPr sz="1600" b="1"/>
            </a:lvl6pPr>
            <a:lvl7pPr marL="2742993" indent="0">
              <a:buNone/>
              <a:defRPr sz="1600" b="1"/>
            </a:lvl7pPr>
            <a:lvl8pPr marL="3200159" indent="0">
              <a:buNone/>
              <a:defRPr sz="1600" b="1"/>
            </a:lvl8pPr>
            <a:lvl9pPr marL="3657325"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90" y="2505075"/>
            <a:ext cx="51577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166" indent="0">
              <a:buNone/>
              <a:defRPr sz="2000" b="1"/>
            </a:lvl2pPr>
            <a:lvl3pPr marL="914331" indent="0">
              <a:buNone/>
              <a:defRPr sz="1800" b="1"/>
            </a:lvl3pPr>
            <a:lvl4pPr marL="1371497" indent="0">
              <a:buNone/>
              <a:defRPr sz="1600" b="1"/>
            </a:lvl4pPr>
            <a:lvl5pPr marL="1828662" indent="0">
              <a:buNone/>
              <a:defRPr sz="1600" b="1"/>
            </a:lvl5pPr>
            <a:lvl6pPr marL="2285828" indent="0">
              <a:buNone/>
              <a:defRPr sz="1600" b="1"/>
            </a:lvl6pPr>
            <a:lvl7pPr marL="2742993" indent="0">
              <a:buNone/>
              <a:defRPr sz="1600" b="1"/>
            </a:lvl7pPr>
            <a:lvl8pPr marL="3200159" indent="0">
              <a:buNone/>
              <a:defRPr sz="1600" b="1"/>
            </a:lvl8pPr>
            <a:lvl9pPr marL="3657325"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p:cNvSpPr>
            <a:spLocks noGrp="1"/>
          </p:cNvSpPr>
          <p:nvPr>
            <p:ph type="dt" sz="half" idx="10"/>
          </p:nvPr>
        </p:nvSpPr>
        <p:spPr/>
        <p:txBody>
          <a:bodyPr/>
          <a:lstStyle/>
          <a:p>
            <a:fld id="{A22DF828-E1CA-4064-AEEE-5FF9303AAFD3}" type="datetimeFigureOut">
              <a:rPr lang="en-US" smtClean="0"/>
              <a:t>11/3/25</a:t>
            </a:fld>
            <a:endParaRPr lang="en-US" dirty="0"/>
          </a:p>
        </p:txBody>
      </p:sp>
      <p:sp>
        <p:nvSpPr>
          <p:cNvPr id="8" name="Marcador de pie de página 7"/>
          <p:cNvSpPr>
            <a:spLocks noGrp="1"/>
          </p:cNvSpPr>
          <p:nvPr>
            <p:ph type="ftr" sz="quarter" idx="11"/>
          </p:nvPr>
        </p:nvSpPr>
        <p:spPr/>
        <p:txBody>
          <a:bodyPr/>
          <a:lstStyle/>
          <a:p>
            <a:endParaRPr lang="en-US" dirty="0"/>
          </a:p>
        </p:txBody>
      </p:sp>
      <p:sp>
        <p:nvSpPr>
          <p:cNvPr id="9" name="Marcador de número de diapositiva 8"/>
          <p:cNvSpPr>
            <a:spLocks noGrp="1"/>
          </p:cNvSpPr>
          <p:nvPr>
            <p:ph type="sldNum" sz="quarter" idx="12"/>
          </p:nvPr>
        </p:nvSpPr>
        <p:spPr/>
        <p:txBody>
          <a:bodyPr/>
          <a:lstStyle/>
          <a:p>
            <a:fld id="{2731B8B7-F77E-44C6-88C7-103AE590816B}" type="slidenum">
              <a:rPr lang="en-US" smtClean="0"/>
              <a:t>‹Nº›</a:t>
            </a:fld>
            <a:endParaRPr lang="en-US" dirty="0"/>
          </a:p>
        </p:txBody>
      </p:sp>
    </p:spTree>
    <p:extLst>
      <p:ext uri="{BB962C8B-B14F-4D97-AF65-F5344CB8AC3E}">
        <p14:creationId xmlns:p14="http://schemas.microsoft.com/office/powerpoint/2010/main" val="186809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US"/>
          </a:p>
        </p:txBody>
      </p:sp>
      <p:sp>
        <p:nvSpPr>
          <p:cNvPr id="3" name="Marcador de fecha 2"/>
          <p:cNvSpPr>
            <a:spLocks noGrp="1"/>
          </p:cNvSpPr>
          <p:nvPr>
            <p:ph type="dt" sz="half" idx="10"/>
          </p:nvPr>
        </p:nvSpPr>
        <p:spPr/>
        <p:txBody>
          <a:bodyPr/>
          <a:lstStyle/>
          <a:p>
            <a:fld id="{A22DF828-E1CA-4064-AEEE-5FF9303AAFD3}" type="datetimeFigureOut">
              <a:rPr lang="en-US" smtClean="0"/>
              <a:t>11/3/25</a:t>
            </a:fld>
            <a:endParaRPr lang="en-US" dirty="0"/>
          </a:p>
        </p:txBody>
      </p:sp>
      <p:sp>
        <p:nvSpPr>
          <p:cNvPr id="4" name="Marcador de pie de página 3"/>
          <p:cNvSpPr>
            <a:spLocks noGrp="1"/>
          </p:cNvSpPr>
          <p:nvPr>
            <p:ph type="ftr" sz="quarter" idx="11"/>
          </p:nvPr>
        </p:nvSpPr>
        <p:spPr/>
        <p:txBody>
          <a:bodyPr/>
          <a:lstStyle/>
          <a:p>
            <a:endParaRPr lang="en-US" dirty="0"/>
          </a:p>
        </p:txBody>
      </p:sp>
      <p:sp>
        <p:nvSpPr>
          <p:cNvPr id="5" name="Marcador de número de diapositiva 4"/>
          <p:cNvSpPr>
            <a:spLocks noGrp="1"/>
          </p:cNvSpPr>
          <p:nvPr>
            <p:ph type="sldNum" sz="quarter" idx="12"/>
          </p:nvPr>
        </p:nvSpPr>
        <p:spPr/>
        <p:txBody>
          <a:bodyPr/>
          <a:lstStyle/>
          <a:p>
            <a:fld id="{2731B8B7-F77E-44C6-88C7-103AE590816B}" type="slidenum">
              <a:rPr lang="en-US" smtClean="0"/>
              <a:t>‹Nº›</a:t>
            </a:fld>
            <a:endParaRPr lang="en-US" dirty="0"/>
          </a:p>
        </p:txBody>
      </p:sp>
    </p:spTree>
    <p:extLst>
      <p:ext uri="{BB962C8B-B14F-4D97-AF65-F5344CB8AC3E}">
        <p14:creationId xmlns:p14="http://schemas.microsoft.com/office/powerpoint/2010/main" val="231931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A22DF828-E1CA-4064-AEEE-5FF9303AAFD3}" type="datetimeFigureOut">
              <a:rPr lang="en-US" smtClean="0"/>
              <a:t>11/3/25</a:t>
            </a:fld>
            <a:endParaRPr lang="en-US" dirty="0"/>
          </a:p>
        </p:txBody>
      </p:sp>
      <p:sp>
        <p:nvSpPr>
          <p:cNvPr id="3" name="Marcador de pie de página 2"/>
          <p:cNvSpPr>
            <a:spLocks noGrp="1"/>
          </p:cNvSpPr>
          <p:nvPr>
            <p:ph type="ftr" sz="quarter" idx="11"/>
          </p:nvPr>
        </p:nvSpPr>
        <p:spPr/>
        <p:txBody>
          <a:bodyPr/>
          <a:lstStyle/>
          <a:p>
            <a:endParaRPr lang="en-US" dirty="0"/>
          </a:p>
        </p:txBody>
      </p:sp>
      <p:sp>
        <p:nvSpPr>
          <p:cNvPr id="4" name="Marcador de número de diapositiva 3"/>
          <p:cNvSpPr>
            <a:spLocks noGrp="1"/>
          </p:cNvSpPr>
          <p:nvPr>
            <p:ph type="sldNum" sz="quarter" idx="12"/>
          </p:nvPr>
        </p:nvSpPr>
        <p:spPr/>
        <p:txBody>
          <a:bodyPr/>
          <a:lstStyle/>
          <a:p>
            <a:fld id="{2731B8B7-F77E-44C6-88C7-103AE590816B}" type="slidenum">
              <a:rPr lang="en-US" smtClean="0"/>
              <a:t>‹Nº›</a:t>
            </a:fld>
            <a:endParaRPr lang="en-US" dirty="0"/>
          </a:p>
        </p:txBody>
      </p:sp>
      <p:pic>
        <p:nvPicPr>
          <p:cNvPr id="5" name="Imagen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364279" cy="6858000"/>
          </a:xfrm>
          <a:prstGeom prst="rect">
            <a:avLst/>
          </a:prstGeom>
        </p:spPr>
      </p:pic>
    </p:spTree>
    <p:extLst>
      <p:ext uri="{BB962C8B-B14F-4D97-AF65-F5344CB8AC3E}">
        <p14:creationId xmlns:p14="http://schemas.microsoft.com/office/powerpoint/2010/main" val="3161574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8" cy="1600200"/>
          </a:xfrm>
        </p:spPr>
        <p:txBody>
          <a:bodyPr anchor="b"/>
          <a:lstStyle>
            <a:lvl1pPr>
              <a:defRPr sz="3200"/>
            </a:lvl1pPr>
          </a:lstStyle>
          <a:p>
            <a:r>
              <a:rPr lang="es-ES"/>
              <a:t>Haga clic para modificar el estilo de título del patrón</a:t>
            </a:r>
            <a:endParaRPr lang="en-US"/>
          </a:p>
        </p:txBody>
      </p:sp>
      <p:sp>
        <p:nvSpPr>
          <p:cNvPr id="3" name="Marcador de contenido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p:cNvSpPr>
            <a:spLocks noGrp="1"/>
          </p:cNvSpPr>
          <p:nvPr>
            <p:ph type="body" sz="half" idx="2"/>
          </p:nvPr>
        </p:nvSpPr>
        <p:spPr>
          <a:xfrm>
            <a:off x="839789" y="2057400"/>
            <a:ext cx="3932238" cy="3811588"/>
          </a:xfrm>
        </p:spPr>
        <p:txBody>
          <a:bodyPr/>
          <a:lstStyle>
            <a:lvl1pPr marL="0" indent="0">
              <a:buNone/>
              <a:defRPr sz="1600"/>
            </a:lvl1pPr>
            <a:lvl2pPr marL="457166" indent="0">
              <a:buNone/>
              <a:defRPr sz="1400"/>
            </a:lvl2pPr>
            <a:lvl3pPr marL="914331" indent="0">
              <a:buNone/>
              <a:defRPr sz="1200"/>
            </a:lvl3pPr>
            <a:lvl4pPr marL="1371497" indent="0">
              <a:buNone/>
              <a:defRPr sz="1000"/>
            </a:lvl4pPr>
            <a:lvl5pPr marL="1828662" indent="0">
              <a:buNone/>
              <a:defRPr sz="1000"/>
            </a:lvl5pPr>
            <a:lvl6pPr marL="2285828" indent="0">
              <a:buNone/>
              <a:defRPr sz="1000"/>
            </a:lvl6pPr>
            <a:lvl7pPr marL="2742993" indent="0">
              <a:buNone/>
              <a:defRPr sz="1000"/>
            </a:lvl7pPr>
            <a:lvl8pPr marL="3200159" indent="0">
              <a:buNone/>
              <a:defRPr sz="1000"/>
            </a:lvl8pPr>
            <a:lvl9pPr marL="3657325"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22DF828-E1CA-4064-AEEE-5FF9303AAFD3}" type="datetimeFigureOut">
              <a:rPr lang="en-US" smtClean="0"/>
              <a:t>11/3/25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2731B8B7-F77E-44C6-88C7-103AE590816B}" type="slidenum">
              <a:rPr lang="en-US" smtClean="0"/>
              <a:t>‹Nº›</a:t>
            </a:fld>
            <a:endParaRPr lang="en-US" dirty="0"/>
          </a:p>
        </p:txBody>
      </p:sp>
    </p:spTree>
    <p:extLst>
      <p:ext uri="{BB962C8B-B14F-4D97-AF65-F5344CB8AC3E}">
        <p14:creationId xmlns:p14="http://schemas.microsoft.com/office/powerpoint/2010/main" val="180895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9" y="457200"/>
            <a:ext cx="3932238" cy="1600200"/>
          </a:xfrm>
        </p:spPr>
        <p:txBody>
          <a:bodyPr anchor="b"/>
          <a:lstStyle>
            <a:lvl1pPr>
              <a:defRPr sz="3200"/>
            </a:lvl1pPr>
          </a:lstStyle>
          <a:p>
            <a:r>
              <a:rPr lang="es-ES"/>
              <a:t>Haga clic para modificar el estilo de título del patrón</a:t>
            </a:r>
            <a:endParaRPr lang="en-US"/>
          </a:p>
        </p:txBody>
      </p:sp>
      <p:sp>
        <p:nvSpPr>
          <p:cNvPr id="3" name="Marcador de posición de imagen 2"/>
          <p:cNvSpPr>
            <a:spLocks noGrp="1"/>
          </p:cNvSpPr>
          <p:nvPr>
            <p:ph type="pic" idx="1"/>
          </p:nvPr>
        </p:nvSpPr>
        <p:spPr>
          <a:xfrm>
            <a:off x="5183188" y="987426"/>
            <a:ext cx="6172200" cy="4873625"/>
          </a:xfrm>
        </p:spPr>
        <p:txBody>
          <a:bodyPr/>
          <a:lstStyle>
            <a:lvl1pPr marL="0" indent="0">
              <a:buNone/>
              <a:defRPr sz="3200"/>
            </a:lvl1pPr>
            <a:lvl2pPr marL="457166" indent="0">
              <a:buNone/>
              <a:defRPr sz="2800"/>
            </a:lvl2pPr>
            <a:lvl3pPr marL="914331" indent="0">
              <a:buNone/>
              <a:defRPr sz="2400"/>
            </a:lvl3pPr>
            <a:lvl4pPr marL="1371497" indent="0">
              <a:buNone/>
              <a:defRPr sz="2000"/>
            </a:lvl4pPr>
            <a:lvl5pPr marL="1828662" indent="0">
              <a:buNone/>
              <a:defRPr sz="2000"/>
            </a:lvl5pPr>
            <a:lvl6pPr marL="2285828" indent="0">
              <a:buNone/>
              <a:defRPr sz="2000"/>
            </a:lvl6pPr>
            <a:lvl7pPr marL="2742993" indent="0">
              <a:buNone/>
              <a:defRPr sz="2000"/>
            </a:lvl7pPr>
            <a:lvl8pPr marL="3200159" indent="0">
              <a:buNone/>
              <a:defRPr sz="2000"/>
            </a:lvl8pPr>
            <a:lvl9pPr marL="3657325" indent="0">
              <a:buNone/>
              <a:defRPr sz="2000"/>
            </a:lvl9pPr>
          </a:lstStyle>
          <a:p>
            <a:endParaRPr lang="en-US" dirty="0"/>
          </a:p>
        </p:txBody>
      </p:sp>
      <p:sp>
        <p:nvSpPr>
          <p:cNvPr id="4" name="Marcador de texto 3"/>
          <p:cNvSpPr>
            <a:spLocks noGrp="1"/>
          </p:cNvSpPr>
          <p:nvPr>
            <p:ph type="body" sz="half" idx="2"/>
          </p:nvPr>
        </p:nvSpPr>
        <p:spPr>
          <a:xfrm>
            <a:off x="839789" y="2057400"/>
            <a:ext cx="3932238" cy="3811588"/>
          </a:xfrm>
        </p:spPr>
        <p:txBody>
          <a:bodyPr/>
          <a:lstStyle>
            <a:lvl1pPr marL="0" indent="0">
              <a:buNone/>
              <a:defRPr sz="1600"/>
            </a:lvl1pPr>
            <a:lvl2pPr marL="457166" indent="0">
              <a:buNone/>
              <a:defRPr sz="1400"/>
            </a:lvl2pPr>
            <a:lvl3pPr marL="914331" indent="0">
              <a:buNone/>
              <a:defRPr sz="1200"/>
            </a:lvl3pPr>
            <a:lvl4pPr marL="1371497" indent="0">
              <a:buNone/>
              <a:defRPr sz="1000"/>
            </a:lvl4pPr>
            <a:lvl5pPr marL="1828662" indent="0">
              <a:buNone/>
              <a:defRPr sz="1000"/>
            </a:lvl5pPr>
            <a:lvl6pPr marL="2285828" indent="0">
              <a:buNone/>
              <a:defRPr sz="1000"/>
            </a:lvl6pPr>
            <a:lvl7pPr marL="2742993" indent="0">
              <a:buNone/>
              <a:defRPr sz="1000"/>
            </a:lvl7pPr>
            <a:lvl8pPr marL="3200159" indent="0">
              <a:buNone/>
              <a:defRPr sz="1000"/>
            </a:lvl8pPr>
            <a:lvl9pPr marL="3657325"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A22DF828-E1CA-4064-AEEE-5FF9303AAFD3}" type="datetimeFigureOut">
              <a:rPr lang="en-US" smtClean="0"/>
              <a:t>11/3/25</a:t>
            </a:fld>
            <a:endParaRPr lang="en-US" dirty="0"/>
          </a:p>
        </p:txBody>
      </p:sp>
      <p:sp>
        <p:nvSpPr>
          <p:cNvPr id="6" name="Marcador de pie de página 5"/>
          <p:cNvSpPr>
            <a:spLocks noGrp="1"/>
          </p:cNvSpPr>
          <p:nvPr>
            <p:ph type="ftr" sz="quarter" idx="11"/>
          </p:nvPr>
        </p:nvSpPr>
        <p:spPr/>
        <p:txBody>
          <a:bodyPr/>
          <a:lstStyle/>
          <a:p>
            <a:endParaRPr lang="en-US" dirty="0"/>
          </a:p>
        </p:txBody>
      </p:sp>
      <p:sp>
        <p:nvSpPr>
          <p:cNvPr id="7" name="Marcador de número de diapositiva 6"/>
          <p:cNvSpPr>
            <a:spLocks noGrp="1"/>
          </p:cNvSpPr>
          <p:nvPr>
            <p:ph type="sldNum" sz="quarter" idx="12"/>
          </p:nvPr>
        </p:nvSpPr>
        <p:spPr/>
        <p:txBody>
          <a:bodyPr/>
          <a:lstStyle/>
          <a:p>
            <a:fld id="{2731B8B7-F77E-44C6-88C7-103AE590816B}" type="slidenum">
              <a:rPr lang="en-US" smtClean="0"/>
              <a:t>‹Nº›</a:t>
            </a:fld>
            <a:endParaRPr lang="en-US" dirty="0"/>
          </a:p>
        </p:txBody>
      </p:sp>
    </p:spTree>
    <p:extLst>
      <p:ext uri="{BB962C8B-B14F-4D97-AF65-F5344CB8AC3E}">
        <p14:creationId xmlns:p14="http://schemas.microsoft.com/office/powerpoint/2010/main" val="1024911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1" y="365126"/>
            <a:ext cx="10515599"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Marcador de texto 2"/>
          <p:cNvSpPr>
            <a:spLocks noGrp="1"/>
          </p:cNvSpPr>
          <p:nvPr>
            <p:ph type="body" idx="1"/>
          </p:nvPr>
        </p:nvSpPr>
        <p:spPr>
          <a:xfrm>
            <a:off x="838201" y="1825625"/>
            <a:ext cx="10515599"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p:cNvSpPr>
            <a:spLocks noGrp="1"/>
          </p:cNvSpPr>
          <p:nvPr>
            <p:ph type="dt" sz="half" idx="2"/>
          </p:nvPr>
        </p:nvSpPr>
        <p:spPr>
          <a:xfrm>
            <a:off x="838201" y="6356350"/>
            <a:ext cx="2743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DF828-E1CA-4064-AEEE-5FF9303AAFD3}" type="datetimeFigureOut">
              <a:rPr lang="en-US" smtClean="0"/>
              <a:t>11/3/25</a:t>
            </a:fld>
            <a:endParaRPr lang="en-US" dirty="0"/>
          </a:p>
        </p:txBody>
      </p:sp>
      <p:sp>
        <p:nvSpPr>
          <p:cNvPr id="5" name="Marcador de pie de página 4"/>
          <p:cNvSpPr>
            <a:spLocks noGrp="1"/>
          </p:cNvSpPr>
          <p:nvPr>
            <p:ph type="ftr" sz="quarter" idx="3"/>
          </p:nvPr>
        </p:nvSpPr>
        <p:spPr>
          <a:xfrm>
            <a:off x="4038601"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Marcador de número de diapositiva 5"/>
          <p:cNvSpPr>
            <a:spLocks noGrp="1"/>
          </p:cNvSpPr>
          <p:nvPr>
            <p:ph type="sldNum" sz="quarter" idx="4"/>
          </p:nvPr>
        </p:nvSpPr>
        <p:spPr>
          <a:xfrm>
            <a:off x="8610601" y="6356350"/>
            <a:ext cx="27431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31B8B7-F77E-44C6-88C7-103AE590816B}" type="slidenum">
              <a:rPr lang="en-US" smtClean="0"/>
              <a:t>‹Nº›</a:t>
            </a:fld>
            <a:endParaRPr lang="en-US" dirty="0"/>
          </a:p>
        </p:txBody>
      </p:sp>
    </p:spTree>
    <p:extLst>
      <p:ext uri="{BB962C8B-B14F-4D97-AF65-F5344CB8AC3E}">
        <p14:creationId xmlns:p14="http://schemas.microsoft.com/office/powerpoint/2010/main" val="818567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3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3" indent="-228583" algn="l" defTabSz="91433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48" indent="-228583" algn="l" defTabSz="91433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3" algn="l" defTabSz="91433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3"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5" indent="-228583"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1" indent="-228583"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7" indent="-228583"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2" indent="-228583"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08" indent="-228583" algn="l" defTabSz="91433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1" rtl="0" eaLnBrk="1" latinLnBrk="0" hangingPunct="1">
        <a:defRPr sz="1800" kern="1200">
          <a:solidFill>
            <a:schemeClr val="tx1"/>
          </a:solidFill>
          <a:latin typeface="+mn-lt"/>
          <a:ea typeface="+mn-ea"/>
          <a:cs typeface="+mn-cs"/>
        </a:defRPr>
      </a:lvl1pPr>
      <a:lvl2pPr marL="457166" algn="l" defTabSz="914331" rtl="0" eaLnBrk="1" latinLnBrk="0" hangingPunct="1">
        <a:defRPr sz="1800" kern="1200">
          <a:solidFill>
            <a:schemeClr val="tx1"/>
          </a:solidFill>
          <a:latin typeface="+mn-lt"/>
          <a:ea typeface="+mn-ea"/>
          <a:cs typeface="+mn-cs"/>
        </a:defRPr>
      </a:lvl2pPr>
      <a:lvl3pPr marL="914331" algn="l" defTabSz="914331" rtl="0" eaLnBrk="1" latinLnBrk="0" hangingPunct="1">
        <a:defRPr sz="1800" kern="1200">
          <a:solidFill>
            <a:schemeClr val="tx1"/>
          </a:solidFill>
          <a:latin typeface="+mn-lt"/>
          <a:ea typeface="+mn-ea"/>
          <a:cs typeface="+mn-cs"/>
        </a:defRPr>
      </a:lvl3pPr>
      <a:lvl4pPr marL="1371497" algn="l" defTabSz="914331" rtl="0" eaLnBrk="1" latinLnBrk="0" hangingPunct="1">
        <a:defRPr sz="1800" kern="1200">
          <a:solidFill>
            <a:schemeClr val="tx1"/>
          </a:solidFill>
          <a:latin typeface="+mn-lt"/>
          <a:ea typeface="+mn-ea"/>
          <a:cs typeface="+mn-cs"/>
        </a:defRPr>
      </a:lvl4pPr>
      <a:lvl5pPr marL="1828662" algn="l" defTabSz="914331" rtl="0" eaLnBrk="1" latinLnBrk="0" hangingPunct="1">
        <a:defRPr sz="1800" kern="1200">
          <a:solidFill>
            <a:schemeClr val="tx1"/>
          </a:solidFill>
          <a:latin typeface="+mn-lt"/>
          <a:ea typeface="+mn-ea"/>
          <a:cs typeface="+mn-cs"/>
        </a:defRPr>
      </a:lvl5pPr>
      <a:lvl6pPr marL="2285828" algn="l" defTabSz="914331" rtl="0" eaLnBrk="1" latinLnBrk="0" hangingPunct="1">
        <a:defRPr sz="1800" kern="1200">
          <a:solidFill>
            <a:schemeClr val="tx1"/>
          </a:solidFill>
          <a:latin typeface="+mn-lt"/>
          <a:ea typeface="+mn-ea"/>
          <a:cs typeface="+mn-cs"/>
        </a:defRPr>
      </a:lvl6pPr>
      <a:lvl7pPr marL="2742993" algn="l" defTabSz="914331" rtl="0" eaLnBrk="1" latinLnBrk="0" hangingPunct="1">
        <a:defRPr sz="1800" kern="1200">
          <a:solidFill>
            <a:schemeClr val="tx1"/>
          </a:solidFill>
          <a:latin typeface="+mn-lt"/>
          <a:ea typeface="+mn-ea"/>
          <a:cs typeface="+mn-cs"/>
        </a:defRPr>
      </a:lvl7pPr>
      <a:lvl8pPr marL="3200159" algn="l" defTabSz="914331" rtl="0" eaLnBrk="1" latinLnBrk="0" hangingPunct="1">
        <a:defRPr sz="1800" kern="1200">
          <a:solidFill>
            <a:schemeClr val="tx1"/>
          </a:solidFill>
          <a:latin typeface="+mn-lt"/>
          <a:ea typeface="+mn-ea"/>
          <a:cs typeface="+mn-cs"/>
        </a:defRPr>
      </a:lvl8pPr>
      <a:lvl9pPr marL="3657325" algn="l" defTabSz="91433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 Type="http://schemas.openxmlformats.org/officeDocument/2006/relationships/slide" Target="slide2.xml"/><Relationship Id="rId21" Type="http://schemas.openxmlformats.org/officeDocument/2006/relationships/slide" Target="slide21.xml"/><Relationship Id="rId7" Type="http://schemas.openxmlformats.org/officeDocument/2006/relationships/slide" Target="slide6.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2" Type="http://schemas.openxmlformats.org/officeDocument/2006/relationships/image" Target="../media/image2.jpg"/><Relationship Id="rId16" Type="http://schemas.openxmlformats.org/officeDocument/2006/relationships/slide" Target="slide16.xml"/><Relationship Id="rId20" Type="http://schemas.openxmlformats.org/officeDocument/2006/relationships/slide" Target="slide20.xml"/><Relationship Id="rId29" Type="http://schemas.openxmlformats.org/officeDocument/2006/relationships/slide" Target="slide28.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4.xml"/><Relationship Id="rId15" Type="http://schemas.openxmlformats.org/officeDocument/2006/relationships/slide" Target="slide14.xml"/><Relationship Id="rId23" Type="http://schemas.openxmlformats.org/officeDocument/2006/relationships/slide" Target="slide23.xml"/><Relationship Id="rId28" Type="http://schemas.openxmlformats.org/officeDocument/2006/relationships/slide" Target="slide15.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3.xml"/><Relationship Id="rId9" Type="http://schemas.openxmlformats.org/officeDocument/2006/relationships/slide" Target="slide9.xml"/><Relationship Id="rId14" Type="http://schemas.openxmlformats.org/officeDocument/2006/relationships/slide" Target="slide27.xml"/><Relationship Id="rId22" Type="http://schemas.openxmlformats.org/officeDocument/2006/relationships/slide" Target="slide22.xml"/><Relationship Id="rId27" Type="http://schemas.openxmlformats.org/officeDocument/2006/relationships/slide" Target="slide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3F9E21C3-285E-2A2E-5040-00BA7BF68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31"/>
            <a:ext cx="12192000" cy="6851769"/>
          </a:xfrm>
          <a:prstGeom prst="rect">
            <a:avLst/>
          </a:prstGeom>
        </p:spPr>
      </p:pic>
      <p:sp>
        <p:nvSpPr>
          <p:cNvPr id="8" name="Elipse 7"/>
          <p:cNvSpPr/>
          <p:nvPr/>
        </p:nvSpPr>
        <p:spPr>
          <a:xfrm>
            <a:off x="5478448" y="691764"/>
            <a:ext cx="644055" cy="64405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Elipse 8">
            <a:hlinkClick r:id="rId3" action="ppaction://hlinksldjump"/>
          </p:cNvPr>
          <p:cNvSpPr/>
          <p:nvPr/>
        </p:nvSpPr>
        <p:spPr>
          <a:xfrm>
            <a:off x="4733484" y="838048"/>
            <a:ext cx="2536431" cy="64405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Elipse 9">
            <a:hlinkClick r:id="rId4" action="ppaction://hlinksldjump"/>
          </p:cNvPr>
          <p:cNvSpPr/>
          <p:nvPr/>
        </p:nvSpPr>
        <p:spPr>
          <a:xfrm>
            <a:off x="1018395" y="2023606"/>
            <a:ext cx="1696535" cy="5645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Elipse 11">
            <a:hlinkClick r:id="rId5" action="ppaction://hlinksldjump"/>
          </p:cNvPr>
          <p:cNvSpPr/>
          <p:nvPr/>
        </p:nvSpPr>
        <p:spPr>
          <a:xfrm>
            <a:off x="1071971" y="2714782"/>
            <a:ext cx="1599390" cy="5645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Elipse 12">
            <a:hlinkClick r:id="rId6" action="ppaction://hlinksldjump"/>
          </p:cNvPr>
          <p:cNvSpPr/>
          <p:nvPr/>
        </p:nvSpPr>
        <p:spPr>
          <a:xfrm>
            <a:off x="1078333" y="3924620"/>
            <a:ext cx="1734489" cy="5645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lipse 13">
            <a:hlinkClick r:id="rId7" action="ppaction://hlinksldjump"/>
          </p:cNvPr>
          <p:cNvSpPr/>
          <p:nvPr/>
        </p:nvSpPr>
        <p:spPr>
          <a:xfrm>
            <a:off x="1064824" y="4561024"/>
            <a:ext cx="1696534" cy="56454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Elipse 14">
            <a:hlinkClick r:id="rId8" action="ppaction://hlinksldjump"/>
          </p:cNvPr>
          <p:cNvSpPr/>
          <p:nvPr/>
        </p:nvSpPr>
        <p:spPr>
          <a:xfrm>
            <a:off x="979602" y="5602791"/>
            <a:ext cx="1734489" cy="6440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ángulo 15">
            <a:hlinkClick r:id="rId9" action="ppaction://hlinksldjump"/>
          </p:cNvPr>
          <p:cNvSpPr/>
          <p:nvPr/>
        </p:nvSpPr>
        <p:spPr>
          <a:xfrm>
            <a:off x="5736666" y="2362737"/>
            <a:ext cx="1359673" cy="437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ángulo 16">
            <a:hlinkClick r:id="rId10" action="ppaction://hlinksldjump"/>
          </p:cNvPr>
          <p:cNvSpPr/>
          <p:nvPr/>
        </p:nvSpPr>
        <p:spPr>
          <a:xfrm>
            <a:off x="5885185" y="2981740"/>
            <a:ext cx="1264258" cy="500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ángulo 17">
            <a:hlinkClick r:id="rId11" action="ppaction://hlinksldjump"/>
          </p:cNvPr>
          <p:cNvSpPr/>
          <p:nvPr/>
        </p:nvSpPr>
        <p:spPr>
          <a:xfrm>
            <a:off x="3557825" y="3558487"/>
            <a:ext cx="1359673" cy="516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ángulo 18">
            <a:hlinkClick r:id="rId12" action="ppaction://hlinksldjump"/>
          </p:cNvPr>
          <p:cNvSpPr/>
          <p:nvPr/>
        </p:nvSpPr>
        <p:spPr>
          <a:xfrm>
            <a:off x="3684570" y="4913429"/>
            <a:ext cx="1264258" cy="3975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ángulo 19">
            <a:hlinkClick r:id="rId13" action="ppaction://hlinksldjump"/>
          </p:cNvPr>
          <p:cNvSpPr/>
          <p:nvPr/>
        </p:nvSpPr>
        <p:spPr>
          <a:xfrm>
            <a:off x="3569283" y="5466720"/>
            <a:ext cx="1455088" cy="46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ángulo 20">
            <a:hlinkClick r:id="rId14" action="ppaction://hlinksldjump"/>
          </p:cNvPr>
          <p:cNvSpPr/>
          <p:nvPr/>
        </p:nvSpPr>
        <p:spPr>
          <a:xfrm>
            <a:off x="9615948" y="1932166"/>
            <a:ext cx="2144031" cy="42498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ángulo 2">
            <a:hlinkClick r:id="rId15" action="ppaction://hlinksldjump"/>
          </p:cNvPr>
          <p:cNvSpPr/>
          <p:nvPr/>
        </p:nvSpPr>
        <p:spPr>
          <a:xfrm>
            <a:off x="3605649" y="4221050"/>
            <a:ext cx="1320800" cy="5009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a:hlinkClick r:id="rId16" action="ppaction://hlinksldjump"/>
          </p:cNvPr>
          <p:cNvSpPr/>
          <p:nvPr/>
        </p:nvSpPr>
        <p:spPr>
          <a:xfrm>
            <a:off x="5751235" y="3052568"/>
            <a:ext cx="1346200" cy="4147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ángulo 4"/>
          <p:cNvSpPr/>
          <p:nvPr/>
        </p:nvSpPr>
        <p:spPr>
          <a:xfrm>
            <a:off x="6451600" y="3419061"/>
            <a:ext cx="1219200" cy="424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ángulo 5">
            <a:hlinkClick r:id="rId17" action="ppaction://hlinksldjump"/>
          </p:cNvPr>
          <p:cNvSpPr/>
          <p:nvPr/>
        </p:nvSpPr>
        <p:spPr>
          <a:xfrm>
            <a:off x="5736666" y="3654754"/>
            <a:ext cx="1380067" cy="424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ángulo 21">
            <a:hlinkClick r:id="rId18" action="ppaction://hlinksldjump"/>
          </p:cNvPr>
          <p:cNvSpPr/>
          <p:nvPr/>
        </p:nvSpPr>
        <p:spPr>
          <a:xfrm>
            <a:off x="5662502" y="4241307"/>
            <a:ext cx="1515533" cy="4968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ángulo 22">
            <a:hlinkClick r:id="rId19" action="ppaction://hlinksldjump"/>
          </p:cNvPr>
          <p:cNvSpPr/>
          <p:nvPr/>
        </p:nvSpPr>
        <p:spPr>
          <a:xfrm>
            <a:off x="5656610" y="4810544"/>
            <a:ext cx="1481667" cy="468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ángulo 23">
            <a:hlinkClick r:id="rId20" action="ppaction://hlinksldjump"/>
          </p:cNvPr>
          <p:cNvSpPr/>
          <p:nvPr/>
        </p:nvSpPr>
        <p:spPr>
          <a:xfrm>
            <a:off x="5678182" y="5493219"/>
            <a:ext cx="1591733" cy="5063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ángulo 24">
            <a:hlinkClick r:id="rId21" action="ppaction://hlinksldjump"/>
          </p:cNvPr>
          <p:cNvSpPr/>
          <p:nvPr/>
        </p:nvSpPr>
        <p:spPr>
          <a:xfrm>
            <a:off x="5613951" y="6094447"/>
            <a:ext cx="1675297" cy="4392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ángulo 25">
            <a:hlinkClick r:id="rId22" action="ppaction://hlinksldjump"/>
          </p:cNvPr>
          <p:cNvSpPr/>
          <p:nvPr/>
        </p:nvSpPr>
        <p:spPr>
          <a:xfrm>
            <a:off x="7670800" y="2359742"/>
            <a:ext cx="1642533" cy="5645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ángulo 26">
            <a:hlinkClick r:id="rId23" action="ppaction://hlinksldjump"/>
          </p:cNvPr>
          <p:cNvSpPr/>
          <p:nvPr/>
        </p:nvSpPr>
        <p:spPr>
          <a:xfrm>
            <a:off x="7600123" y="3052568"/>
            <a:ext cx="1642533" cy="5247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ángulo 27">
            <a:hlinkClick r:id="rId24" action="ppaction://hlinksldjump"/>
          </p:cNvPr>
          <p:cNvSpPr/>
          <p:nvPr/>
        </p:nvSpPr>
        <p:spPr>
          <a:xfrm>
            <a:off x="7648020" y="3648696"/>
            <a:ext cx="1752600" cy="5168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ángulo 28">
            <a:hlinkClick r:id="rId25" action="ppaction://hlinksldjump"/>
          </p:cNvPr>
          <p:cNvSpPr/>
          <p:nvPr/>
        </p:nvSpPr>
        <p:spPr>
          <a:xfrm>
            <a:off x="7628466" y="4321296"/>
            <a:ext cx="1727200" cy="4763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ángulo 29">
            <a:hlinkClick r:id="rId26" action="ppaction://hlinksldjump"/>
          </p:cNvPr>
          <p:cNvSpPr/>
          <p:nvPr/>
        </p:nvSpPr>
        <p:spPr>
          <a:xfrm>
            <a:off x="7602931" y="4875351"/>
            <a:ext cx="1861710" cy="529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ángulo 31">
            <a:hlinkClick r:id="rId27" action="ppaction://hlinksldjump"/>
          </p:cNvPr>
          <p:cNvSpPr/>
          <p:nvPr/>
        </p:nvSpPr>
        <p:spPr>
          <a:xfrm>
            <a:off x="1078333" y="5119040"/>
            <a:ext cx="1564873" cy="3839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ángulo 36"/>
          <p:cNvSpPr/>
          <p:nvPr/>
        </p:nvSpPr>
        <p:spPr>
          <a:xfrm>
            <a:off x="6206067" y="2149487"/>
            <a:ext cx="1566333" cy="5539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ángulo 37">
            <a:hlinkClick r:id="rId28" action="ppaction://hlinksldjump"/>
          </p:cNvPr>
          <p:cNvSpPr/>
          <p:nvPr/>
        </p:nvSpPr>
        <p:spPr>
          <a:xfrm>
            <a:off x="5714081" y="2354874"/>
            <a:ext cx="1404842" cy="5301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ángulo 38">
            <a:hlinkClick r:id="rId29" action="ppaction://hlinksldjump"/>
          </p:cNvPr>
          <p:cNvSpPr/>
          <p:nvPr/>
        </p:nvSpPr>
        <p:spPr>
          <a:xfrm>
            <a:off x="1028714" y="3327477"/>
            <a:ext cx="1696535" cy="5520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ángulo 39">
            <a:hlinkClick r:id="rId9" action="ppaction://hlinksldjump"/>
          </p:cNvPr>
          <p:cNvSpPr/>
          <p:nvPr/>
        </p:nvSpPr>
        <p:spPr>
          <a:xfrm>
            <a:off x="3344109" y="2372989"/>
            <a:ext cx="1680262" cy="408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1" name="Rectángulo 40">
            <a:hlinkClick r:id="rId10" action="ppaction://hlinksldjump"/>
          </p:cNvPr>
          <p:cNvSpPr/>
          <p:nvPr/>
        </p:nvSpPr>
        <p:spPr>
          <a:xfrm>
            <a:off x="3266807" y="2884977"/>
            <a:ext cx="1774823" cy="5823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299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1256" y="70433"/>
            <a:ext cx="3711485" cy="365498"/>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p:cNvSpPr txBox="1"/>
          <p:nvPr/>
        </p:nvSpPr>
        <p:spPr>
          <a:xfrm>
            <a:off x="365016" y="76460"/>
            <a:ext cx="3807725" cy="307777"/>
          </a:xfrm>
          <a:prstGeom prst="rect">
            <a:avLst/>
          </a:prstGeom>
          <a:noFill/>
        </p:spPr>
        <p:txBody>
          <a:bodyPr wrap="square" rtlCol="0">
            <a:spAutoFit/>
          </a:bodyPr>
          <a:lstStyle/>
          <a:p>
            <a:pPr algn="ctr"/>
            <a:r>
              <a:rPr lang="es-CL" sz="1400" dirty="0">
                <a:solidFill>
                  <a:schemeClr val="bg1"/>
                </a:solidFill>
                <a:latin typeface="Verdana" panose="020B0604030504040204" pitchFamily="34" charset="0"/>
                <a:ea typeface="Verdana" panose="020B0604030504040204" pitchFamily="34" charset="0"/>
              </a:rPr>
              <a:t>DEPARTAMENTO TÉCNICO EN SALUD</a:t>
            </a:r>
            <a:endParaRPr lang="en-US" sz="1400" dirty="0">
              <a:solidFill>
                <a:schemeClr val="bg1"/>
              </a:solidFill>
              <a:latin typeface="Verdana" panose="020B0604030504040204" pitchFamily="34" charset="0"/>
              <a:ea typeface="Verdana" panose="020B0604030504040204" pitchFamily="34" charset="0"/>
            </a:endParaRPr>
          </a:p>
        </p:txBody>
      </p:sp>
      <p:sp>
        <p:nvSpPr>
          <p:cNvPr id="6" name="CuadroTexto 5"/>
          <p:cNvSpPr txBox="1"/>
          <p:nvPr/>
        </p:nvSpPr>
        <p:spPr>
          <a:xfrm>
            <a:off x="206147" y="435931"/>
            <a:ext cx="12055522" cy="6204850"/>
          </a:xfrm>
          <a:prstGeom prst="rect">
            <a:avLst/>
          </a:prstGeom>
          <a:noFill/>
        </p:spPr>
        <p:txBody>
          <a:bodyPr wrap="square" numCol="2" spcCol="252000" rtlCol="0">
            <a:spAutoFit/>
          </a:bodyPr>
          <a:lstStyle/>
          <a:p>
            <a:r>
              <a:rPr lang="es-ES" sz="800" dirty="0">
                <a:latin typeface="Verdana" panose="020B0604030504040204" pitchFamily="34" charset="0"/>
                <a:ea typeface="Verdana" panose="020B0604030504040204" pitchFamily="34" charset="0"/>
              </a:rPr>
              <a:t>Es el encargado de implementar, teniendo como centre la visión de la estrategia de atención primaria, planes y programas generados en el MINSAL o en el Servicio de Salud, definiendo criterios de calidad: indicadores, monitoreo, retroalimentación; diseñando planes de acompañamiento a los equipos a través de la red; incorporando el modelo de salud integral, familiar y comunitario en todo el quehacer, mirada de ciclo vital, con enfoque anticipatorio y comunitario; implementando un trabajo colaborativo con los otros departamentos del Servicio, con el propósito de mejorar el acceso, la calidad y oportunidad de la atención de salud de los usuarios del sistema público de Salud. Contribuye al desarrollo de los procesos de transformación del Modelo de Atención en la Red Asistencial y al cumplimiento de los objetivos sanitarios nacionales y del Servicio de Salud Metropolitano Sur en los tres niveles de atención. Asimismo, le corresponde supervisar y acompañar el proceso de gestión del Régimen de Garantías en Salud (GES); monitorear y evaluar las acciones sanitarias contenidas en Convenios, Compromisos de Gestión y Cumplimiento de Metas, entre el Servicio de Salud Metropolitano Sur, Municipios y otros establecimientos. En todas sus acciones, el Departamento deberá tener como marco un enfoque de derechos, de los determinantes sociales de la salud y el trabajo intersectorial.</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El Departamento Técnico en Salud estará a cargo de un profesional, de preferencia del área de la salud o las ciencias sociales.</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De este Departamento dependerá jerárquicamente la Dirección de Atención Primaria del Servicio de Salud.</a:t>
            </a:r>
            <a:endParaRPr lang="en-US" sz="1000" dirty="0">
              <a:latin typeface="Verdana" panose="020B0604030504040204" pitchFamily="34" charset="0"/>
              <a:ea typeface="Verdana" panose="020B0604030504040204" pitchFamily="34" charset="0"/>
            </a:endParaRPr>
          </a:p>
          <a:p>
            <a:endParaRPr lang="es-ES" sz="800" b="1"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Serán funciones específicas del Departamento:</a:t>
            </a:r>
            <a:endParaRPr lang="en-US" sz="1050" b="1"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Difundir, asesorar, acompañar y supervisar la implementación de las orientaciones sanitarias emanadas de Ministerio de Salud en la Red de Atención Primaria del Servicio considerando ajustes para la realidad local del territorio, si fuera necesario.</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Asesorar, acompañar y supervisar la gestión de los equipos de Atención Primaria en la implementación y ejecución operativa de los programas y modelo de atención integral con enfoque comunitario y de salud familiar. Definir y entregar lineamientos técnicos a la Red de Atención Primaria del SSMS para la elaboración y acompañamiento técnico de planes de salud y programaciones sanitarias.</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Negociar metas sanitarias, índices de actividad y otros indicadores sanitarios de convenios a suscribir entre municipios y/o APS dependiente y/o hospitales, representando los lineamientos del nivel central y del Servicio.</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Monitorear el cumplimiento de metas e indicadores y retroalimentar a los equipos, comprometiendo estrategias para el mejoramiento del abordaje sanitario de las familias inscritas.</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Implementar, desarrollar e integrar los distintos programas y estrategias sanitarias (convenios) por curso de vida con una mirada integral, dentro de la red asistencial.</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Colaborar en análisis y estudios epidemiológicos.</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Elaborar y actualizar el análisis de la situación de salud (ASIS) del Servicio</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Controlar, alertar y monitorear el desarrollo de los convenios, compromisos, indicadores, listas de espera, SIGGES, garantías GES y sistemas informáticos asumidos para el año en ejecución.</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Velar por el correcto manejo de los REM, mejorando el registro electrónico, monitoreando el cumplimiento de la ocupación de horas profesionales, capacitando y retroalimentando a los equipos.</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Monitorear el SIGGES y el cumplimiento de las garantías GES. Detectar nodos críticos y desarrollar un plan de trabajo con los monitores GES y Sub Directores técnicos y médicos, de tal forma de alcanzar el 100% de cumplimiento de los derechos de los usuarios en las garantías GES.</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Difundir, implementar, desarrollar, evaluar y monitorear los lineamientos sanitarios de los programas de salud y de los convenios acordados a desarrollar en los Centres de Salud Familiar dependientes del SSMS.</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Entregar lineamientos técnicos en cuanto al manejo de agenda y gestión de la demanda, supervisar, monitorear e implementar en terreno las mejoras necesarias para adecuación de recurso humano disponible y la demanda observada.</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Recoger necesidades y requerimientos de las administradoras de salud municipal dependiente de SSMS con capacidad de análisis, proyección y/o anticipación de escenarios y proponer soluciones oportunas en las áreas requeridas.</a:t>
            </a:r>
          </a:p>
          <a:p>
            <a:pPr marL="228600" lvl="0" indent="-228600">
              <a:buFont typeface="+mj-lt"/>
              <a:buAutoNum type="alphaLcParenR"/>
            </a:pPr>
            <a:r>
              <a:rPr lang="es-ES" sz="800" dirty="0">
                <a:latin typeface="Verdana" panose="020B0604030504040204" pitchFamily="34" charset="0"/>
                <a:ea typeface="Verdana" panose="020B0604030504040204" pitchFamily="34" charset="0"/>
              </a:rPr>
              <a:t>Generar,  desarrollar  y  mantener  relaciones  laborales  fluidas  con  organizaciones  de</a:t>
            </a:r>
            <a:r>
              <a:rPr lang="en-US" sz="105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representación de los trabajadores de salud municipal.</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Proponer y mantener instancias permanentes de participación social que permitan impulsar procesos de integración y diálogo de los usuarios con la dirección y equipos de los centros de atención primaria y hospitalaria con el objetivo de profundizar la coordinación, incidencia y aportes colaborativos entre las partes mencionadas.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Coordinar acciones permanentes con los referentes técnicos designados por las diferentes dependencias de la Dirección del SSMS y los establecimientos de la red asistencial, en temas de participación social, migrantes, no discriminación, ley de derechos y deberes, satisfacción usuaria, trabajo intersectorial y otros que estas dependencias establezcan, en línea con las definiciones establecidas en este ámbito por el Ministerio de Salud.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Fortalecer la asociatividad y corresponsabilidad de las organizaciones de la sociedad civil en salud para incorporarlas en el diseño y toma de decisiones en las políticas públicas que promueva el Servicio de Salud y el Ministerio de Salud. Contribuir a la implementación de instancias de diálogo, diagnóstico y posterior retroalimentación para la profundización de la participacó6n social en salud.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Implementar líneas de financiamiento para el fortalecimiento de la gestión participativa de las organizaciones sociales y comunitarias ligadas a la salud.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Programar, difundir, validar e implementar los Compromisos de Gestión y Estrategia</a:t>
            </a:r>
            <a:r>
              <a:rPr lang="en-US" sz="105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Nacional de Salud.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Velar por la adecuada y oportuna mantención y actualización de datos que garanticen el cumplimiento de la ley de Transparencia, tanto en el sitio Gobierno Transparente de la institución como en todas aquellas acciones relacionadas con la respuesta a requerimientos ciudadanos dentro de los plazos que la ley contempla.</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Desempeñar las demás funciones y tareas que le encomienden el Director del Servicio y/o la Subdirección de Gestión Asistencial en el área de su competencia.</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Serán dependencias de este Departamento las siguientes:</a:t>
            </a:r>
            <a:endParaRPr lang="en-US" sz="1050" b="1" dirty="0">
              <a:latin typeface="Verdana" panose="020B0604030504040204" pitchFamily="34" charset="0"/>
              <a:ea typeface="Verdana" panose="020B0604030504040204" pitchFamily="34" charset="0"/>
            </a:endParaRPr>
          </a:p>
          <a:p>
            <a:pPr marL="228600" lvl="0" indent="-228600">
              <a:buFont typeface="+mj-lt"/>
              <a:buAutoNum type="alphaLcParenR"/>
            </a:pPr>
            <a:r>
              <a:rPr lang="es-ES" sz="700" dirty="0">
                <a:latin typeface="Verdana" panose="020B0604030504040204" pitchFamily="34" charset="0"/>
                <a:ea typeface="Verdana" panose="020B0604030504040204" pitchFamily="34" charset="0"/>
              </a:rPr>
              <a:t>Unidad Modelo de Atención Integral con Enfoque Familiar y Comunitario</a:t>
            </a:r>
          </a:p>
          <a:p>
            <a:pPr marL="685800" lvl="1" indent="-228600">
              <a:buFont typeface="Arial" panose="020B0604020202020204" pitchFamily="34" charset="0"/>
              <a:buChar char="•"/>
            </a:pPr>
            <a:r>
              <a:rPr lang="es-ES" sz="700" dirty="0">
                <a:latin typeface="Verdana" panose="020B0604030504040204" pitchFamily="34" charset="0"/>
                <a:ea typeface="Verdana" panose="020B0604030504040204" pitchFamily="34" charset="0"/>
              </a:rPr>
              <a:t>Sección Migrantes</a:t>
            </a:r>
            <a:endParaRPr lang="en-US" sz="1000" dirty="0">
              <a:latin typeface="Verdana" panose="020B0604030504040204" pitchFamily="34" charset="0"/>
              <a:ea typeface="Verdana" panose="020B0604030504040204" pitchFamily="34" charset="0"/>
            </a:endParaRPr>
          </a:p>
          <a:p>
            <a:pPr marL="685800" lvl="1" indent="-228600">
              <a:buFont typeface="Arial" panose="020B0604020202020204" pitchFamily="34" charset="0"/>
              <a:buChar char="•"/>
            </a:pPr>
            <a:r>
              <a:rPr lang="es-ES" sz="700" dirty="0">
                <a:latin typeface="Verdana" panose="020B0604030504040204" pitchFamily="34" charset="0"/>
                <a:ea typeface="Verdana" panose="020B0604030504040204" pitchFamily="34" charset="0"/>
              </a:rPr>
              <a:t>Sección Interculturalidad </a:t>
            </a:r>
          </a:p>
          <a:p>
            <a:pPr marL="685800" lvl="1" indent="-228600">
              <a:buFont typeface="Arial" panose="020B0604020202020204" pitchFamily="34" charset="0"/>
              <a:buChar char="•"/>
            </a:pPr>
            <a:r>
              <a:rPr lang="es-ES" sz="700" dirty="0">
                <a:latin typeface="Verdana" panose="020B0604030504040204" pitchFamily="34" charset="0"/>
                <a:ea typeface="Verdana" panose="020B0604030504040204" pitchFamily="34" charset="0"/>
              </a:rPr>
              <a:t>Sección Acciones Emergentes</a:t>
            </a:r>
          </a:p>
          <a:p>
            <a:pPr marL="228600" lvl="0" indent="-228600">
              <a:buFont typeface="+mj-lt"/>
              <a:buAutoNum type="alphaLcParenR"/>
            </a:pPr>
            <a:r>
              <a:rPr lang="es-ES" sz="700" dirty="0">
                <a:latin typeface="Verdana" panose="020B0604030504040204" pitchFamily="34" charset="0"/>
                <a:ea typeface="Verdana" panose="020B0604030504040204" pitchFamily="34" charset="0"/>
              </a:rPr>
              <a:t> Unidad de Referentes Técnicos</a:t>
            </a:r>
          </a:p>
          <a:p>
            <a:pPr marL="685800" lvl="1" indent="-228600">
              <a:buFont typeface="Arial" panose="020B0604020202020204" pitchFamily="34" charset="0"/>
              <a:buChar char="•"/>
            </a:pPr>
            <a:r>
              <a:rPr lang="es-ES" sz="700" dirty="0">
                <a:latin typeface="Verdana" panose="020B0604030504040204" pitchFamily="34" charset="0"/>
                <a:ea typeface="Verdana" panose="020B0604030504040204" pitchFamily="34" charset="0"/>
              </a:rPr>
              <a:t>Salud del Nino y la Nina</a:t>
            </a:r>
            <a:endParaRPr lang="en-US" sz="1000" dirty="0">
              <a:latin typeface="Verdana" panose="020B0604030504040204" pitchFamily="34" charset="0"/>
              <a:ea typeface="Verdana" panose="020B0604030504040204" pitchFamily="34" charset="0"/>
            </a:endParaRPr>
          </a:p>
          <a:p>
            <a:pPr marL="685800" lvl="1" indent="-228600">
              <a:buFont typeface="Arial" panose="020B0604020202020204" pitchFamily="34" charset="0"/>
              <a:buChar char="•"/>
            </a:pPr>
            <a:r>
              <a:rPr lang="es-ES" sz="700" dirty="0">
                <a:latin typeface="Verdana" panose="020B0604030504040204" pitchFamily="34" charset="0"/>
                <a:ea typeface="Verdana" panose="020B0604030504040204" pitchFamily="34" charset="0"/>
              </a:rPr>
              <a:t>Salud del Adolescente y Jóvenes Salud del Adulto</a:t>
            </a:r>
            <a:endParaRPr lang="en-US" sz="1000" dirty="0">
              <a:latin typeface="Verdana" panose="020B0604030504040204" pitchFamily="34" charset="0"/>
              <a:ea typeface="Verdana" panose="020B0604030504040204" pitchFamily="34" charset="0"/>
            </a:endParaRPr>
          </a:p>
          <a:p>
            <a:pPr marL="685800" lvl="1" indent="-228600">
              <a:buFont typeface="Arial" panose="020B0604020202020204" pitchFamily="34" charset="0"/>
              <a:buChar char="•"/>
            </a:pPr>
            <a:r>
              <a:rPr lang="es-ES" sz="700" dirty="0">
                <a:latin typeface="Verdana" panose="020B0604030504040204" pitchFamily="34" charset="0"/>
                <a:ea typeface="Verdana" panose="020B0604030504040204" pitchFamily="34" charset="0"/>
              </a:rPr>
              <a:t>Salud del Adulto Mayor </a:t>
            </a:r>
          </a:p>
          <a:p>
            <a:pPr marL="685800" lvl="1" indent="-228600">
              <a:buFont typeface="Arial" panose="020B0604020202020204" pitchFamily="34" charset="0"/>
              <a:buChar char="•"/>
            </a:pPr>
            <a:r>
              <a:rPr lang="es-ES" sz="700" dirty="0">
                <a:latin typeface="Verdana" panose="020B0604030504040204" pitchFamily="34" charset="0"/>
                <a:ea typeface="Verdana" panose="020B0604030504040204" pitchFamily="34" charset="0"/>
              </a:rPr>
              <a:t>Salud Sexual y Reproductiva Salud Oral (odontológico)</a:t>
            </a: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700" dirty="0">
                <a:latin typeface="Verdana" panose="020B0604030504040204" pitchFamily="34" charset="0"/>
                <a:ea typeface="Verdana" panose="020B0604030504040204" pitchFamily="34" charset="0"/>
              </a:rPr>
              <a:t>Unidad de Participación</a:t>
            </a:r>
            <a:endParaRPr lang="en-US" sz="1000" dirty="0">
              <a:latin typeface="Verdana" panose="020B0604030504040204" pitchFamily="34" charset="0"/>
              <a:ea typeface="Verdana" panose="020B0604030504040204" pitchFamily="34" charset="0"/>
            </a:endParaRPr>
          </a:p>
          <a:p>
            <a:endParaRPr lang="es-ES" sz="800" b="1"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Serán facultades del jefe o encargado del Departamento Técnico de Salud:</a:t>
            </a:r>
            <a:endParaRPr lang="en-US" sz="1050" b="1"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Dirigir, organizar, planificar, coordinar y supervisar el funcionamiento del Departamento, de acuerdo con las funciones, normas, directivas y manuales aprobados por el Servicio de Salud y las instrucciones impartidas por el Director.</a:t>
            </a:r>
            <a:endParaRPr lang="en-US" sz="10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Elaborar y proponer al Director programas que permitan que el Departamento cumpla con la planificación de las actividades del Servicio.</a:t>
            </a:r>
            <a:endParaRPr lang="en-US" sz="10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Proponer al Director la realización de acciones con el lntersector que favorezcan las</a:t>
            </a:r>
            <a:endParaRPr lang="en-US"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intervenciones en salud y den cuenta de la profundización del trabajo en RISS (redes</a:t>
            </a:r>
            <a:r>
              <a:rPr lang="en-US" sz="105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Integradas de servicios de salud) y de los determinantes sociales de la salud.</a:t>
            </a:r>
            <a:endParaRPr lang="en-US" sz="10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Ejercer las atribuciones que le delegue el Director y/o la Subdirecci6n de Gestión Asistencial</a:t>
            </a:r>
            <a:r>
              <a:rPr lang="en-US" sz="105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en el área de su competencia.</a:t>
            </a:r>
            <a:endParaRPr lang="en-US" sz="10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Desempeñar las demás funciones y tareas que le encomiende el Director y/o la Subdirección de Gestión Asistencial en el área de su competencia.</a:t>
            </a:r>
            <a:endParaRPr lang="en-US" dirty="0"/>
          </a:p>
        </p:txBody>
      </p:sp>
      <p:sp>
        <p:nvSpPr>
          <p:cNvPr id="2" name="Flecha arriba 1">
            <a:hlinkClick r:id="" action="ppaction://hlinkshowjump?jump=firstslide"/>
          </p:cNvPr>
          <p:cNvSpPr/>
          <p:nvPr/>
        </p:nvSpPr>
        <p:spPr>
          <a:xfrm rot="16200000">
            <a:off x="11390653" y="4084853"/>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3796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0501" y="326002"/>
            <a:ext cx="4419065"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p:cNvSpPr txBox="1"/>
          <p:nvPr/>
        </p:nvSpPr>
        <p:spPr>
          <a:xfrm>
            <a:off x="467013" y="398725"/>
            <a:ext cx="4586039" cy="307777"/>
          </a:xfrm>
          <a:prstGeom prst="rect">
            <a:avLst/>
          </a:prstGeom>
          <a:noFill/>
        </p:spPr>
        <p:txBody>
          <a:bodyPr wrap="square" rtlCol="0">
            <a:spAutoFit/>
          </a:bodyPr>
          <a:lstStyle/>
          <a:p>
            <a:pPr algn="ctr"/>
            <a:r>
              <a:rPr lang="es-CL" sz="1400" dirty="0">
                <a:solidFill>
                  <a:schemeClr val="bg1"/>
                </a:solidFill>
                <a:latin typeface="Verdana" panose="020B0604030504040204" pitchFamily="34" charset="0"/>
                <a:ea typeface="Verdana" panose="020B0604030504040204" pitchFamily="34" charset="0"/>
              </a:rPr>
              <a:t>DEPARTAMENTO GESTIÓN E INFORMACIÓN</a:t>
            </a:r>
            <a:endParaRPr lang="en-US" sz="1400" dirty="0">
              <a:solidFill>
                <a:schemeClr val="bg1"/>
              </a:solidFill>
              <a:latin typeface="Verdana" panose="020B0604030504040204" pitchFamily="34" charset="0"/>
              <a:ea typeface="Verdana" panose="020B0604030504040204" pitchFamily="34" charset="0"/>
            </a:endParaRPr>
          </a:p>
        </p:txBody>
      </p:sp>
      <p:sp>
        <p:nvSpPr>
          <p:cNvPr id="4" name="CuadroTexto 3"/>
          <p:cNvSpPr txBox="1"/>
          <p:nvPr/>
        </p:nvSpPr>
        <p:spPr>
          <a:xfrm>
            <a:off x="467013" y="851949"/>
            <a:ext cx="11604542" cy="5801588"/>
          </a:xfrm>
          <a:prstGeom prst="rect">
            <a:avLst/>
          </a:prstGeom>
          <a:noFill/>
        </p:spPr>
        <p:txBody>
          <a:bodyPr wrap="square" numCol="2" spcCol="288000" rtlCol="0">
            <a:spAutoFit/>
          </a:bodyPr>
          <a:lstStyle/>
          <a:p>
            <a:r>
              <a:rPr lang="es-ES" sz="900" dirty="0">
                <a:latin typeface="Verdana" panose="020B0604030504040204" pitchFamily="34" charset="0"/>
                <a:ea typeface="Verdana" panose="020B0604030504040204" pitchFamily="34" charset="0"/>
              </a:rPr>
              <a:t>Es el encargado de mantener informaci6n consolidada, integrada y actualizada de la red asistencial, proponiendo criterios, normas y sistemas de control de calidad de registro en la red. Realizar el análisis de la informaci6n en salud de la red, para apoyar en la toma de decisiones en los distintos niveles del Servicio. Además, proponer estrategias relacionadas con la optimización del recurso humano y gestión administrativa para la administración de información de salud en el Servicio y su red. Realizar procesos de análisis y evaluación de los sistemas de gestión de información de la red. Proponer, desarrollar, asesorar y coordinar a los integrantes de la red en sistemas de evaluación y control de gestión. Monitorear y evaluar el cumplimiento de la implementación de los planes y programas de salud y convenios de desempeños colectivos, referidos a metas sanitarias de las distintas leyes y a convenios de desempeño de Alta Dirección Pública.</a:t>
            </a:r>
            <a:endParaRPr lang="en-US" sz="1050" dirty="0">
              <a:latin typeface="Verdana" panose="020B0604030504040204" pitchFamily="34" charset="0"/>
              <a:ea typeface="Verdana" panose="020B0604030504040204" pitchFamily="34" charset="0"/>
            </a:endParaRPr>
          </a:p>
          <a:p>
            <a:endParaRPr lang="es-ES" sz="90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El Departamento de Control de Gestión e Información estará a cargo de un profesional.</a:t>
            </a:r>
            <a:endParaRPr lang="en-US" sz="105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 Este Departamento tiene a su cargo Unidad de Estadísticas, la cual a su vez dependerá de un profesional, distinto del jefe de Departamento.</a:t>
            </a:r>
            <a:endParaRPr lang="en-US" sz="1050" dirty="0">
              <a:latin typeface="Verdana" panose="020B0604030504040204" pitchFamily="34" charset="0"/>
              <a:ea typeface="Verdana" panose="020B0604030504040204" pitchFamily="34" charset="0"/>
            </a:endParaRPr>
          </a:p>
          <a:p>
            <a:endParaRPr lang="es-ES" sz="900" b="1" dirty="0">
              <a:latin typeface="Verdana" panose="020B0604030504040204" pitchFamily="34" charset="0"/>
              <a:ea typeface="Verdana" panose="020B0604030504040204" pitchFamily="34" charset="0"/>
            </a:endParaRPr>
          </a:p>
          <a:p>
            <a:r>
              <a:rPr lang="es-ES" sz="900" b="1" dirty="0">
                <a:latin typeface="Verdana" panose="020B0604030504040204" pitchFamily="34" charset="0"/>
                <a:ea typeface="Verdana" panose="020B0604030504040204" pitchFamily="34" charset="0"/>
              </a:rPr>
              <a:t>Serán funciones específicas del Departamento:</a:t>
            </a:r>
            <a:endParaRPr lang="en-US" sz="1050" b="1"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Supervisar el registro de sistemas ministeriales: registro, claves y regularizaciones de sistemas tales como: Registro de lista de espera del SSMS en los sistemas SIDRA locales y ministerial. Registro de Garantías Explícitas en Salud, Sistema GRD, entre otros.</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Evaluar las metas de desempeño de las distintas leyes.</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Evaluar compromisos de gestión y el cumplimiento de metas.</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Supervisar el registro y realizar evaluaciones periódicas del cumplimiento de las metas comprometidas por SSMS con Fonasa y Minsal mediante Acuerdo de Gestión.</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Implementar un modelo de control de gestión, que permita llevar el seguimiento mensual, trimestral o anual según corresponda, de los compromisos institucionales a los cuales debe responder el Servicio de Salud.</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Procesar y analizar información relevante asociada a la gestión del Servicio, con el fin de proponer acciones de mejoramiento.</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Sistematizar la entrega de los resultados de los compromisos institucionales, y de los indicadores de gestión interna que otorguen a la Dirección una visión global del funcionamiento de la red.</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Establecer estrategias de coordinación permanente con los distintos Departamentos del Servicio de Salud, y con las Unidades de Control de Gestión de los establecimientos hospitalarios, y de Atención Primaria.</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Proponer mecanismos y/o procedimientos que permitan elaborar y monitorear planes de acciones correctivas e incentivos para cumplir metas y/o corregir brechas detectadas.</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Implementar un sistema de almacenamiento de información del Departamento en relación a informes para conocimiento de la red.</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Colaborar con la Dirección y las Subdirecciones en labores de programación, especialmente en el diagnóstico previo y en la consolidación de los programas ya realizados.</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Relacionarse con las diversas entidades externas que forman parte del trabajo de control de gestión, tales como Ministerio de Salud (MINSAL), Superintendencia de Salud, Fondo Nacional de Salud (FONASA), Secretaria Regional Ministerial (SEREMI), Servicios de Salud, entre otros. Esto con la finalidad de facilitar la entrega de información y responder en forma oportuna a los diversos requerimientos.</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Participar en el proceso de planificación estratégica y planificación anual del Servicio de Salud.</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Participar en el proceso de elaboración, seguimiento de convenios de desempeño de los directivos de Alta Dirección Pública del Servicio de Salud en coordinación con Servicio Civil.</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Desempeñar las demás funciones y tareas que le encomienden el Director del Servicio, en el área de su competencia.</a:t>
            </a:r>
            <a:endParaRPr lang="en-US" sz="1100" dirty="0">
              <a:latin typeface="Verdana" panose="020B0604030504040204" pitchFamily="34" charset="0"/>
              <a:ea typeface="Verdana" panose="020B0604030504040204" pitchFamily="34" charset="0"/>
            </a:endParaRPr>
          </a:p>
          <a:p>
            <a:endParaRPr lang="es-ES" sz="900" b="1" dirty="0">
              <a:latin typeface="Verdana" panose="020B0604030504040204" pitchFamily="34" charset="0"/>
              <a:ea typeface="Verdana" panose="020B0604030504040204" pitchFamily="34" charset="0"/>
            </a:endParaRPr>
          </a:p>
          <a:p>
            <a:pPr marL="228600" indent="-228600">
              <a:buFont typeface="+mj-lt"/>
              <a:buAutoNum type="alphaLcParenR"/>
            </a:pPr>
            <a:r>
              <a:rPr lang="es-ES" sz="900" b="1" dirty="0">
                <a:latin typeface="Verdana" panose="020B0604030504040204" pitchFamily="34" charset="0"/>
                <a:ea typeface="Verdana" panose="020B0604030504040204" pitchFamily="34" charset="0"/>
              </a:rPr>
              <a:t>Serán funciones específicas de la Unidad de Estadísticas:</a:t>
            </a:r>
            <a:br>
              <a:rPr lang="es-ES" sz="900" dirty="0">
                <a:latin typeface="Verdana" panose="020B0604030504040204" pitchFamily="34" charset="0"/>
                <a:ea typeface="Verdana" panose="020B0604030504040204" pitchFamily="34" charset="0"/>
              </a:rPr>
            </a:br>
            <a:r>
              <a:rPr lang="es-ES" sz="900" dirty="0">
                <a:latin typeface="Verdana" panose="020B0604030504040204" pitchFamily="34" charset="0"/>
                <a:ea typeface="Verdana" panose="020B0604030504040204" pitchFamily="34" charset="0"/>
              </a:rPr>
              <a:t>Recopilar, validar, consolidar y reportar el Registro Estadístico Mensual.</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Analizar y disponer la información del Registro Estadístico Mensual para el uso de referentes técnicos y de la red.</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Supervisar el registro de sistemas ministeriales: registro, claves y regularizaciones de sistemas tales como: Registro Nacional de Inmunizaciones, Informe Egreso Hospitalario, REM 20, entre otros.</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Realizar la vigilancia epidemiológica de atenciones de Urgencia</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Establecer estrategias de coordinación permanente con las Unidades de Estadísticas de los establecimientos hospitalarios y de Atención Primaria.</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Relacionarse con el Departamento de Estadísticas e Información en Salud (DEIS) con la finalidad de facilitar la entrega de información y responder en forma oportuna a los diversos requerimientos.</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Desempeñar las demás funciones y tareas que le encomiende el Director del Servicio, en el área de su competencia.</a:t>
            </a:r>
            <a:endParaRPr lang="en-US" sz="110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 </a:t>
            </a:r>
            <a:endParaRPr lang="en-US" sz="1050" dirty="0">
              <a:latin typeface="Verdana" panose="020B0604030504040204" pitchFamily="34" charset="0"/>
              <a:ea typeface="Verdana" panose="020B0604030504040204" pitchFamily="34" charset="0"/>
            </a:endParaRPr>
          </a:p>
          <a:p>
            <a:r>
              <a:rPr lang="es-ES" sz="900" b="1" dirty="0">
                <a:latin typeface="Verdana" panose="020B0604030504040204" pitchFamily="34" charset="0"/>
                <a:ea typeface="Verdana" panose="020B0604030504040204" pitchFamily="34" charset="0"/>
              </a:rPr>
              <a:t>Serán facultades del jefe o encargado del Departamento de Control de Gestión e Información:</a:t>
            </a:r>
            <a:endParaRPr lang="en-US" sz="11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900" dirty="0">
                <a:latin typeface="Verdana" panose="020B0604030504040204" pitchFamily="34" charset="0"/>
                <a:ea typeface="Verdana" panose="020B0604030504040204" pitchFamily="34" charset="0"/>
              </a:rPr>
              <a:t>Dirigir, organizar, planificar, coordinar y supervisar el funcionamiento del Departamento, de acuerdo con las normas, directivas y manuales aprobados por el Servicio de Salud y las instrucciones impartidas por el Subdirección de Gestión Asistencial.  Elaborar y proponer al Equipo Directiva programas que permitan que el Departamento cumpla con los planes del Servicio.</a:t>
            </a:r>
            <a:endParaRPr lang="en-US" sz="11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900" dirty="0">
                <a:latin typeface="Verdana" panose="020B0604030504040204" pitchFamily="34" charset="0"/>
                <a:ea typeface="Verdana" panose="020B0604030504040204" pitchFamily="34" charset="0"/>
              </a:rPr>
              <a:t>Ejercer las atribuciones que le delegue el Director y/o la Subdirección de Gestión Asistencial en el área de su competencia.</a:t>
            </a:r>
            <a:endParaRPr lang="en-US" sz="11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900" dirty="0">
                <a:latin typeface="Verdana" panose="020B0604030504040204" pitchFamily="34" charset="0"/>
                <a:ea typeface="Verdana" panose="020B0604030504040204" pitchFamily="34" charset="0"/>
              </a:rPr>
              <a:t>Desempeñar las demás funciones y tareas que le encomiende el Director y/o la Subdirección de Gestión Asistencial en el área de su competencia.</a:t>
            </a:r>
            <a:endParaRPr lang="en-US" sz="1100" dirty="0">
              <a:latin typeface="Verdana" panose="020B0604030504040204" pitchFamily="34" charset="0"/>
              <a:ea typeface="Verdana" panose="020B0604030504040204" pitchFamily="34" charset="0"/>
            </a:endParaRPr>
          </a:p>
          <a:p>
            <a:endParaRPr lang="en-US" sz="900" dirty="0">
              <a:latin typeface="Verdana" panose="020B0604030504040204" pitchFamily="34" charset="0"/>
              <a:ea typeface="Verdana" panose="020B0604030504040204" pitchFamily="34" charset="0"/>
            </a:endParaRPr>
          </a:p>
        </p:txBody>
      </p:sp>
      <p:sp>
        <p:nvSpPr>
          <p:cNvPr id="5" name="Flecha arriba 4">
            <a:hlinkClick r:id="" action="ppaction://hlinkshowjump?jump=firstslide"/>
          </p:cNvPr>
          <p:cNvSpPr/>
          <p:nvPr/>
        </p:nvSpPr>
        <p:spPr>
          <a:xfrm rot="16200000">
            <a:off x="11597396" y="6216980"/>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8146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20846" y="383337"/>
            <a:ext cx="5723078"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p:cNvSpPr txBox="1"/>
          <p:nvPr/>
        </p:nvSpPr>
        <p:spPr>
          <a:xfrm>
            <a:off x="451110" y="440672"/>
            <a:ext cx="6689161" cy="338554"/>
          </a:xfrm>
          <a:prstGeom prst="rect">
            <a:avLst/>
          </a:prstGeom>
          <a:noFill/>
        </p:spPr>
        <p:txBody>
          <a:bodyPr wrap="square" rtlCol="0">
            <a:spAutoFit/>
          </a:bodyPr>
          <a:lstStyle/>
          <a:p>
            <a:pPr lvl="1"/>
            <a:r>
              <a:rPr lang="es-ES" sz="1600" dirty="0">
                <a:solidFill>
                  <a:schemeClr val="bg1"/>
                </a:solidFill>
              </a:rPr>
              <a:t>CENTRO METROPOLITANO DE IMAGENOLOGIA MAMARIA (CMIM)</a:t>
            </a:r>
            <a:endParaRPr lang="en-US" sz="2400" dirty="0">
              <a:solidFill>
                <a:schemeClr val="bg1"/>
              </a:solidFill>
            </a:endParaRPr>
          </a:p>
        </p:txBody>
      </p:sp>
      <p:sp>
        <p:nvSpPr>
          <p:cNvPr id="5" name="CuadroTexto 4"/>
          <p:cNvSpPr txBox="1"/>
          <p:nvPr/>
        </p:nvSpPr>
        <p:spPr>
          <a:xfrm>
            <a:off x="821265" y="1169419"/>
            <a:ext cx="10792614" cy="4184246"/>
          </a:xfrm>
          <a:prstGeom prst="rect">
            <a:avLst/>
          </a:prstGeom>
          <a:noFill/>
        </p:spPr>
        <p:txBody>
          <a:bodyPr wrap="square" numCol="2" spcCol="360000" rtlCol="0">
            <a:spAutoFit/>
          </a:bodyPr>
          <a:lstStyle/>
          <a:p>
            <a:r>
              <a:rPr lang="es-ES" sz="1000" dirty="0">
                <a:latin typeface="Verdana" panose="020B0604030504040204" pitchFamily="34" charset="0"/>
                <a:ea typeface="Verdana" panose="020B0604030504040204" pitchFamily="34" charset="0"/>
              </a:rPr>
              <a:t>El Centro Metropolitano de Imagenología Mamaria, CMIM, tiene come función otorgar atención de apoyo diagnóstico en patología mamaria para satisfacer las demandas actuales y futuras en mamografías y procedimientos diagnósticos asociados a estas prestaciones, del Servicio y otros Servicio de Salud de la Región Metropolitana con los que se establezcan convenios.</a:t>
            </a:r>
            <a:endParaRPr lang="en-US" sz="1200" dirty="0">
              <a:latin typeface="Verdana" panose="020B0604030504040204" pitchFamily="34" charset="0"/>
              <a:ea typeface="Verdana" panose="020B0604030504040204" pitchFamily="34" charset="0"/>
            </a:endParaRPr>
          </a:p>
          <a:p>
            <a:endParaRPr lang="es-ES" sz="1000" dirty="0">
              <a:latin typeface="Verdana" panose="020B0604030504040204" pitchFamily="34" charset="0"/>
              <a:ea typeface="Verdana" panose="020B0604030504040204" pitchFamily="34" charset="0"/>
            </a:endParaRPr>
          </a:p>
          <a:p>
            <a:r>
              <a:rPr lang="es-ES" sz="1000" dirty="0">
                <a:latin typeface="Verdana" panose="020B0604030504040204" pitchFamily="34" charset="0"/>
                <a:ea typeface="Verdana" panose="020B0604030504040204" pitchFamily="34" charset="0"/>
              </a:rPr>
              <a:t>El Centro Metropolitano de Imagenología Mamaria estará a cargo de un profesional.</a:t>
            </a:r>
          </a:p>
          <a:p>
            <a:endParaRPr lang="en-US" sz="1200" dirty="0">
              <a:latin typeface="Verdana" panose="020B0604030504040204" pitchFamily="34" charset="0"/>
              <a:ea typeface="Verdana" panose="020B0604030504040204" pitchFamily="34" charset="0"/>
            </a:endParaRPr>
          </a:p>
          <a:p>
            <a:r>
              <a:rPr lang="es-ES" sz="1000" b="1" dirty="0">
                <a:latin typeface="Verdana" panose="020B0604030504040204" pitchFamily="34" charset="0"/>
                <a:ea typeface="Verdana" panose="020B0604030504040204" pitchFamily="34" charset="0"/>
              </a:rPr>
              <a:t>Serán funciones especificas:</a:t>
            </a:r>
            <a:endParaRPr lang="en-US" sz="1200" dirty="0">
              <a:latin typeface="Verdana" panose="020B0604030504040204" pitchFamily="34" charset="0"/>
              <a:ea typeface="Verdana" panose="020B0604030504040204" pitchFamily="34" charset="0"/>
            </a:endParaRPr>
          </a:p>
          <a:p>
            <a:pPr marL="228600" indent="-228600">
              <a:buFont typeface="+mj-lt"/>
              <a:buAutoNum type="alphaLcParenR"/>
            </a:pPr>
            <a:r>
              <a:rPr lang="es-ES" sz="1000" dirty="0">
                <a:latin typeface="Verdana" panose="020B0604030504040204" pitchFamily="34" charset="0"/>
                <a:ea typeface="Verdana" panose="020B0604030504040204" pitchFamily="34" charset="0"/>
              </a:rPr>
              <a:t>Realizar mamografías de alta calidad a las usuarias derivadas de los establecimientos de salud pertenecientes a la red de atención de las comunas en convenio.</a:t>
            </a:r>
            <a:endParaRPr lang="en-US" sz="1200" dirty="0">
              <a:latin typeface="Verdana" panose="020B0604030504040204" pitchFamily="34" charset="0"/>
              <a:ea typeface="Verdana" panose="020B0604030504040204" pitchFamily="34" charset="0"/>
            </a:endParaRPr>
          </a:p>
          <a:p>
            <a:pPr marL="228600" indent="-228600">
              <a:buFont typeface="+mj-lt"/>
              <a:buAutoNum type="alphaLcParenR"/>
            </a:pPr>
            <a:endParaRPr lang="en-US" sz="1200" dirty="0">
              <a:latin typeface="Verdana" panose="020B0604030504040204" pitchFamily="34" charset="0"/>
              <a:ea typeface="Verdana" panose="020B0604030504040204" pitchFamily="34" charset="0"/>
            </a:endParaRPr>
          </a:p>
          <a:p>
            <a:pPr marL="228600" indent="-228600">
              <a:buFont typeface="+mj-lt"/>
              <a:buAutoNum type="alphaLcParenR"/>
            </a:pPr>
            <a:r>
              <a:rPr lang="es-ES" sz="1000" dirty="0">
                <a:latin typeface="Verdana" panose="020B0604030504040204" pitchFamily="34" charset="0"/>
                <a:ea typeface="Verdana" panose="020B0604030504040204" pitchFamily="34" charset="0"/>
              </a:rPr>
              <a:t>Realzar biopsias estereotáxicas y Core según casos de riesgo de lesiones malignas.</a:t>
            </a:r>
            <a:endParaRPr lang="en-US" sz="1200" dirty="0">
              <a:latin typeface="Verdana" panose="020B0604030504040204" pitchFamily="34" charset="0"/>
              <a:ea typeface="Verdana" panose="020B0604030504040204" pitchFamily="34" charset="0"/>
            </a:endParaRPr>
          </a:p>
          <a:p>
            <a:pPr marL="228600" indent="-228600">
              <a:buFont typeface="+mj-lt"/>
              <a:buAutoNum type="alphaLcParenR"/>
            </a:pPr>
            <a:endParaRPr lang="en-US" sz="1200" dirty="0">
              <a:latin typeface="Verdana" panose="020B0604030504040204" pitchFamily="34" charset="0"/>
              <a:ea typeface="Verdana" panose="020B0604030504040204" pitchFamily="34" charset="0"/>
            </a:endParaRPr>
          </a:p>
          <a:p>
            <a:pPr marL="228600" indent="-228600">
              <a:buFont typeface="+mj-lt"/>
              <a:buAutoNum type="alphaLcParenR"/>
            </a:pPr>
            <a:r>
              <a:rPr lang="es-ES" sz="1000" dirty="0">
                <a:latin typeface="Verdana" panose="020B0604030504040204" pitchFamily="34" charset="0"/>
                <a:ea typeface="Verdana" panose="020B0604030504040204" pitchFamily="34" charset="0"/>
              </a:rPr>
              <a:t>Realizar ecografías coma diagnóstico y complemento en biopsia</a:t>
            </a:r>
            <a:endParaRPr lang="en-US" sz="1200" dirty="0">
              <a:latin typeface="Verdana" panose="020B0604030504040204" pitchFamily="34" charset="0"/>
              <a:ea typeface="Verdana" panose="020B0604030504040204" pitchFamily="34" charset="0"/>
            </a:endParaRPr>
          </a:p>
          <a:p>
            <a:pPr marL="228600" indent="-228600">
              <a:buFont typeface="+mj-lt"/>
              <a:buAutoNum type="alphaLcParenR"/>
            </a:pPr>
            <a:endParaRPr lang="en-US" sz="1200" dirty="0">
              <a:latin typeface="Verdana" panose="020B0604030504040204" pitchFamily="34" charset="0"/>
              <a:ea typeface="Verdana" panose="020B0604030504040204" pitchFamily="34" charset="0"/>
            </a:endParaRPr>
          </a:p>
          <a:p>
            <a:pPr marL="228600" indent="-228600">
              <a:buFont typeface="+mj-lt"/>
              <a:buAutoNum type="alphaLcParenR"/>
            </a:pPr>
            <a:r>
              <a:rPr lang="es-ES" sz="1000" dirty="0">
                <a:latin typeface="Verdana" panose="020B0604030504040204" pitchFamily="34" charset="0"/>
                <a:ea typeface="Verdana" panose="020B0604030504040204" pitchFamily="34" charset="0"/>
              </a:rPr>
              <a:t>Coordinarse con las redes de salud definidas como usuarias del Centro y con otras organizaciones o instituciones que optimicen y fortalezcan el desarrollo del Centro.</a:t>
            </a:r>
            <a:endParaRPr lang="en-US" sz="1200" dirty="0">
              <a:latin typeface="Verdana" panose="020B0604030504040204" pitchFamily="34" charset="0"/>
              <a:ea typeface="Verdana" panose="020B0604030504040204" pitchFamily="34" charset="0"/>
            </a:endParaRPr>
          </a:p>
          <a:p>
            <a:pPr marL="228600" indent="-228600">
              <a:buFont typeface="+mj-lt"/>
              <a:buAutoNum type="alphaLcParenR"/>
            </a:pPr>
            <a:endParaRPr lang="en-US" sz="1200" dirty="0">
              <a:latin typeface="Verdana" panose="020B0604030504040204" pitchFamily="34" charset="0"/>
              <a:ea typeface="Verdana" panose="020B0604030504040204" pitchFamily="34" charset="0"/>
            </a:endParaRPr>
          </a:p>
          <a:p>
            <a:pPr marL="228600" indent="-228600">
              <a:buFont typeface="+mj-lt"/>
              <a:buAutoNum type="alphaLcParenR"/>
            </a:pPr>
            <a:r>
              <a:rPr lang="es-ES" sz="1000" dirty="0">
                <a:latin typeface="Verdana" panose="020B0604030504040204" pitchFamily="34" charset="0"/>
                <a:ea typeface="Verdana" panose="020B0604030504040204" pitchFamily="34" charset="0"/>
              </a:rPr>
              <a:t>Realizar docencia con los centros universitarios con los que la Dirección establezca convenios</a:t>
            </a:r>
            <a:endParaRPr lang="en-US" sz="1200" dirty="0">
              <a:latin typeface="Verdana" panose="020B0604030504040204" pitchFamily="34" charset="0"/>
              <a:ea typeface="Verdana" panose="020B0604030504040204" pitchFamily="34" charset="0"/>
            </a:endParaRPr>
          </a:p>
          <a:p>
            <a:r>
              <a:rPr lang="es-ES" sz="1000" dirty="0">
                <a:latin typeface="Verdana" panose="020B0604030504040204" pitchFamily="34" charset="0"/>
                <a:ea typeface="Verdana" panose="020B0604030504040204" pitchFamily="34" charset="0"/>
              </a:rPr>
              <a:t> </a:t>
            </a:r>
            <a:endParaRPr lang="en-US" sz="1100" dirty="0">
              <a:latin typeface="Verdana" panose="020B0604030504040204" pitchFamily="34" charset="0"/>
              <a:ea typeface="Verdana" panose="020B0604030504040204" pitchFamily="34" charset="0"/>
            </a:endParaRPr>
          </a:p>
          <a:p>
            <a:r>
              <a:rPr lang="es-ES" sz="1000" b="1" dirty="0">
                <a:latin typeface="Verdana" panose="020B0604030504040204" pitchFamily="34" charset="0"/>
                <a:ea typeface="Verdana" panose="020B0604030504040204" pitchFamily="34" charset="0"/>
              </a:rPr>
              <a:t>Serán facultades del jefe o encargado del Centro Metropolitano de Imagenología Mamaria:</a:t>
            </a:r>
          </a:p>
          <a:p>
            <a:endParaRPr lang="en-US" sz="12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Dirigir, organizar, planificar, coordinar y supervisar el funcionamiento del CMIM, de acuerdo con las normas, directivas y manuales aprobados por el MINSAL, el Servicio de Salud y las instrucciones impartidas por el Director.</a:t>
            </a:r>
          </a:p>
          <a:p>
            <a:pPr marL="171450" lvl="0" indent="-1714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Proponer al Director la realización de acciones especiales y extraordinarias de apoyo comunicacional que den cuenta de las actividades del Centro y su relación con los usurarios.</a:t>
            </a:r>
          </a:p>
          <a:p>
            <a:pPr marL="171450" lvl="0" indent="-1714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Ejercer las atribuciones que le delegue el Director y/o la Subdirección  de Gestión Asistencial en el área de su competencia.</a:t>
            </a:r>
          </a:p>
          <a:p>
            <a:pPr marL="171450" lvl="0" indent="-171450">
              <a:buFont typeface="Arial" panose="020B0604020202020204" pitchFamily="34" charset="0"/>
              <a:buChar char="•"/>
            </a:pPr>
            <a:endParaRPr lang="es-ES" sz="10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Desempeñar las demás funciones y tareas que le encomiende el Director y/o la Subdirección de Gestión Asistencial en el área de su competencia.</a:t>
            </a:r>
            <a:endParaRPr lang="en-US" sz="1200" dirty="0">
              <a:latin typeface="Verdana" panose="020B0604030504040204" pitchFamily="34" charset="0"/>
              <a:ea typeface="Verdana" panose="020B0604030504040204" pitchFamily="34" charset="0"/>
            </a:endParaRPr>
          </a:p>
          <a:p>
            <a:endParaRPr lang="en-US" sz="1000" dirty="0">
              <a:latin typeface="Verdana" panose="020B0604030504040204" pitchFamily="34" charset="0"/>
              <a:ea typeface="Verdana" panose="020B0604030504040204" pitchFamily="34" charset="0"/>
            </a:endParaRPr>
          </a:p>
        </p:txBody>
      </p:sp>
      <p:sp>
        <p:nvSpPr>
          <p:cNvPr id="6" name="Flecha arriba 5">
            <a:hlinkClick r:id="" action="ppaction://hlinkshowjump?jump=firstslide"/>
          </p:cNvPr>
          <p:cNvSpPr/>
          <p:nvPr/>
        </p:nvSpPr>
        <p:spPr>
          <a:xfrm rot="16200000">
            <a:off x="11597396" y="6216980"/>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37607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61820" y="156725"/>
            <a:ext cx="2565901" cy="3164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p:cNvSpPr txBox="1"/>
          <p:nvPr/>
        </p:nvSpPr>
        <p:spPr>
          <a:xfrm>
            <a:off x="275673" y="145660"/>
            <a:ext cx="2952048" cy="338554"/>
          </a:xfrm>
          <a:prstGeom prst="rect">
            <a:avLst/>
          </a:prstGeom>
          <a:noFill/>
        </p:spPr>
        <p:txBody>
          <a:bodyPr wrap="square" rtlCol="0">
            <a:spAutoFit/>
          </a:bodyPr>
          <a:lstStyle/>
          <a:p>
            <a:pPr lvl="1"/>
            <a:r>
              <a:rPr lang="es-ES" sz="1600" dirty="0">
                <a:solidFill>
                  <a:schemeClr val="bg1"/>
                </a:solidFill>
              </a:rPr>
              <a:t>UNIDAD DE SALUD MENTAL</a:t>
            </a:r>
            <a:endParaRPr lang="en-US" sz="2400" dirty="0">
              <a:solidFill>
                <a:schemeClr val="bg1"/>
              </a:solidFill>
            </a:endParaRPr>
          </a:p>
        </p:txBody>
      </p:sp>
      <p:sp>
        <p:nvSpPr>
          <p:cNvPr id="6" name="CuadroTexto 5"/>
          <p:cNvSpPr txBox="1"/>
          <p:nvPr/>
        </p:nvSpPr>
        <p:spPr>
          <a:xfrm>
            <a:off x="275673" y="495279"/>
            <a:ext cx="11804499" cy="6124754"/>
          </a:xfrm>
          <a:prstGeom prst="rect">
            <a:avLst/>
          </a:prstGeom>
          <a:noFill/>
        </p:spPr>
        <p:txBody>
          <a:bodyPr wrap="square" numCol="2" spcCol="216000" rtlCol="0">
            <a:spAutoFit/>
          </a:bodyPr>
          <a:lstStyle/>
          <a:p>
            <a:r>
              <a:rPr lang="es-ES" sz="800" dirty="0"/>
              <a:t>Es la unidad encargada de asesorar a la Dirección del Servicio de Salud Metropolitano Sur en las definiciones relacionadas con la Red de Salud Mental, a nivel de la atenci6n primaria, secundaria y terciaria, con énfasis en la integración de los distintos dispositivos que conforman la Red.</a:t>
            </a:r>
            <a:endParaRPr lang="en-US" sz="1000" dirty="0"/>
          </a:p>
          <a:p>
            <a:r>
              <a:rPr lang="es-ES" sz="800" dirty="0"/>
              <a:t>Tiene como responsabilidad participar en el diseño y rediseño de la Red de Salud Mental del Servicio, en base a las necesidades epidemiológicas de la población, con pertinencia territorial y con una mirada centrada en el usuario, así como promover la ejecución de las líneas estratégicas de la red temática salud mental del Ministerio de Salud, con énfasis en la mejorara constante de la provisión de servicios en Salud Mental, la promoción de la salud mental, la continuidad de cuidados, el fortalecimiento de la Salud Mental en contextos de emergencias y el fortalecimiento de los datos, evidencia y la investigación. </a:t>
            </a:r>
            <a:endParaRPr lang="en-US" sz="1000" dirty="0"/>
          </a:p>
          <a:p>
            <a:r>
              <a:rPr lang="es-ES" sz="800" dirty="0"/>
              <a:t>El rol de la Unidad será la articulación, gestión y crecimiento sostenido de la red temática salud mental profundizando la instalación y desarrollo del modelo de salud mental comunitaria en línea con el modelo de redes integradas en salud. Su ámbito de acción contempla además de los tres niveles de atención, programas de salud financiados por SENDA (en la red pública y privada), y dispositivos residenciales de la red de salud mental (hogares protegidos, residencias protegidas y cualquier otro dispositivo/estrategia que se implemente en la Red con fines similares), trabajo colaborativo y articulación con SENAME, Mejor Niñez y MIDESO, entro otros. Dentro de sus competencias, además, esta la incorporación de la salud mental en todas las etapas del curso de vida.</a:t>
            </a:r>
            <a:endParaRPr lang="en-US" sz="1000" dirty="0"/>
          </a:p>
          <a:p>
            <a:r>
              <a:rPr lang="es-ES" sz="800" dirty="0"/>
              <a:t> </a:t>
            </a:r>
            <a:endParaRPr lang="en-US" sz="1000" dirty="0"/>
          </a:p>
          <a:p>
            <a:r>
              <a:rPr lang="es-ES" sz="800" dirty="0"/>
              <a:t> </a:t>
            </a:r>
            <a:r>
              <a:rPr lang="es-ES" sz="800" b="1" u="heavy" dirty="0"/>
              <a:t>ESTRUCTURA</a:t>
            </a:r>
            <a:r>
              <a:rPr lang="es-ES" sz="800" b="1" dirty="0"/>
              <a:t> </a:t>
            </a:r>
            <a:r>
              <a:rPr lang="es-ES" sz="800" b="1" u="heavy" dirty="0"/>
              <a:t>DE LA UNIDAD DE SALUD MENTAL</a:t>
            </a:r>
            <a:endParaRPr lang="en-US" sz="1050" dirty="0"/>
          </a:p>
          <a:p>
            <a:pPr marL="228600" indent="-228600">
              <a:buFont typeface="+mj-lt"/>
              <a:buAutoNum type="alphaLcParenR"/>
            </a:pPr>
            <a:r>
              <a:rPr lang="es-ES" sz="800" dirty="0"/>
              <a:t>La Unidad de Salud Mental tendrá dependencia directa de la Subdirección de Gestión Asistencial del Servicio de Salud Metropolitano Sur. Además, deberá tener directa relación con el Departamento Técnico de Salud (DTS) y la Dirección de Atención Primaria (DAP), participando en todas las instancias por ellos convocadas, teniendo como objetivo el trabajo en red del SSMS. Por otra parte, deberá tener relación directa con el Departamento de Gestión de Redes (DGR) a fin de mantener una permanente coordinación en el ámbito de las emergencias en Salud Mental, mapas de derivación y prestaciones hospitalarias, entre otros.</a:t>
            </a:r>
            <a:endParaRPr lang="en-US" sz="1050" dirty="0"/>
          </a:p>
          <a:p>
            <a:pPr marL="228600" indent="-228600">
              <a:buFont typeface="+mj-lt"/>
              <a:buAutoNum type="alphaLcParenR"/>
            </a:pPr>
            <a:r>
              <a:rPr lang="es-ES" sz="800" dirty="0"/>
              <a:t>Contará con una jefatura técnica, la cual deberá contar con amplia experiencia y antecedentes de desempeño en el área de la Salud Mental, siendo preferentemente profesional del área de la salud, y quien debe dirigir, organizar, planificar, coordinar y supervisar el funcionamiento de la unidad.</a:t>
            </a:r>
            <a:endParaRPr lang="en-US" sz="1050" dirty="0"/>
          </a:p>
          <a:p>
            <a:pPr marL="228600" indent="-228600">
              <a:buFont typeface="+mj-lt"/>
              <a:buAutoNum type="alphaLcParenR"/>
            </a:pPr>
            <a:r>
              <a:rPr lang="es-ES" sz="800" dirty="0"/>
              <a:t>Contará también con al menos un/a referente técnico/a que actuará como vínculo permanente entre la Unidad de Salud Mental y el DTS y DAP quien será el/la encargado/a de articular la relaci6n entre la Unidad y la atenci6n primaria de salud, dando cuenta también de las rendiciones financieras y apoyo técnico de los PRAPS e IAAPS correspondientes a Salud Mental y estrategias de </a:t>
            </a:r>
            <a:r>
              <a:rPr lang="es-ES" sz="800" dirty="0" err="1"/>
              <a:t>transversalización</a:t>
            </a:r>
            <a:r>
              <a:rPr lang="es-ES" sz="800" dirty="0"/>
              <a:t> de la salud mental (Chile Crece Contigo, ECICEP, Ley TEA, Demencias, entre otros)</a:t>
            </a:r>
            <a:endParaRPr lang="en-US" sz="1050" dirty="0"/>
          </a:p>
          <a:p>
            <a:pPr marL="228600" indent="-228600">
              <a:buFont typeface="+mj-lt"/>
              <a:buAutoNum type="alphaLcParenR"/>
            </a:pPr>
            <a:r>
              <a:rPr lang="es-ES" sz="800" dirty="0"/>
              <a:t>Contará con, al menos, un/a referente técnico/a que actuará como vínculo permanente entre la Unidad de Salud Mental y el DGR quien será el/la encargado/a de articular la relación entre la Unidad y la red hospitalaria en ámbitos como la atención de salud mental en Servicios de Urgencia Hospitalaria, revisión/actualización de mapa de derivación territorial para la continuidad de cuidados, entre otros.</a:t>
            </a:r>
            <a:endParaRPr lang="en-US" sz="1050" dirty="0"/>
          </a:p>
          <a:p>
            <a:pPr marL="228600" indent="-228600">
              <a:buFont typeface="+mj-lt"/>
              <a:buAutoNum type="alphaLcParenR"/>
            </a:pPr>
            <a:r>
              <a:rPr lang="es-ES" sz="800" dirty="0"/>
              <a:t>El equipo de la Unidad de Salud Mental será responsable de coordinar y liderar la Mesa Técnica de Salud Mental del SSMS, la cual reúne a funcionarios pertenecientes a diferentes departamentos y unidades de la Dirección de Servicio.</a:t>
            </a:r>
            <a:endParaRPr lang="en-US" sz="1050" dirty="0"/>
          </a:p>
          <a:p>
            <a:r>
              <a:rPr lang="es-ES" sz="800" dirty="0"/>
              <a:t> </a:t>
            </a:r>
          </a:p>
          <a:p>
            <a:r>
              <a:rPr lang="es-ES" sz="800" b="1" u="heavy" dirty="0"/>
              <a:t>OBJETIVOS</a:t>
            </a:r>
            <a:r>
              <a:rPr lang="es-ES" sz="800" b="1" dirty="0"/>
              <a:t> </a:t>
            </a:r>
            <a:r>
              <a:rPr lang="es-ES" sz="800" b="1" u="heavy" dirty="0"/>
              <a:t>DE LA UNIDAD DE SALUD MENTAL</a:t>
            </a:r>
            <a:endParaRPr lang="en-US" sz="1050" dirty="0"/>
          </a:p>
          <a:p>
            <a:pPr marL="228600" lvl="0" indent="-228600">
              <a:buFont typeface="+mj-lt"/>
              <a:buAutoNum type="arabicPeriod"/>
            </a:pPr>
            <a:r>
              <a:rPr lang="es-ES" sz="800" dirty="0"/>
              <a:t>Coordinar, gestionar y monitorear la implementación de estrategias del modelo de gestión en la red temática de salud mental.</a:t>
            </a:r>
            <a:endParaRPr lang="en-US" sz="1050" dirty="0"/>
          </a:p>
          <a:p>
            <a:pPr marL="228600" lvl="0" indent="-228600">
              <a:buFont typeface="+mj-lt"/>
              <a:buAutoNum type="arabicPeriod"/>
            </a:pPr>
            <a:r>
              <a:rPr lang="es-ES" sz="800" dirty="0"/>
              <a:t>Proporcionar  transferencia  técnica  a los diferentes niveles de atención,  incluyendo la</a:t>
            </a:r>
            <a:r>
              <a:rPr lang="en-US" sz="1050" dirty="0"/>
              <a:t> </a:t>
            </a:r>
            <a:r>
              <a:rPr lang="es-ES" sz="800" dirty="0"/>
              <a:t>atención primaria de salud, atención ambulatoria de especialidad, atención cerrada de especialidad, programas públicos y privados con financiamiento SENDA y en convenio con el SSMS, además de la transferencia técnica al intersector.</a:t>
            </a:r>
            <a:endParaRPr lang="en-US" sz="1000" dirty="0"/>
          </a:p>
          <a:p>
            <a:pPr marL="228600" lvl="0" indent="-228600">
              <a:buFont typeface="+mj-lt"/>
              <a:buAutoNum type="arabicPeriod"/>
            </a:pPr>
            <a:r>
              <a:rPr lang="es-ES" sz="800" dirty="0"/>
              <a:t>Establecer líneas estratégicas anuales para el desarrollo y la mejora continua del Modelo Comunitario en la red de salud mental, con énfasis en la atención centrada en la persona y su familia, la integralidad y en la continuidad de cuidados.</a:t>
            </a:r>
            <a:endParaRPr lang="en-US" sz="1050" dirty="0"/>
          </a:p>
          <a:p>
            <a:pPr marL="228600" lvl="0" indent="-228600">
              <a:buFont typeface="+mj-lt"/>
              <a:buAutoNum type="arabicPeriod"/>
            </a:pPr>
            <a:r>
              <a:rPr lang="es-ES" sz="800" dirty="0"/>
              <a:t>Tomar decisiones efectivas y gestionar los recursos disponibles para garantizar la gobernanza en salud mental.</a:t>
            </a:r>
            <a:endParaRPr lang="en-US" sz="1050" dirty="0"/>
          </a:p>
          <a:p>
            <a:r>
              <a:rPr lang="es-ES" sz="800" dirty="0"/>
              <a:t> </a:t>
            </a:r>
            <a:endParaRPr lang="en-US" sz="1000" dirty="0"/>
          </a:p>
          <a:p>
            <a:r>
              <a:rPr lang="es-ES" sz="800" dirty="0"/>
              <a:t> </a:t>
            </a:r>
            <a:r>
              <a:rPr lang="es-ES" sz="800" b="1" u="heavy" dirty="0"/>
              <a:t>FUNCIONES</a:t>
            </a:r>
            <a:r>
              <a:rPr lang="es-ES" sz="800" b="1" dirty="0"/>
              <a:t> </a:t>
            </a:r>
            <a:r>
              <a:rPr lang="es-ES" sz="800" b="1" u="heavy" dirty="0"/>
              <a:t>DE LA UNIDAD DE SALUD MENTAL</a:t>
            </a:r>
            <a:endParaRPr lang="en-US" sz="1050" dirty="0"/>
          </a:p>
          <a:p>
            <a:r>
              <a:rPr lang="es-ES" sz="800" b="1" dirty="0"/>
              <a:t>Coordinación:</a:t>
            </a:r>
            <a:endParaRPr lang="en-US" sz="1050" b="1" dirty="0"/>
          </a:p>
          <a:p>
            <a:pPr marL="228600" indent="-228600">
              <a:buFont typeface="+mj-lt"/>
              <a:buAutoNum type="alphaLcParenR"/>
            </a:pPr>
            <a:r>
              <a:rPr lang="es-ES" sz="800" dirty="0"/>
              <a:t>Establecer una estructura organizacional que permita la coordinación efectiva de los diferentes servicios y profesionales involucrados en la salud mental.</a:t>
            </a:r>
            <a:endParaRPr lang="en-US" sz="1050" dirty="0"/>
          </a:p>
          <a:p>
            <a:pPr marL="228600" indent="-228600">
              <a:buFont typeface="+mj-lt"/>
              <a:buAutoNum type="alphaLcParenR"/>
            </a:pPr>
            <a:r>
              <a:rPr lang="es-ES" sz="800" dirty="0"/>
              <a:t>Facilitar la comunicación y colaboración entre los distintos niveles de atención y sectores relacionados con la salud mental.</a:t>
            </a:r>
            <a:endParaRPr lang="en-US" sz="1050" dirty="0"/>
          </a:p>
          <a:p>
            <a:pPr marL="228600" indent="-228600">
              <a:buFont typeface="+mj-lt"/>
              <a:buAutoNum type="alphaLcParenR"/>
            </a:pPr>
            <a:r>
              <a:rPr lang="es-ES" sz="800" dirty="0"/>
              <a:t>Organizar  reuniones  periódicas  y Consejos Técnicos para discutir  y  evaluar el</a:t>
            </a:r>
            <a:r>
              <a:rPr lang="en-US" sz="1050" dirty="0"/>
              <a:t> </a:t>
            </a:r>
            <a:r>
              <a:rPr lang="es-ES" sz="800" dirty="0"/>
              <a:t>progreso de las estrategias implementadas y las metas establecidas.</a:t>
            </a:r>
            <a:endParaRPr lang="en-US" sz="1000" dirty="0"/>
          </a:p>
          <a:p>
            <a:pPr marL="228600" indent="-228600">
              <a:buFont typeface="+mj-lt"/>
              <a:buAutoNum type="alphaLcParenR"/>
            </a:pPr>
            <a:r>
              <a:rPr lang="es-ES" sz="800" dirty="0"/>
              <a:t>Trabajar de manera coordinada con DTS, DAP y DGR en la definición y monitoreo de problemas prioritarios de salud mental identificando brechas y generando estrategias de mejora del funcionamiento de la red.</a:t>
            </a:r>
            <a:endParaRPr lang="en-US" sz="1050" dirty="0"/>
          </a:p>
          <a:p>
            <a:r>
              <a:rPr lang="es-ES" sz="800" dirty="0"/>
              <a:t> </a:t>
            </a:r>
            <a:endParaRPr lang="en-US" sz="1000" dirty="0"/>
          </a:p>
          <a:p>
            <a:r>
              <a:rPr lang="es-ES" sz="800" b="1" dirty="0"/>
              <a:t>Implementación de estrategias de/ modo/o de gestión:</a:t>
            </a:r>
            <a:endParaRPr lang="en-US" sz="1050" b="1" dirty="0"/>
          </a:p>
          <a:p>
            <a:pPr marL="228600" lvl="0" indent="-228600">
              <a:buFont typeface="+mj-lt"/>
              <a:buAutoNum type="alphaLcParenR"/>
            </a:pPr>
            <a:r>
              <a:rPr lang="es-ES" sz="800" dirty="0"/>
              <a:t>Diseñar e implementar políticas, orientaciones técnicas y procedimientos basados en el modelo de gestión de salud mental adoptado por el servicio de salud, a partir de las directrices emanadas desde el Ministerio de Salud.</a:t>
            </a:r>
            <a:endParaRPr lang="en-US" sz="1050" dirty="0"/>
          </a:p>
          <a:p>
            <a:pPr marL="228600" lvl="0" indent="-228600">
              <a:buFont typeface="+mj-lt"/>
              <a:buAutoNum type="alphaLcParenR"/>
            </a:pPr>
            <a:r>
              <a:rPr lang="es-ES" sz="800" dirty="0"/>
              <a:t>Supervisar la implementación de programas, estrategias y servicios de salud mental en los diferentes niveles de atención.</a:t>
            </a:r>
            <a:endParaRPr lang="en-US" sz="1050" dirty="0"/>
          </a:p>
          <a:p>
            <a:pPr marL="228600" lvl="0" indent="-228600">
              <a:buFont typeface="+mj-lt"/>
              <a:buAutoNum type="alphaLcParenR"/>
            </a:pPr>
            <a:r>
              <a:rPr lang="es-ES" sz="800" dirty="0"/>
              <a:t>Evaluar regularmente la efectividad de las estrategias implementadas y </a:t>
            </a:r>
            <a:r>
              <a:rPr lang="es-ES" sz="800" dirty="0" err="1"/>
              <a:t>realizer</a:t>
            </a:r>
            <a:r>
              <a:rPr lang="en-US" sz="1050" dirty="0"/>
              <a:t> </a:t>
            </a:r>
            <a:r>
              <a:rPr lang="es-ES" sz="800" dirty="0"/>
              <a:t>ajustes según sea necesario.</a:t>
            </a:r>
            <a:endParaRPr lang="en-US" sz="1000" dirty="0"/>
          </a:p>
          <a:p>
            <a:r>
              <a:rPr lang="es-ES" sz="800" dirty="0"/>
              <a:t> </a:t>
            </a:r>
            <a:endParaRPr lang="en-US" sz="1000" dirty="0"/>
          </a:p>
          <a:p>
            <a:pPr lvl="0"/>
            <a:r>
              <a:rPr lang="es-ES" sz="800" b="1" dirty="0"/>
              <a:t>Transferencia técnica</a:t>
            </a:r>
            <a:r>
              <a:rPr lang="es-ES" sz="800" b="1" i="1" dirty="0"/>
              <a:t>:</a:t>
            </a:r>
            <a:endParaRPr lang="en-US" sz="1050" b="1" i="1" dirty="0"/>
          </a:p>
          <a:p>
            <a:pPr marL="228600" lvl="0" indent="-228600">
              <a:buFont typeface="+mj-lt"/>
              <a:buAutoNum type="alphaLcParenR"/>
            </a:pPr>
            <a:r>
              <a:rPr lang="es-ES" sz="800" dirty="0"/>
              <a:t>Brindar formación de competencias y asesoramiento técnico a los profesionales de los diferentes niveles de atención en temas relacionados con la salud mental.</a:t>
            </a:r>
            <a:endParaRPr lang="en-US" sz="1050" dirty="0"/>
          </a:p>
          <a:p>
            <a:pPr marL="228600" lvl="0" indent="-228600">
              <a:buFont typeface="+mj-lt"/>
              <a:buAutoNum type="alphaLcParenR"/>
            </a:pPr>
            <a:r>
              <a:rPr lang="es-ES" sz="800" dirty="0"/>
              <a:t>Desarrollar materiales educativos, guías clínicas y orientaciones técnicas para apoyar la práctica clínica basada en evidencia.</a:t>
            </a:r>
            <a:endParaRPr lang="en-US" sz="1050" dirty="0"/>
          </a:p>
          <a:p>
            <a:pPr marL="228600" lvl="0" indent="-228600">
              <a:buFont typeface="+mj-lt"/>
              <a:buAutoNum type="alphaLcParenR"/>
            </a:pPr>
            <a:r>
              <a:rPr lang="es-ES" sz="800" dirty="0"/>
              <a:t>Realizar visitas de supervisión y monitoreo en los diferentes dispositivos de salud</a:t>
            </a:r>
            <a:endParaRPr lang="en-US" sz="1050" dirty="0"/>
          </a:p>
          <a:p>
            <a:pPr marL="228600" indent="-228600">
              <a:buFont typeface="+mj-lt"/>
              <a:buAutoNum type="alphaLcParenR"/>
            </a:pPr>
            <a:r>
              <a:rPr lang="es-ES" sz="800" dirty="0"/>
              <a:t>mental para asegurar la calidad de la atención.</a:t>
            </a:r>
            <a:endParaRPr lang="en-US" sz="1000" dirty="0"/>
          </a:p>
          <a:p>
            <a:pPr marL="228600" indent="-228600">
              <a:buFont typeface="+mj-lt"/>
              <a:buAutoNum type="alphaLcParenR"/>
            </a:pPr>
            <a:r>
              <a:rPr lang="es-ES" sz="800" dirty="0"/>
              <a:t>Realizar acciones de formación de competencias a los equipos de APS (mhGAP, DIR, entre otros)</a:t>
            </a:r>
            <a:endParaRPr lang="en-US" sz="1050" dirty="0"/>
          </a:p>
          <a:p>
            <a:pPr marL="228600" indent="-228600">
              <a:buFont typeface="+mj-lt"/>
              <a:buAutoNum type="alphaLcParenR"/>
            </a:pPr>
            <a:r>
              <a:rPr lang="es-ES" sz="800" dirty="0"/>
              <a:t>Brindar asesoría técnica y acompañamiento a equipos en el transito en la red, de</a:t>
            </a:r>
            <a:r>
              <a:rPr lang="en-US" sz="1050" dirty="0"/>
              <a:t> </a:t>
            </a:r>
            <a:r>
              <a:rPr lang="es-ES" sz="800" dirty="0"/>
              <a:t>personas con situaciones de abordaje difícil en salud mental, vinculadas a la severidad, complejidad y vulnerabilidad.</a:t>
            </a:r>
            <a:endParaRPr lang="en-US" sz="1000" dirty="0"/>
          </a:p>
          <a:p>
            <a:r>
              <a:rPr lang="es-ES" sz="800" dirty="0"/>
              <a:t> </a:t>
            </a:r>
            <a:endParaRPr lang="en-US" sz="1000" dirty="0"/>
          </a:p>
          <a:p>
            <a:pPr lvl="0"/>
            <a:r>
              <a:rPr lang="es-ES" sz="800" b="1" dirty="0"/>
              <a:t>Establecimiento de líneas estratégicas anuales:</a:t>
            </a:r>
            <a:endParaRPr lang="en-US" sz="1050" b="1" dirty="0"/>
          </a:p>
          <a:p>
            <a:pPr marL="228600" lvl="0" indent="-228600">
              <a:buFont typeface="+mj-lt"/>
              <a:buAutoNum type="alphaLcParenR"/>
            </a:pPr>
            <a:r>
              <a:rPr lang="es-ES" sz="800" dirty="0"/>
              <a:t>Realizar análisis de necesidades de salud mental en la comunidad y establecer prioridades de intervención.</a:t>
            </a:r>
            <a:endParaRPr lang="en-US" sz="1050" dirty="0"/>
          </a:p>
          <a:p>
            <a:pPr marL="228600" lvl="0" indent="-228600">
              <a:buFont typeface="+mj-lt"/>
              <a:buAutoNum type="alphaLcParenR"/>
            </a:pPr>
            <a:r>
              <a:rPr lang="es-ES" sz="800" dirty="0"/>
              <a:t>Definir objetivos claros y medibles para cada ano y desarrollar planes de acción para</a:t>
            </a:r>
            <a:r>
              <a:rPr lang="en-US" sz="1050" dirty="0"/>
              <a:t> </a:t>
            </a:r>
            <a:r>
              <a:rPr lang="es-ES" sz="800" dirty="0"/>
              <a:t>alcanzarlos.</a:t>
            </a:r>
            <a:endParaRPr lang="en-US" sz="1200" dirty="0"/>
          </a:p>
          <a:p>
            <a:pPr marL="228600" lvl="0" indent="-228600">
              <a:buFont typeface="+mj-lt"/>
              <a:buAutoNum type="alphaLcParenR"/>
            </a:pPr>
            <a:r>
              <a:rPr lang="es-ES" sz="800" dirty="0"/>
              <a:t>Evaluar regularmente el progreso y los resultados obtenidos, y ajustar las estrategias</a:t>
            </a:r>
            <a:r>
              <a:rPr lang="en-US" sz="1050" dirty="0"/>
              <a:t> </a:t>
            </a:r>
            <a:r>
              <a:rPr lang="es-ES" sz="800" dirty="0"/>
              <a:t>según sea necesario.</a:t>
            </a:r>
            <a:endParaRPr lang="en-US" sz="1000" dirty="0"/>
          </a:p>
          <a:p>
            <a:pPr lvl="0"/>
            <a:br>
              <a:rPr lang="es-ES" sz="800" dirty="0"/>
            </a:br>
            <a:r>
              <a:rPr lang="es-ES" sz="800" b="1" dirty="0"/>
              <a:t>Toma de decisiones y gestión de recursos:</a:t>
            </a:r>
            <a:endParaRPr lang="en-US" sz="1000" b="1" dirty="0"/>
          </a:p>
          <a:p>
            <a:pPr marL="228600" lvl="0" indent="-228600">
              <a:buFont typeface="+mj-lt"/>
              <a:buAutoNum type="alphaLcParenR"/>
            </a:pPr>
            <a:r>
              <a:rPr lang="es-ES" sz="800" dirty="0"/>
              <a:t>Participar en la planificación y asignación de recursos humanos, financieros Y materiales para las dispositivos de salud mental.</a:t>
            </a:r>
            <a:endParaRPr lang="en-US" sz="1050" dirty="0"/>
          </a:p>
          <a:p>
            <a:pPr marL="228600" lvl="0" indent="-228600">
              <a:buFont typeface="+mj-lt"/>
              <a:buAutoNum type="alphaLcParenR"/>
            </a:pPr>
            <a:r>
              <a:rPr lang="es-ES" sz="800" dirty="0"/>
              <a:t>Evaluar la eficiencia y efectividad en el uso de los recursos y proponer mejoras.</a:t>
            </a:r>
            <a:endParaRPr lang="en-US" sz="1050" dirty="0"/>
          </a:p>
          <a:p>
            <a:pPr marL="228600" lvl="0" indent="-228600">
              <a:buFont typeface="+mj-lt"/>
              <a:buAutoNum type="alphaLcParenR"/>
            </a:pPr>
            <a:r>
              <a:rPr lang="es-ES" sz="800" dirty="0"/>
              <a:t>Promover la colaboración con otros sectores relevantes, como la educación, el empleo y la justicia, entre otros, para asegurar una atención integral.</a:t>
            </a:r>
            <a:endParaRPr lang="en-US" sz="1050" dirty="0"/>
          </a:p>
          <a:p>
            <a:pPr marL="228600" lvl="0" indent="-228600">
              <a:buFont typeface="+mj-lt"/>
              <a:buAutoNum type="alphaLcParenR"/>
            </a:pPr>
            <a:r>
              <a:rPr lang="es-ES" sz="800" dirty="0"/>
              <a:t>Realizar las rendiciones de cuentas asociadas a las recursos de Programas de Reforzamiento (PRAPS) y otros relacionados a compras de servicios par atenciones asociadas a las usuarios de APS, las cuales deberán contar con el vista bueno del Director de APS del este servicio. Por otra parte, la distribución de recursos y presupuesto de Atención Primaria Municipal estará a cargo del Director de Atención Primaria de este servicio (DAP), lo cual deberá contar con visto bueno de la USM cuando concierna a estrategias relacionadas con la salud mental.</a:t>
            </a:r>
            <a:endParaRPr lang="en-US" sz="1050" dirty="0"/>
          </a:p>
          <a:p>
            <a:pPr lvl="0"/>
            <a:endParaRPr lang="en-US" sz="1000" dirty="0"/>
          </a:p>
          <a:p>
            <a:r>
              <a:rPr lang="es-ES" sz="800" b="1" dirty="0"/>
              <a:t>Otras tareas y Funciones:</a:t>
            </a:r>
            <a:endParaRPr lang="en-US" sz="1000" b="1" dirty="0"/>
          </a:p>
          <a:p>
            <a:pPr marL="228600" lvl="0" indent="-228600">
              <a:buFont typeface="+mj-lt"/>
              <a:buAutoNum type="alphaLcParenR"/>
            </a:pPr>
            <a:r>
              <a:rPr lang="es-ES" sz="800" dirty="0"/>
              <a:t>Asesorar técnicamente en la elaboración de Convenios y Bases de Licitación a los Departamentos de Jurídica y Abastecimiento de la DSSMS en temáticas afines al ámbito de acción o líneas programáticas.</a:t>
            </a:r>
            <a:endParaRPr lang="en-US" sz="1050" dirty="0"/>
          </a:p>
          <a:p>
            <a:pPr marL="228600" lvl="0" indent="-228600">
              <a:buFont typeface="+mj-lt"/>
              <a:buAutoNum type="alphaLcParenR"/>
            </a:pPr>
            <a:r>
              <a:rPr lang="es-ES" sz="800" dirty="0"/>
              <a:t>Validación de prestaciones.</a:t>
            </a:r>
          </a:p>
          <a:p>
            <a:pPr marL="228600" lvl="0" indent="-228600">
              <a:buFont typeface="+mj-lt"/>
              <a:buAutoNum type="alphaLcParenR"/>
            </a:pPr>
            <a:endParaRPr lang="en-US" sz="1050" dirty="0"/>
          </a:p>
          <a:p>
            <a:pPr lvl="0"/>
            <a:r>
              <a:rPr lang="es-ES" sz="800" dirty="0"/>
              <a:t>La Unidad de Salud Mental estará a cargo de un profesional.</a:t>
            </a:r>
            <a:endParaRPr lang="en-US" sz="1050" dirty="0"/>
          </a:p>
          <a:p>
            <a:r>
              <a:rPr lang="es-ES" sz="800" dirty="0"/>
              <a:t> </a:t>
            </a:r>
            <a:endParaRPr lang="en-US" sz="800" dirty="0"/>
          </a:p>
        </p:txBody>
      </p:sp>
      <p:sp>
        <p:nvSpPr>
          <p:cNvPr id="7" name="Flecha arriba 6">
            <a:hlinkClick r:id="" action="ppaction://hlinkshowjump?jump=firstslide"/>
          </p:cNvPr>
          <p:cNvSpPr/>
          <p:nvPr/>
        </p:nvSpPr>
        <p:spPr>
          <a:xfrm rot="16200000">
            <a:off x="11597396" y="6216980"/>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16817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28675" y="1163585"/>
            <a:ext cx="10712860" cy="5432256"/>
          </a:xfrm>
          <a:prstGeom prst="rect">
            <a:avLst/>
          </a:prstGeom>
          <a:noFill/>
        </p:spPr>
        <p:txBody>
          <a:bodyPr wrap="square" numCol="2" spcCol="288000" rtlCol="0">
            <a:spAutoFit/>
          </a:bodyPr>
          <a:lstStyle/>
          <a:p>
            <a:r>
              <a:rPr lang="es-ES" sz="700" b="1" dirty="0">
                <a:latin typeface="Verdana" panose="020B0604030504040204" pitchFamily="34" charset="0"/>
                <a:ea typeface="Verdana" panose="020B0604030504040204" pitchFamily="34" charset="0"/>
              </a:rPr>
              <a:t> </a:t>
            </a:r>
            <a:endParaRPr lang="en-US" sz="900" dirty="0">
              <a:latin typeface="Verdana" panose="020B0604030504040204" pitchFamily="34" charset="0"/>
              <a:ea typeface="Verdana" panose="020B0604030504040204" pitchFamily="34" charset="0"/>
            </a:endParaRPr>
          </a:p>
          <a:p>
            <a:r>
              <a:rPr lang="es-ES" sz="1000" dirty="0">
                <a:latin typeface="Verdana" panose="020B0604030504040204" pitchFamily="34" charset="0"/>
                <a:ea typeface="Verdana" panose="020B0604030504040204" pitchFamily="34" charset="0"/>
              </a:rPr>
              <a:t>Es el encargado de facilitar la interacción entre los componentes de la red, incorporando mecanismos de gestión y coordinación que propicien la eficiencia en el uso de los recursos existentes de manera de mejorar el acceso, calidad y oportunidad de la atención de los usurarios. Le corresponde,  además,  sistematizar  procesos  clínicos  y  administrativos que  faciliten</a:t>
            </a:r>
            <a:endParaRPr lang="en-US" sz="1000" dirty="0">
              <a:latin typeface="Verdana" panose="020B0604030504040204" pitchFamily="34" charset="0"/>
              <a:ea typeface="Verdana" panose="020B0604030504040204" pitchFamily="34" charset="0"/>
            </a:endParaRPr>
          </a:p>
          <a:p>
            <a:r>
              <a:rPr lang="es-ES" sz="1000" dirty="0">
                <a:latin typeface="Verdana" panose="020B0604030504040204" pitchFamily="34" charset="0"/>
                <a:ea typeface="Verdana" panose="020B0604030504040204" pitchFamily="34" charset="0"/>
              </a:rPr>
              <a:t>articulación de la red asistencial y proponer creativamente  estrategias que favorezcan la</a:t>
            </a:r>
            <a:r>
              <a:rPr lang="en-US" sz="1000" dirty="0">
                <a:latin typeface="Verdana" panose="020B0604030504040204" pitchFamily="34" charset="0"/>
                <a:ea typeface="Verdana" panose="020B0604030504040204" pitchFamily="34" charset="0"/>
              </a:rPr>
              <a:t> </a:t>
            </a:r>
            <a:r>
              <a:rPr lang="es-ES" sz="1000" dirty="0">
                <a:latin typeface="Verdana" panose="020B0604030504040204" pitchFamily="34" charset="0"/>
                <a:ea typeface="Verdana" panose="020B0604030504040204" pitchFamily="34" charset="0"/>
              </a:rPr>
              <a:t>continuidad de la atención.</a:t>
            </a:r>
            <a:endParaRPr lang="en-US" sz="1000" dirty="0">
              <a:latin typeface="Verdana" panose="020B0604030504040204" pitchFamily="34" charset="0"/>
              <a:ea typeface="Verdana" panose="020B0604030504040204" pitchFamily="34" charset="0"/>
            </a:endParaRPr>
          </a:p>
          <a:p>
            <a:br>
              <a:rPr lang="es-ES" sz="1000" dirty="0">
                <a:latin typeface="Verdana" panose="020B0604030504040204" pitchFamily="34" charset="0"/>
                <a:ea typeface="Verdana" panose="020B0604030504040204" pitchFamily="34" charset="0"/>
              </a:rPr>
            </a:br>
            <a:r>
              <a:rPr lang="es-ES" sz="1000" b="1" dirty="0">
                <a:latin typeface="Verdana" panose="020B0604030504040204" pitchFamily="34" charset="0"/>
                <a:ea typeface="Verdana" panose="020B0604030504040204" pitchFamily="34" charset="0"/>
              </a:rPr>
              <a:t>Serán funciones específicas del Departamento:</a:t>
            </a:r>
            <a:endParaRPr lang="en-US" sz="1000" b="1"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Proponer un diseño de la red, monitorear su funcionamiento y actualizarlo en caso necesario</a:t>
            </a:r>
          </a:p>
          <a:p>
            <a:pPr marL="228600" lvl="0" indent="-228600">
              <a:buFont typeface="+mj-lt"/>
              <a:buAutoNum type="alphaLcParenR"/>
            </a:pP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Mantener una permanente actualización de los flujos de referencia y contrarreferencia de los establecimientos de la red.</a:t>
            </a:r>
          </a:p>
          <a:p>
            <a:pPr marL="228600" lvl="0" indent="-228600">
              <a:buFont typeface="+mj-lt"/>
              <a:buAutoNum type="alphaLcParenR"/>
            </a:pP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Ser el referente ante los establecimientos de la red respecto de estrategias de telemedicina;</a:t>
            </a:r>
          </a:p>
          <a:p>
            <a:pPr marL="228600" lvl="0" indent="-228600">
              <a:buFont typeface="+mj-lt"/>
              <a:buAutoNum type="alphaLcParenR"/>
            </a:pP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Generar instrumentos estandarizados de registro de cartera de servicio y programación Y proponer nuevos desarrollos para abordar la demanda;</a:t>
            </a:r>
          </a:p>
          <a:p>
            <a:pPr marL="228600" lvl="0" indent="-228600">
              <a:buFont typeface="+mj-lt"/>
              <a:buAutoNum type="alphaLcParenR"/>
            </a:pP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Participar en la gestión y definición de estrategias de abordaje de lista de espera</a:t>
            </a:r>
          </a:p>
          <a:p>
            <a:pPr marL="228600" lvl="0" indent="-228600">
              <a:buFont typeface="+mj-lt"/>
              <a:buAutoNum type="alphaLcParenR"/>
            </a:pP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Colaborar en la detención de nodos críticos que afecten la coordinación del flujo de demanda de atención y optimización de la oferta existente, tanto procesos ambulatorios, como de unidades de apoyo y hospitalizados.</a:t>
            </a:r>
          </a:p>
          <a:p>
            <a:pPr marL="228600" lvl="0" indent="-228600">
              <a:buFont typeface="+mj-lt"/>
              <a:buAutoNum type="alphaLcParenR"/>
            </a:pP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Contribuir a la coordinación de los equipos de la red de urgencia del SSMS. Sistematizar redes</a:t>
            </a:r>
            <a:r>
              <a:rPr lang="en-US" sz="1000" dirty="0">
                <a:latin typeface="Verdana" panose="020B0604030504040204" pitchFamily="34" charset="0"/>
                <a:ea typeface="Verdana" panose="020B0604030504040204" pitchFamily="34" charset="0"/>
              </a:rPr>
              <a:t> </a:t>
            </a:r>
            <a:r>
              <a:rPr lang="es-ES" sz="1000" dirty="0">
                <a:latin typeface="Verdana" panose="020B0604030504040204" pitchFamily="34" charset="0"/>
                <a:ea typeface="Verdana" panose="020B0604030504040204" pitchFamily="34" charset="0"/>
              </a:rPr>
              <a:t>complejas de patologías tiempo dependientes.</a:t>
            </a:r>
          </a:p>
          <a:p>
            <a:pPr marL="228600" lvl="0" indent="-228600">
              <a:buFont typeface="+mj-lt"/>
              <a:buAutoNum type="alphaLcParenR"/>
            </a:pP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Mantener actualizada y difundida la cartera de servicio de los establecimientos.</a:t>
            </a:r>
          </a:p>
          <a:p>
            <a:pPr marL="228600" lvl="0" indent="-228600">
              <a:buFont typeface="+mj-lt"/>
              <a:buAutoNum type="alphaLcParenR"/>
            </a:pP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Colaborar en los estudios de inversión de la red.</a:t>
            </a:r>
          </a:p>
          <a:p>
            <a:pPr marL="228600" lvl="0" indent="-228600">
              <a:buFont typeface="+mj-lt"/>
              <a:buAutoNum type="alphaLcParenR"/>
            </a:pP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Ser referente ante los establecimientos de la red respecto de estrategias de innovación. Postular a fondos de investigación, elaborar proyectos de innovación, generar alianzas para la innovación.</a:t>
            </a:r>
          </a:p>
          <a:p>
            <a:pPr marL="228600" lvl="0" indent="-228600">
              <a:buFont typeface="+mj-lt"/>
              <a:buAutoNum type="alphaLcParenR"/>
            </a:pP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Coordinar la Estrategia Nacional de Salud y colaborar en procesos de planificación sanitaria.</a:t>
            </a:r>
          </a:p>
          <a:p>
            <a:pPr marL="228600" lvl="0" indent="-228600">
              <a:buFont typeface="+mj-lt"/>
              <a:buAutoNum type="alphaLcParenR"/>
            </a:pPr>
            <a:endParaRPr lang="es-E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Coordinar el funcionamiento del Consejo Integrador de la Red Asistencial.</a:t>
            </a:r>
          </a:p>
          <a:p>
            <a:pPr marL="228600" lvl="0" indent="-228600">
              <a:buFont typeface="+mj-lt"/>
              <a:buAutoNum type="alphaLcParenR"/>
            </a:pPr>
            <a:endParaRPr lang="en-US" sz="1000" dirty="0">
              <a:latin typeface="Verdana" panose="020B0604030504040204" pitchFamily="34" charset="0"/>
              <a:ea typeface="Verdana" panose="020B0604030504040204" pitchFamily="34" charset="0"/>
            </a:endParaRPr>
          </a:p>
          <a:p>
            <a:pPr marL="228600" indent="-228600">
              <a:buFont typeface="+mj-lt"/>
              <a:buAutoNum type="alphaLcParenR"/>
            </a:pPr>
            <a:r>
              <a:rPr lang="es-ES" sz="1000" dirty="0">
                <a:latin typeface="Verdana" panose="020B0604030504040204" pitchFamily="34" charset="0"/>
                <a:ea typeface="Verdana" panose="020B0604030504040204" pitchFamily="34" charset="0"/>
              </a:rPr>
              <a:t>Coordinar la Red de Urgencia del SSMS.</a:t>
            </a:r>
            <a:endParaRPr lang="en-US" sz="1000" dirty="0">
              <a:latin typeface="Verdana" panose="020B0604030504040204" pitchFamily="34" charset="0"/>
              <a:ea typeface="Verdana" panose="020B0604030504040204" pitchFamily="34" charset="0"/>
            </a:endParaRPr>
          </a:p>
          <a:p>
            <a:r>
              <a:rPr lang="es-ES" sz="10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1000" dirty="0">
                <a:latin typeface="Verdana" panose="020B0604030504040204" pitchFamily="34" charset="0"/>
                <a:ea typeface="Verdana" panose="020B0604030504040204" pitchFamily="34" charset="0"/>
              </a:rPr>
              <a:t>El Departamento de Redes estará a cargo de un profesional.</a:t>
            </a:r>
            <a:endParaRPr lang="en-US" sz="1000" dirty="0">
              <a:latin typeface="Verdana" panose="020B0604030504040204" pitchFamily="34" charset="0"/>
              <a:ea typeface="Verdana" panose="020B0604030504040204" pitchFamily="34" charset="0"/>
            </a:endParaRPr>
          </a:p>
          <a:p>
            <a:r>
              <a:rPr lang="es-ES" sz="10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1000" b="1" dirty="0">
                <a:latin typeface="Verdana" panose="020B0604030504040204" pitchFamily="34" charset="0"/>
                <a:ea typeface="Verdana" panose="020B0604030504040204" pitchFamily="34" charset="0"/>
              </a:rPr>
              <a:t>Serán facultades del jefe o encargado del Departamento de Redes:</a:t>
            </a:r>
          </a:p>
          <a:p>
            <a:endParaRPr lang="en-US" sz="1000" b="1"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Dirigir, organizar, planificar, coordinar y supervisar el funcionamiento del CMIM, de acuerdo con las normas, directivas y manuales aprobados por el MINSAL, el Servicio de Salud y las instrucciones impartidas por el Director.</a:t>
            </a:r>
          </a:p>
          <a:p>
            <a:pPr marL="171450" lvl="0" indent="-171450">
              <a:buFont typeface="Arial" panose="020B0604020202020204" pitchFamily="34" charset="0"/>
              <a:buChar char="•"/>
            </a:pPr>
            <a:endParaRPr lang="en-US" sz="10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Elaborar y proponer al Director programas que permitan que el departamento cumpla con la planificación de las actividades del servicio.</a:t>
            </a:r>
          </a:p>
          <a:p>
            <a:pPr marL="171450" lvl="0" indent="-171450">
              <a:buFont typeface="Arial" panose="020B0604020202020204" pitchFamily="34" charset="0"/>
              <a:buChar char="•"/>
            </a:pPr>
            <a:endParaRPr lang="en-US" sz="10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Proponer al Director la realización de acciones que den cuenta de la profundización del trabajo en RISS. (redes integradas de servicios de salud).</a:t>
            </a:r>
          </a:p>
          <a:p>
            <a:pPr marL="171450" lvl="0" indent="-171450">
              <a:buFont typeface="Arial" panose="020B0604020202020204" pitchFamily="34" charset="0"/>
              <a:buChar char="•"/>
            </a:pPr>
            <a:endParaRPr lang="en-US" sz="10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Ejercer las atribuciones que le delegue el Director y/o la Subdirección de Gestión Asistencial en el área de su competencia.</a:t>
            </a:r>
          </a:p>
          <a:p>
            <a:pPr marL="171450" lvl="0" indent="-171450">
              <a:buFont typeface="Arial" panose="020B0604020202020204" pitchFamily="34" charset="0"/>
              <a:buChar char="•"/>
            </a:pPr>
            <a:endParaRPr lang="en-US" sz="100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Desempeñar las demás funciones y tareas que le encomiende el Director y/o la Subdirección de Gestión Asistencial en el área de su competencia.</a:t>
            </a:r>
            <a:endParaRPr lang="en-US" sz="1000" dirty="0">
              <a:latin typeface="Verdana" panose="020B0604030504040204" pitchFamily="34" charset="0"/>
              <a:ea typeface="Verdana" panose="020B0604030504040204" pitchFamily="34" charset="0"/>
            </a:endParaRPr>
          </a:p>
          <a:p>
            <a:r>
              <a:rPr lang="es-ES" sz="700" dirty="0">
                <a:latin typeface="Verdana" panose="020B0604030504040204" pitchFamily="34" charset="0"/>
                <a:ea typeface="Verdana" panose="020B0604030504040204" pitchFamily="34" charset="0"/>
              </a:rPr>
              <a:t> </a:t>
            </a:r>
            <a:endParaRPr lang="en-US" sz="900" dirty="0">
              <a:latin typeface="Verdana" panose="020B0604030504040204" pitchFamily="34" charset="0"/>
              <a:ea typeface="Verdana" panose="020B0604030504040204" pitchFamily="34" charset="0"/>
            </a:endParaRPr>
          </a:p>
          <a:p>
            <a:r>
              <a:rPr lang="es-ES" sz="700" dirty="0">
                <a:latin typeface="Verdana" panose="020B0604030504040204" pitchFamily="34" charset="0"/>
                <a:ea typeface="Verdana" panose="020B0604030504040204" pitchFamily="34" charset="0"/>
              </a:rPr>
              <a:t> </a:t>
            </a:r>
            <a:endParaRPr lang="en-US" sz="700" dirty="0">
              <a:latin typeface="Verdana" panose="020B0604030504040204" pitchFamily="34" charset="0"/>
              <a:ea typeface="Verdana" panose="020B0604030504040204" pitchFamily="34" charset="0"/>
            </a:endParaRPr>
          </a:p>
        </p:txBody>
      </p:sp>
      <p:sp>
        <p:nvSpPr>
          <p:cNvPr id="3" name="Flecha arriba 2">
            <a:hlinkClick r:id="" action="ppaction://hlinkshowjump?jump=firstslide"/>
          </p:cNvPr>
          <p:cNvSpPr/>
          <p:nvPr/>
        </p:nvSpPr>
        <p:spPr>
          <a:xfrm rot="16200000">
            <a:off x="11100604" y="6158522"/>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875378" y="724780"/>
            <a:ext cx="3595274" cy="33061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ángulo 4"/>
          <p:cNvSpPr/>
          <p:nvPr/>
        </p:nvSpPr>
        <p:spPr>
          <a:xfrm>
            <a:off x="956494" y="703898"/>
            <a:ext cx="3514158" cy="338554"/>
          </a:xfrm>
          <a:prstGeom prst="rect">
            <a:avLst/>
          </a:prstGeom>
        </p:spPr>
        <p:txBody>
          <a:bodyPr wrap="square">
            <a:spAutoFit/>
          </a:bodyPr>
          <a:lstStyle/>
          <a:p>
            <a:r>
              <a:rPr lang="es-ES" sz="1600" dirty="0">
                <a:solidFill>
                  <a:schemeClr val="bg1"/>
                </a:solidFill>
                <a:ea typeface="Verdana" panose="020B0604030504040204" pitchFamily="34" charset="0"/>
              </a:rPr>
              <a:t>DEPARTAMENTO GESTIÓN DE REDES:</a:t>
            </a:r>
            <a:endParaRPr lang="en-US" sz="2000" dirty="0">
              <a:solidFill>
                <a:schemeClr val="bg1"/>
              </a:solidFill>
              <a:ea typeface="Verdana" panose="020B0604030504040204" pitchFamily="34" charset="0"/>
            </a:endParaRPr>
          </a:p>
        </p:txBody>
      </p:sp>
    </p:spTree>
    <p:extLst>
      <p:ext uri="{BB962C8B-B14F-4D97-AF65-F5344CB8AC3E}">
        <p14:creationId xmlns:p14="http://schemas.microsoft.com/office/powerpoint/2010/main" val="400659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60673" y="683479"/>
            <a:ext cx="11931327" cy="5717321"/>
          </a:xfrm>
          <a:prstGeom prst="rect">
            <a:avLst/>
          </a:prstGeom>
        </p:spPr>
        <p:txBody>
          <a:bodyPr wrap="square" numCol="2" spcCol="360000">
            <a:spAutoFit/>
          </a:bodyPr>
          <a:lstStyle/>
          <a:p>
            <a:r>
              <a:rPr lang="es-ES" sz="900" dirty="0">
                <a:latin typeface="Verdana" panose="020B0604030504040204" pitchFamily="34" charset="0"/>
                <a:ea typeface="Verdana" panose="020B0604030504040204" pitchFamily="34" charset="0"/>
              </a:rPr>
              <a:t>El Departamento Subdirección de Recursos Físicos y Financieros tendrá a su cargo la planificación, supervisión, control y evaluación de todas las actividades relacionadas con los aspectos financieros y otros recursos necesarios para el mejor cumplimiento de las acciones de salud, que el Servicio</a:t>
            </a:r>
            <a:r>
              <a:rPr lang="en-US" sz="900" dirty="0">
                <a:latin typeface="Verdana" panose="020B0604030504040204" pitchFamily="34" charset="0"/>
                <a:ea typeface="Verdana" panose="020B0604030504040204" pitchFamily="34" charset="0"/>
              </a:rPr>
              <a:t> </a:t>
            </a:r>
            <a:r>
              <a:rPr lang="es-ES" sz="900" dirty="0">
                <a:latin typeface="Verdana" panose="020B0604030504040204" pitchFamily="34" charset="0"/>
                <a:ea typeface="Verdana" panose="020B0604030504040204" pitchFamily="34" charset="0"/>
              </a:rPr>
              <a:t>debe realizar para la población de su territorio asignado, velando por el uso mas eficiente de esos recursos.</a:t>
            </a:r>
            <a:endParaRPr lang="en-US" sz="90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 </a:t>
            </a:r>
            <a:endParaRPr lang="en-US" sz="90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Dependerá del Director del Servicio y le corresponderán las siguientes funciones:</a:t>
            </a:r>
            <a:endParaRPr lang="en-US" sz="90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  </a:t>
            </a:r>
            <a:endParaRPr lang="en-US" sz="900" dirty="0">
              <a:latin typeface="Verdana" panose="020B0604030504040204" pitchFamily="34" charset="0"/>
              <a:ea typeface="Verdana" panose="020B0604030504040204" pitchFamily="34" charset="0"/>
            </a:endParaRPr>
          </a:p>
          <a:p>
            <a:r>
              <a:rPr lang="es-ES" sz="900" b="1" dirty="0">
                <a:latin typeface="Verdana" panose="020B0604030504040204" pitchFamily="34" charset="0"/>
                <a:ea typeface="Verdana" panose="020B0604030504040204" pitchFamily="34" charset="0"/>
              </a:rPr>
              <a:t>En el ámbito de los Recursos Financieros:</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Integrar y consolidar la formulación del presupuesto anual del Servicio, en el marco de la planificación de la red asistencial. Asimismo, deberá conocer, analizar y acordar la propuesta de presupuesto de los Establecimientos de Autogestión en Red y asesorar al</a:t>
            </a:r>
            <a:r>
              <a:rPr lang="en-US" sz="900" dirty="0">
                <a:latin typeface="Verdana" panose="020B0604030504040204" pitchFamily="34" charset="0"/>
                <a:ea typeface="Verdana" panose="020B0604030504040204" pitchFamily="34" charset="0"/>
              </a:rPr>
              <a:t> </a:t>
            </a:r>
            <a:r>
              <a:rPr lang="es-ES" sz="900" dirty="0">
                <a:latin typeface="Verdana" panose="020B0604030504040204" pitchFamily="34" charset="0"/>
                <a:ea typeface="Verdana" panose="020B0604030504040204" pitchFamily="34" charset="0"/>
              </a:rPr>
              <a:t>Director en la elaboración de los informes requeridos por la Subsecretaría de Redes Asistenciales;</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 Proponer la distribución del presupuesto entre los establecimientos dependientes del Servicio, controlar su ejecución y proporcionar información consolidada del Servicio en su conjunto;</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Analizar la información financiera, realizar la planificación correspondiente y establecer mecanismos de control y evaluación de la gestión financiera de acuerdo a las necesidades de la red.</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Mantener y actualizar la contabilidad financiera de acuerdo a la normativa vigente.</a:t>
            </a:r>
            <a:endParaRPr lang="en-US" sz="90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 </a:t>
            </a:r>
            <a:endParaRPr lang="en-US" sz="900" dirty="0">
              <a:latin typeface="Verdana" panose="020B0604030504040204" pitchFamily="34" charset="0"/>
              <a:ea typeface="Verdana" panose="020B0604030504040204" pitchFamily="34" charset="0"/>
            </a:endParaRPr>
          </a:p>
          <a:p>
            <a:r>
              <a:rPr lang="es-ES" sz="900" b="1" dirty="0">
                <a:latin typeface="Verdana" panose="020B0604030504040204" pitchFamily="34" charset="0"/>
                <a:ea typeface="Verdana" panose="020B0604030504040204" pitchFamily="34" charset="0"/>
              </a:rPr>
              <a:t>En el ámbito de los Recursos Físicos:</a:t>
            </a:r>
            <a:endParaRPr lang="en-US" sz="900" b="1"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Identificar los requerimientos para estudios de vulnerabilidad de la estructura física y equipamiento de los establecimientos de la red asistencial y definir orientaciones de mantenimiento preventivo y reparativa de la estructura, equipamiento y medios de transporte;</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Ajustar el diseño de nuevas estructuras y normalizaciones a guías y criterios de diseño vigentes, dentro del marco jurídico;</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Elaborar y proponer anualmente un programa de inversiones en recursos físicos, en coordinación con la Sub Dirección Asistencial, que considere las necesidades en construcciones, remodelaciones, ampliaciones, habilitaciones, equipamiento y reparaciones de los establecimientos y dependencias del Servicio; </a:t>
            </a:r>
          </a:p>
          <a:p>
            <a:pPr marL="228600" indent="-228600">
              <a:buFont typeface="+mj-lt"/>
              <a:buAutoNum type="alphaLcParenR"/>
            </a:pPr>
            <a:r>
              <a:rPr lang="es-ES" sz="900" dirty="0">
                <a:latin typeface="Verdana" panose="020B0604030504040204" pitchFamily="34" charset="0"/>
                <a:ea typeface="Verdana" panose="020B0604030504040204" pitchFamily="34" charset="0"/>
              </a:rPr>
              <a:t>Proponer el programa de inversiones y evaluar su cumplimiento y la aplicación de las normas correspondientes;</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Preparar y proponer las bases administrativas y técnicas y demás antecedentes relativos a los llamados a propuestas del Servicio para adjudicar las obras, y otras inversiones, de acuerdo a las normas que imparta el Ministerio de Salud y materializar su convocatoria;</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Elaborar y proponer políticas y programas internos relacionados con la adquisición, administración, conservación, mantención y enajenación de los recursos físicos, equipamiento sanitario y demás elementos que requieran los establecimientos y dependencias del Servicio;</a:t>
            </a:r>
          </a:p>
          <a:p>
            <a:pPr marL="228600" indent="-228600">
              <a:buFont typeface="+mj-lt"/>
              <a:buAutoNum type="alphaLcParenR"/>
            </a:pP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Prestar asesoría técnica a todas las jefaturas y establecimientos del Servicio, en lo relativo a aplicación de planes, programas, normas técnicas y demás disposiciones e instrucciones relativas a recursos físicos, como asimismo controlar y evaluar dicha aplicación por parte de todos los establecimientos del Servicio;</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Velar por el cumplimiento de las políticas y normativas en materia de infraestructura y recursos físicos.</a:t>
            </a:r>
            <a:endParaRPr lang="en-US" sz="90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 </a:t>
            </a:r>
            <a:endParaRPr lang="en-US" sz="900" dirty="0">
              <a:latin typeface="Verdana" panose="020B0604030504040204" pitchFamily="34" charset="0"/>
              <a:ea typeface="Verdana" panose="020B0604030504040204" pitchFamily="34" charset="0"/>
            </a:endParaRPr>
          </a:p>
          <a:p>
            <a:r>
              <a:rPr lang="es-ES" sz="900" b="1" dirty="0">
                <a:latin typeface="Verdana" panose="020B0604030504040204" pitchFamily="34" charset="0"/>
                <a:ea typeface="Verdana" panose="020B0604030504040204" pitchFamily="34" charset="0"/>
              </a:rPr>
              <a:t>En el ámbito de las Tecnologías de la lnformación:</a:t>
            </a:r>
            <a:endParaRPr lang="en-US" sz="900" b="1" dirty="0">
              <a:latin typeface="Verdana" panose="020B0604030504040204" pitchFamily="34" charset="0"/>
              <a:ea typeface="Verdana" panose="020B0604030504040204" pitchFamily="34" charset="0"/>
            </a:endParaRPr>
          </a:p>
          <a:p>
            <a:r>
              <a:rPr lang="es-ES" sz="900" b="1" dirty="0">
                <a:latin typeface="Verdana" panose="020B0604030504040204" pitchFamily="34" charset="0"/>
                <a:ea typeface="Verdana" panose="020B0604030504040204" pitchFamily="34" charset="0"/>
              </a:rPr>
              <a:t> </a:t>
            </a:r>
            <a:endParaRPr lang="en-US" sz="9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Diseñar y coordinar un plan integrador y de implementación de las tecnologías de información y telecomunicaciones para la red asistencial, de acuerdo a los requerimientos de esta, conforme a las normas técnicas que imparta el Ministerio de Salud sobre la materia;</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Preparar y proponer las bases técnicas para la contratación de servicios y recursos informáticos</a:t>
            </a:r>
            <a:r>
              <a:rPr lang="en-US" sz="900" dirty="0">
                <a:latin typeface="Verdana" panose="020B0604030504040204" pitchFamily="34" charset="0"/>
                <a:ea typeface="Verdana" panose="020B0604030504040204" pitchFamily="34" charset="0"/>
              </a:rPr>
              <a:t> </a:t>
            </a:r>
            <a:r>
              <a:rPr lang="es-ES" sz="900" dirty="0">
                <a:latin typeface="Verdana" panose="020B0604030504040204" pitchFamily="34" charset="0"/>
                <a:ea typeface="Verdana" panose="020B0604030504040204" pitchFamily="34" charset="0"/>
              </a:rPr>
              <a:t>de acuerdo a las políticas fijadas par el Ministerio de Salud;</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Prestar asesoría técnica a las integrantes de la red del Servicio en materia de operación Y mantenimiento de las tecnologías de información y telecomunicaciones;</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Elaborar y proponer el presupuesto de recursos informáticos para el Servicio de Salud.</a:t>
            </a:r>
            <a:endParaRPr lang="en-US" sz="90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 </a:t>
            </a:r>
            <a:endParaRPr lang="en-US" sz="900" dirty="0">
              <a:latin typeface="Verdana" panose="020B0604030504040204" pitchFamily="34" charset="0"/>
              <a:ea typeface="Verdana" panose="020B0604030504040204" pitchFamily="34" charset="0"/>
            </a:endParaRPr>
          </a:p>
          <a:p>
            <a:r>
              <a:rPr lang="es-ES" sz="900" b="1" dirty="0">
                <a:latin typeface="Verdana" panose="020B0604030504040204" pitchFamily="34" charset="0"/>
                <a:ea typeface="Verdana" panose="020B0604030504040204" pitchFamily="34" charset="0"/>
              </a:rPr>
              <a:t>En el ámbito de Abastecimiento:</a:t>
            </a:r>
            <a:endParaRPr lang="en-US" sz="900" dirty="0">
              <a:latin typeface="Verdana" panose="020B0604030504040204" pitchFamily="34" charset="0"/>
              <a:ea typeface="Verdana" panose="020B0604030504040204" pitchFamily="34" charset="0"/>
            </a:endParaRPr>
          </a:p>
          <a:p>
            <a:pPr marL="228600" indent="-228600">
              <a:buFont typeface="+mj-lt"/>
              <a:buAutoNum type="alphaLcParenR"/>
            </a:pPr>
            <a:r>
              <a:rPr lang="es-ES" sz="900" dirty="0">
                <a:latin typeface="Verdana" panose="020B0604030504040204" pitchFamily="34" charset="0"/>
                <a:ea typeface="Verdana" panose="020B0604030504040204" pitchFamily="34" charset="0"/>
              </a:rPr>
              <a:t>Instaurar un sistema continuo de provisión, que le asegure a la red contar con los insumos y medicamentos necesarios para otorgar las prestaciones de salud;</a:t>
            </a:r>
            <a:endParaRPr lang="en-US" sz="9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Preparar y proponer las bases administrativas y técnicas y demás antecedentes relativos a los llamados a propuestas del Servicio para adjudicar compras de bienes y servicios, de acuerdo a las normas que imparta el Ministerio de Salud y materializar su convocatoria;</a:t>
            </a:r>
            <a:endParaRPr lang="en-US" sz="9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Elaborar y proponer políticas y programas internos relacionados con la adquisición, de insumos que requieran los establecimientos y dependencias del Servicio;</a:t>
            </a:r>
            <a:endParaRPr lang="en-US" sz="9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Prestar asesoría técnica a todas las jefaturas y establecimientos del Servicio, en lo relativo a aplicación de planes, programas, normas técnicas y demás disposiciones e instrucciones relativas a abastecimiento, como asimismo controlar y evaluar dicha aplicación por parte de todos los establecimientos del Servicio;</a:t>
            </a:r>
            <a:endParaRPr lang="en-US" sz="9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Proponer el programa anual de aquellas compras que el Director del Servicio haya dispuesto se efectúen centralizadamente;</a:t>
            </a:r>
            <a:endParaRPr lang="en-US" sz="9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Velar por el cumplimiento de las políticas y normativas en materia de abastecimiento.</a:t>
            </a:r>
            <a:endParaRPr lang="en-US" sz="900" dirty="0">
              <a:latin typeface="Verdana" panose="020B0604030504040204" pitchFamily="34" charset="0"/>
              <a:ea typeface="Verdana" panose="020B0604030504040204" pitchFamily="34" charset="0"/>
            </a:endParaRPr>
          </a:p>
          <a:p>
            <a:pPr marL="228600" lvl="0" indent="-228600">
              <a:buFont typeface="+mj-lt"/>
              <a:buAutoNum type="alphaLcParenR"/>
            </a:pPr>
            <a:r>
              <a:rPr lang="es-ES" sz="900" dirty="0">
                <a:latin typeface="Verdana" panose="020B0604030504040204" pitchFamily="34" charset="0"/>
                <a:ea typeface="Verdana" panose="020B0604030504040204" pitchFamily="34" charset="0"/>
              </a:rPr>
              <a:t>Además de las funciones señaladas, ejercerá las atribuciones que le delegue, y las demás funciones y tareas que le encomiende el Director.</a:t>
            </a:r>
            <a:endParaRPr lang="en-US" sz="90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 </a:t>
            </a:r>
            <a:endParaRPr lang="en-US" sz="90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 </a:t>
            </a:r>
            <a:endParaRPr lang="en-US" sz="900" dirty="0">
              <a:latin typeface="Verdana" panose="020B0604030504040204" pitchFamily="34" charset="0"/>
              <a:ea typeface="Verdana" panose="020B0604030504040204" pitchFamily="34" charset="0"/>
            </a:endParaRPr>
          </a:p>
          <a:p>
            <a:r>
              <a:rPr lang="es-ES" sz="900" dirty="0">
                <a:latin typeface="Verdana" panose="020B0604030504040204" pitchFamily="34" charset="0"/>
                <a:ea typeface="Verdana" panose="020B0604030504040204" pitchFamily="34" charset="0"/>
              </a:rPr>
              <a:t>La Subdirección Gestión Recursos Físicos y Financieros (Subdirección Administrativa) estará a cargo de un profesional.</a:t>
            </a:r>
            <a:endParaRPr lang="en-US" sz="900" dirty="0">
              <a:latin typeface="Verdana" panose="020B0604030504040204" pitchFamily="34" charset="0"/>
              <a:ea typeface="Verdana" panose="020B0604030504040204" pitchFamily="34" charset="0"/>
            </a:endParaRPr>
          </a:p>
        </p:txBody>
      </p:sp>
      <p:sp>
        <p:nvSpPr>
          <p:cNvPr id="3" name="Rectángulo 2"/>
          <p:cNvSpPr/>
          <p:nvPr/>
        </p:nvSpPr>
        <p:spPr>
          <a:xfrm>
            <a:off x="260673" y="207533"/>
            <a:ext cx="7751214" cy="378047"/>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354640" y="227279"/>
            <a:ext cx="7944629" cy="338554"/>
          </a:xfrm>
          <a:prstGeom prst="rect">
            <a:avLst/>
          </a:prstGeom>
        </p:spPr>
        <p:txBody>
          <a:bodyPr wrap="square">
            <a:spAutoFit/>
          </a:bodyPr>
          <a:lstStyle/>
          <a:p>
            <a:r>
              <a:rPr lang="es-ES" sz="1600" dirty="0">
                <a:solidFill>
                  <a:schemeClr val="bg1"/>
                </a:solidFill>
                <a:ea typeface="Verdana" panose="020B0604030504040204" pitchFamily="34" charset="0"/>
              </a:rPr>
              <a:t>SUBDIRECCIÓN DE RECURSOS FÍSICOS Y FINANCIEROS o SUBDIRECCIÓN ADMINISTRATIVA</a:t>
            </a:r>
            <a:endParaRPr lang="en-US" sz="4800" dirty="0">
              <a:solidFill>
                <a:schemeClr val="bg1"/>
              </a:solidFill>
              <a:ea typeface="Verdana" panose="020B0604030504040204" pitchFamily="34" charset="0"/>
            </a:endParaRPr>
          </a:p>
        </p:txBody>
      </p:sp>
      <p:sp>
        <p:nvSpPr>
          <p:cNvPr id="5" name="Flecha arriba 4">
            <a:hlinkClick r:id="" action="ppaction://hlinkshowjump?jump=firstslide"/>
          </p:cNvPr>
          <p:cNvSpPr/>
          <p:nvPr/>
        </p:nvSpPr>
        <p:spPr>
          <a:xfrm rot="16200000">
            <a:off x="11172166" y="6118767"/>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63120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013" y="1021091"/>
            <a:ext cx="11444041" cy="5091940"/>
          </a:xfrm>
          <a:prstGeom prst="rect">
            <a:avLst/>
          </a:prstGeom>
          <a:noFill/>
        </p:spPr>
        <p:txBody>
          <a:bodyPr wrap="square" numCol="2" spcCol="288000" rtlCol="0">
            <a:spAutoFit/>
          </a:bodyPr>
          <a:lstStyle/>
          <a:p>
            <a:r>
              <a:rPr lang="es-ES" sz="800" dirty="0">
                <a:latin typeface="Verdana" panose="020B0604030504040204" pitchFamily="34" charset="0"/>
                <a:ea typeface="Verdana" panose="020B0604030504040204" pitchFamily="34" charset="0"/>
              </a:rPr>
              <a:t>Es el encargado de estudiar y proponer, de acuerdo a los lineamientos generales que le imparta la Subdirección Administrativa, el proyecto de presupuesto del Servicio; la asignación de los recursos presupuestarios a los establecimientos de acuerdo con los programas de salud; las modificaciones presupuestarias que el estado de avance de la ejecución aconseje; y la distribución de los aportes, según el criterio fijado por el Ministerio y las posibilidades de ingresos propios de los establecimientos.</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Asimismo, a este Departamento le corresponde velar por la correcta utilización de los recursos financieros del Servicio por parte de sus establecimientos y dependencias; participar en la ordenación, coordinación, supervisión y control de las operaciones financieras, contables y presupuestarias, con arreglo a las normas y demás disposiciones legales y reglamentarias que correspondan.</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Es también función de este Departamento elaborar, en los plazos que se establezcan, los informes requeridos por el Sistema de Contabilidad Gubernamental, tanto de ejecución presupuestaria, movimiento de fondos y cuentas complementarias como de contabilidad de bienes, deuda pública y contabilidad general. Estudiar y proponer las tarifas y aranceles correspondientes a las prestaciones que otorgan los establecimientos del Servicio.</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Confeccionar el balance presupuestario y patrimonial anual del Servicio, de acuerdo con las normas y procedimientos referentes a la materia. Confeccionar y mantener actualizado el inventario de los bienes muebles e inmuebles del Servicio.</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Para el cumplimiento de sus funciones, el Departamento deberá mantener estrecha coordinación con otros departamentos, en particular con los del área asistencial.</a:t>
            </a:r>
            <a:endParaRPr lang="en-US" sz="1000" dirty="0">
              <a:latin typeface="Verdana" panose="020B0604030504040204" pitchFamily="34" charset="0"/>
              <a:ea typeface="Verdana" panose="020B0604030504040204" pitchFamily="34" charset="0"/>
            </a:endParaRPr>
          </a:p>
          <a:p>
            <a:br>
              <a:rPr lang="es-ES" sz="800" dirty="0">
                <a:latin typeface="Verdana" panose="020B0604030504040204" pitchFamily="34" charset="0"/>
                <a:ea typeface="Verdana" panose="020B0604030504040204" pitchFamily="34" charset="0"/>
              </a:rPr>
            </a:br>
            <a:r>
              <a:rPr lang="es-ES" sz="800" dirty="0">
                <a:latin typeface="Verdana" panose="020B0604030504040204" pitchFamily="34" charset="0"/>
                <a:ea typeface="Verdana" panose="020B0604030504040204" pitchFamily="34" charset="0"/>
              </a:rPr>
              <a:t>El Departamento de Finanzas estará a cargo de un profesional de preferencia del área de la economía o administración.</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Serán funciones especificas del Departamento:</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Gestionar los recursos con rigurosidad técnica y alineada con las orientaciones emanadas de la Subdirección de Recursos Físicos y Financieros del Servicio de Salud, gestionando y optimizando el uso de los recursos asignados por programas y centros de responsabilidad.</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Realizar las tareas de programaci6n de gastos, monitoreo de los mismos, con la respectiva elaboraci6n de informes a jefaturas.</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Contribuir a optimizar la gestión de los recursos financieros disponibles, garantizando la actividad clínica productiva y con ello apoyar el mejoramiento de la calidad de atención a los usuarios.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Mantener control financiero de los ingresos y gastos de la Atención Primaria en coordinación con Departamento Técnico de Salud.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Construir y mantener información actualizada y oportuna de recursos financieros, ingresos, gastos, inversión, auditoria, control de deuda y otros, para la toma de decisiones.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Programar y monitorear los procesos internos para la ejecución presupuestarla, pagos a proveedores y costos del Servicio de Salud.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Definir flujos y sistemas de procesos e información que permita la gestión eficaz y transparente de los recursos financieros, considerando la información con requisitos básicos de pertinencia, oportunidad, consistencia, calidad y confiabilidad.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Mejorar procedimientos administrativos de cobranza y recaudación de acuerdo a la normativa vigente.</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Resguardar documentación de respaldo de pagos y boletas de garantía.</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Gestionar pago de remuneraciones, prestadores y proveedores, según corresponda.</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Velar por el correcto manejo y registro de inventario, para optimizar los recursos disponibles. Velar por la transferencia oportuna de los recursos financieros de convenios y resoluciones que aprueban transferencia a Municipalidades.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Implementar procesos de rendición de cuentas y herramientas que faciliten estos procesos, bajo la normativa vigente.</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Vigilar y apoyar a las Unidades dependientes de Finanzas para la rendición de cuentas de convenios de financiamiento, según normativa vigente.</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Velar y realizar seguimiento de las rendiciones técnico-financieras y enviar informes de los mismos a Finanzas del Servicio de Salud.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Distribuir presupuesto y financiamiento a los establecimientos de la red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Controlar la ejecución presupuestaria y financiera de todos los programas de salud (APS, GES, no GES, MAC, SIDA, formacl6n, entre otros).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Mantener una contabilidad de acuerdo a las NICSP.</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Velar por la adecuada y oportuna mantención y actualización de datos que garanticen el cumplimiento de la ley de Transparencia, tanto en el sitio Gobierno Transparente de la institución como en todas aquellas acciones relacionadas con la respuesta a requerimientos ciudadanos dentro de los plazas que la ley contempla.</a:t>
            </a:r>
            <a:endParaRPr lang="en-US" sz="1050" dirty="0">
              <a:latin typeface="Verdana" panose="020B0604030504040204" pitchFamily="34" charset="0"/>
              <a:ea typeface="Verdana" panose="020B0604030504040204" pitchFamily="34" charset="0"/>
            </a:endParaRPr>
          </a:p>
          <a:p>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Serán facultades del jefe o encargado del Departamento de Finanzas:</a:t>
            </a:r>
            <a:endParaRPr lang="en-US" sz="10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Dirigir, organizar, planificar, coordinar y supervisar el funcionamiento del Departamento, de acuerdo con las normas, directivas y manuales aprobados por el Servicio de Salud y las instrucciones impartidas por el Director.</a:t>
            </a:r>
            <a:endParaRPr lang="en-US" sz="10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Elaborar y proponer al Director programas que permitan que el Departamento cumpla con los planes del Servicio.</a:t>
            </a:r>
            <a:endParaRPr lang="en-US" sz="10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Ejercer las atribuciones que le deleguen el Director y/o la Subdirección de Recursos Físicos y</a:t>
            </a:r>
            <a:r>
              <a:rPr lang="en-US" sz="105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Financieros en el área de su competencia.</a:t>
            </a:r>
            <a:endParaRPr lang="en-US"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Desempeñar las demás funciones y tareas que le encomiende el Director y/o la Subdirección de Recursos Físicos y Financieros en el área de su competencia.</a:t>
            </a:r>
            <a:endParaRPr lang="en-US" sz="1050" dirty="0">
              <a:latin typeface="Verdana" panose="020B0604030504040204" pitchFamily="34" charset="0"/>
              <a:ea typeface="Verdana" panose="020B0604030504040204" pitchFamily="34" charset="0"/>
            </a:endParaRPr>
          </a:p>
          <a:p>
            <a:endParaRPr lang="en-US" sz="800" dirty="0">
              <a:latin typeface="Verdana" panose="020B0604030504040204" pitchFamily="34" charset="0"/>
              <a:ea typeface="Verdana" panose="020B0604030504040204" pitchFamily="34" charset="0"/>
            </a:endParaRPr>
          </a:p>
        </p:txBody>
      </p:sp>
      <p:sp>
        <p:nvSpPr>
          <p:cNvPr id="3" name="Flecha arriba 2">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550501" y="326002"/>
            <a:ext cx="4419065"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p:cNvSpPr txBox="1"/>
          <p:nvPr/>
        </p:nvSpPr>
        <p:spPr>
          <a:xfrm>
            <a:off x="467013" y="398725"/>
            <a:ext cx="4586039" cy="307777"/>
          </a:xfrm>
          <a:prstGeom prst="rect">
            <a:avLst/>
          </a:prstGeom>
          <a:noFill/>
        </p:spPr>
        <p:txBody>
          <a:bodyPr wrap="square" rtlCol="0">
            <a:spAutoFit/>
          </a:bodyPr>
          <a:lstStyle/>
          <a:p>
            <a:pPr algn="ctr"/>
            <a:r>
              <a:rPr lang="es-CL" sz="1400" dirty="0">
                <a:solidFill>
                  <a:schemeClr val="bg1"/>
                </a:solidFill>
                <a:latin typeface="Verdana" panose="020B0604030504040204" pitchFamily="34" charset="0"/>
                <a:ea typeface="Verdana" panose="020B0604030504040204" pitchFamily="34" charset="0"/>
              </a:rPr>
              <a:t>DEPARTAMENTO DE FINANZAS</a:t>
            </a:r>
            <a:endParaRPr lang="en-US" sz="1400"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561299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25439" y="1049574"/>
            <a:ext cx="11449226" cy="5414786"/>
          </a:xfrm>
          <a:prstGeom prst="rect">
            <a:avLst/>
          </a:prstGeom>
          <a:noFill/>
        </p:spPr>
        <p:txBody>
          <a:bodyPr wrap="square" numCol="2" spcCol="360000" rtlCol="0">
            <a:spAutoFit/>
          </a:bodyPr>
          <a:lstStyle/>
          <a:p>
            <a:r>
              <a:rPr lang="es-ES" sz="800" dirty="0">
                <a:latin typeface="Verdana" panose="020B0604030504040204" pitchFamily="34" charset="0"/>
                <a:ea typeface="Verdana" panose="020B0604030504040204" pitchFamily="34" charset="0"/>
              </a:rPr>
              <a:t>El Departamento Gestión de Tecnologías de la Información y las Comunicaciones (DGTIC), es el encargado de proponer, gestionar y dirigir las políticas de tecnologías de la información y comunicación (TIC) que se implementen en la red de establecimientos que componen el Servicio de Salud Metropolitano Sur, basado en los ejes estratégicos que disponga el Ministerio de Salud, la Subsecretaría de Redes Asistenciales y la Dirección del Servicio de Salud Metropolitano Sur.</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El Departamento de Gestión de la Tecnología Información y las Comunicaciones estará a cargo de un profesional.</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Serán funciones específicas del Departamento:</a:t>
            </a:r>
          </a:p>
          <a:p>
            <a:endParaRPr lang="en-US" sz="1000" b="1"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Velar por el cumplimiento de las normativas, políticas y estrategias emanadas por el Ministerio de salud y sus organismos en temas relacionados a las TIC y los sistemas de informaci6n.</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Participar y liderar la definici6n de políticas y estrategias en TIC, sistemas de lnformaci6n y arquitectura de procesos para el SSMS.</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Resguardar el cumplimiento de los compromisos de gesti6n asociados a la implementaci6n y uso de los sistemas de informaci6n.</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Asesorar a la Direccl6n del SSMS y los establecimientos de la red en la contrataci6n, implementacl6n y puesta en marcha de sistemas de informaci6n </a:t>
            </a:r>
            <a:r>
              <a:rPr lang="es-ES" sz="800" dirty="0" err="1">
                <a:latin typeface="Verdana" panose="020B0604030504040204" pitchFamily="34" charset="0"/>
                <a:ea typeface="Verdana" panose="020B0604030504040204" pitchFamily="34" charset="0"/>
              </a:rPr>
              <a:t>espedficos</a:t>
            </a:r>
            <a:r>
              <a:rPr lang="es-ES" sz="800" dirty="0">
                <a:latin typeface="Verdana" panose="020B0604030504040204" pitchFamily="34" charset="0"/>
                <a:ea typeface="Verdana" panose="020B0604030504040204" pitchFamily="34" charset="0"/>
              </a:rPr>
              <a:t>.</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Dirigir y gestionar la implementaci6n y explotaci6n de los sistemas de informaci6n en la red.</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Actuar como referente ante los establecimientos que componen la red, organismos públicos y privados en lo concerniente a las TIC, sistemas de informaci6n, arquitectura de procesos e Integraciones.</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Actuar como contraparte de los proveedores de TIC y sistemas de informaci6n con los cuales el</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SSMS celebre y mantenga contratos.</a:t>
            </a:r>
            <a:endParaRPr lang="en-US" sz="100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Definir las políticas que aseguren el correcto trabajo de las tecnologías habilitantes para el correcto funcionamiento de los sistemas de informaci6n. Infraestructura, Telecomunicaciones y Seguridad de la Informaci6n.</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Actuar como encargado y referente de la Estrategia del Sistema de Informaci6n de la Red Asistencial (SIDRA) del SSMS, asegurando la implementaci6n de los sistemas y la integraci6n de lnformaci6n en red.</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Realizar el trabajo de mesa de ayuda y soporte para la red de establecimientos del SSMS,</a:t>
            </a:r>
            <a:endParaRPr lang="en-US" sz="12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brindando el segundo nivel de soporte para las contrataciones de sistemas de informaci6n</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centralizados en la direcci6n del servicio de salud o el MINSAL.</a:t>
            </a:r>
            <a:endParaRPr lang="en-US" sz="1000" dirty="0">
              <a:latin typeface="Verdana" panose="020B0604030504040204" pitchFamily="34" charset="0"/>
              <a:ea typeface="Verdana" panose="020B0604030504040204" pitchFamily="34" charset="0"/>
            </a:endParaRPr>
          </a:p>
          <a:p>
            <a:pPr lvl="0"/>
            <a:br>
              <a:rPr lang="es-ES" sz="800" dirty="0">
                <a:latin typeface="Verdana" panose="020B0604030504040204" pitchFamily="34" charset="0"/>
                <a:ea typeface="Verdana" panose="020B0604030504040204" pitchFamily="34" charset="0"/>
              </a:rPr>
            </a:br>
            <a:r>
              <a:rPr lang="es-ES" sz="800" dirty="0">
                <a:latin typeface="Verdana" panose="020B0604030504040204" pitchFamily="34" charset="0"/>
                <a:ea typeface="Verdana" panose="020B0604030504040204" pitchFamily="34" charset="0"/>
              </a:rPr>
              <a:t>Actuar como contraparte técnica de los convenios de mantenci6n de los equipos que dan soporte a las Tecnologías de Informaci6n (TI). Prestar asesora técnica a las áreas funcionales de la red asistencial, en materia de diseño, desarrollo, los sistemas de informaci6n, tanto locales como corporativos y en general, en el área de las tecnologías de la informaci6n Y telecomunicaciones.</a:t>
            </a:r>
            <a:endParaRPr lang="en-US" sz="1050" dirty="0">
              <a:latin typeface="Verdana" panose="020B0604030504040204" pitchFamily="34" charset="0"/>
              <a:ea typeface="Verdana" panose="020B0604030504040204" pitchFamily="34" charset="0"/>
            </a:endParaRPr>
          </a:p>
          <a:p>
            <a:pPr lvl="1"/>
            <a:r>
              <a:rPr lang="es-ES" sz="800" dirty="0">
                <a:latin typeface="Verdana" panose="020B0604030504040204" pitchFamily="34" charset="0"/>
                <a:ea typeface="Verdana" panose="020B0604030504040204" pitchFamily="34" charset="0"/>
              </a:rPr>
              <a:t>Generar los motores de integraci6n de los sistemas locales con las sistemas corporativos, tales como sistema de recursos humanos, sistema SIGFE, sistema de Informaci6n en Salud (SIGGES).</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Gestionar y asegurar el correcto funcionamiento de las redes de comunicaci6n en la direcci6n Y</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establecimientos dependientes del SSMS, junto con apoyar y asesorar técnicamente a las establecimientos de dependencias municipal o en convenio.</a:t>
            </a:r>
            <a:endParaRPr lang="en-US" sz="100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Gestionar y controlar el parque tecnol6gico asociado a la infraestructura y tecnologías</a:t>
            </a:r>
            <a:endParaRPr lang="en-US" sz="105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habilitantes del SSMS.</a:t>
            </a:r>
            <a:endParaRPr lang="en-US" sz="1000" b="1"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Ser el referente de la direcci6n del SSMS y los establecimientos dependientes en temas asociados a seguridad de la informaci6n y cuidados de las activos de informaci6n.</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Evaluar las necesidades de la direcci6n del SSMS y sus establecimientos dependientes, que puedan ser resueltas ayudadas a resolver mediante el uso de TIC. Entregando como resultado de su trabajo un proyecto documentado de la o las alternativas de soluci6n, considerando objetivos, alcances planificaci6n, tiempo y costos asociados. Una vez aceptada la soluci6n la unidad se encarga de la gesti6n de proyectos.</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Responder en forma oportuna, eficiente, efectiva y con calidad las requerimientos de soporte y ayuda que las funcionarios de la direcci6n del SSMS y los referentes de soporte y ayuda que los funcionarios de la direcci6n del SSMS y referentes TIC de la red tengan asociado a TIC, considerando áreas de ITS, UPE, SIDRA y procesos.</a:t>
            </a:r>
            <a:endParaRPr lang="en-US" sz="105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La implementaci6n y uso correcto de los sistemas de informaci6n en los establecimientos de la red, en sus niveles de uso 1) transaccional, registro del proceso de atenci6n de las pacientes;</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2) Gesti6n operacional, monitorizaci6n de indicadores para la gesti6n asistencial administrativa de los procesos clínicos 3) Gesti6n estratégica, informaci6n consolidad para la implementaci6n de estrategias sanitarias.</a:t>
            </a:r>
            <a:endParaRPr lang="en-US" sz="100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Velar par la adecuada y oportuna mantenci6n y actualizaci6n de datos que garanticen el cumplimiento de la ley de Transparencia, tanto en el sitio Gobierno Transparente de la instituci6n coma en todas aquellas acciones relacionadas con la respuesta a requerimientos ciudadanos dentro de las plazas que la ley contempla.</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Serán facultades del jefe o encargado del Departamento de Gestión de la Tecnología Información y las Comunicaciones:</a:t>
            </a:r>
            <a:endParaRPr lang="en-US" sz="1000" b="1"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pPr lvl="1"/>
            <a:r>
              <a:rPr lang="es-ES" sz="800" dirty="0">
                <a:latin typeface="Verdana" panose="020B0604030504040204" pitchFamily="34" charset="0"/>
                <a:ea typeface="Verdana" panose="020B0604030504040204" pitchFamily="34" charset="0"/>
              </a:rPr>
              <a:t>Dirigir, organizar, planificar, coordinar y supervisar el funcionamiento del departamento, de acuerdo con las normas, directivas y manuales aprobados por el Servicio de Salud y las instrucciones impartidas por el Director.</a:t>
            </a:r>
            <a:endParaRPr lang="en-US" sz="1050" dirty="0">
              <a:latin typeface="Verdana" panose="020B0604030504040204" pitchFamily="34" charset="0"/>
              <a:ea typeface="Verdana" panose="020B0604030504040204" pitchFamily="34" charset="0"/>
            </a:endParaRPr>
          </a:p>
          <a:p>
            <a:pPr lvl="1"/>
            <a:r>
              <a:rPr lang="es-ES" sz="800" dirty="0">
                <a:latin typeface="Verdana" panose="020B0604030504040204" pitchFamily="34" charset="0"/>
                <a:ea typeface="Verdana" panose="020B0604030504040204" pitchFamily="34" charset="0"/>
              </a:rPr>
              <a:t>Ejercer las atribuciones que le deleguen el Director y/o la Subdirecci6n de Recursos Físicos y Financieros en el área de su competencia.</a:t>
            </a:r>
            <a:endParaRPr lang="en-US" sz="1050" dirty="0">
              <a:latin typeface="Verdana" panose="020B0604030504040204" pitchFamily="34" charset="0"/>
              <a:ea typeface="Verdana" panose="020B0604030504040204" pitchFamily="34" charset="0"/>
            </a:endParaRPr>
          </a:p>
          <a:p>
            <a:pPr lvl="1"/>
            <a:r>
              <a:rPr lang="es-ES" sz="800" dirty="0">
                <a:latin typeface="Verdana" panose="020B0604030504040204" pitchFamily="34" charset="0"/>
                <a:ea typeface="Verdana" panose="020B0604030504040204" pitchFamily="34" charset="0"/>
              </a:rPr>
              <a:t>Desempeñar las demás funciones y tareas que le encomiende el Director y/o la Subdirecci6n de Recursos Físicos y Financieros en el área de su competencia.</a:t>
            </a:r>
            <a:endParaRPr lang="en-US" sz="1050" dirty="0">
              <a:latin typeface="Verdana" panose="020B0604030504040204" pitchFamily="34" charset="0"/>
              <a:ea typeface="Verdana" panose="020B0604030504040204" pitchFamily="34" charset="0"/>
            </a:endParaRPr>
          </a:p>
          <a:p>
            <a:endParaRPr lang="en-US" sz="800" dirty="0">
              <a:latin typeface="Verdana" panose="020B0604030504040204" pitchFamily="34" charset="0"/>
              <a:ea typeface="Verdana" panose="020B0604030504040204" pitchFamily="34" charset="0"/>
            </a:endParaRPr>
          </a:p>
        </p:txBody>
      </p:sp>
      <p:sp>
        <p:nvSpPr>
          <p:cNvPr id="3" name="Flecha arriba 2">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550501" y="326002"/>
            <a:ext cx="8689033"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p:cNvSpPr txBox="1"/>
          <p:nvPr/>
        </p:nvSpPr>
        <p:spPr>
          <a:xfrm>
            <a:off x="645470" y="398725"/>
            <a:ext cx="10635440" cy="307777"/>
          </a:xfrm>
          <a:prstGeom prst="rect">
            <a:avLst/>
          </a:prstGeom>
          <a:noFill/>
        </p:spPr>
        <p:txBody>
          <a:bodyPr wrap="square" rtlCol="0">
            <a:spAutoFit/>
          </a:bodyPr>
          <a:lstStyle/>
          <a:p>
            <a:r>
              <a:rPr lang="es-ES" sz="1400" dirty="0">
                <a:solidFill>
                  <a:schemeClr val="bg1"/>
                </a:solidFill>
                <a:latin typeface="Verdana" panose="020B0604030504040204" pitchFamily="34" charset="0"/>
                <a:ea typeface="Verdana" panose="020B0604030504040204" pitchFamily="34" charset="0"/>
              </a:rPr>
              <a:t>DEPARTAMENTO DE GESTIÓN DE LA TECNOLOGÍA INFORMACIÓN Y LAS COMUNICACIONES:</a:t>
            </a:r>
            <a:endParaRPr lang="en-US"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7604349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836" y="606802"/>
            <a:ext cx="11675659" cy="6001643"/>
          </a:xfrm>
          <a:prstGeom prst="rect">
            <a:avLst/>
          </a:prstGeom>
          <a:noFill/>
        </p:spPr>
        <p:txBody>
          <a:bodyPr wrap="square" numCol="2" spcCol="252000" rtlCol="0">
            <a:spAutoFit/>
          </a:bodyPr>
          <a:lstStyle/>
          <a:p>
            <a:r>
              <a:rPr lang="es-ES" sz="800" dirty="0">
                <a:latin typeface="Verdana" panose="020B0604030504040204" pitchFamily="34" charset="0"/>
                <a:ea typeface="Verdana" panose="020B0604030504040204" pitchFamily="34" charset="0"/>
              </a:rPr>
              <a:t>El Departamento de Abastecimiento corresponde a una unidad de apoyo logístico del Servicio de Salud Metropolitano Sur, dependiente de la Subdirección Administrativa y encargada del suministro de bienes y servicios con el objetivo de garantizar el desarrollo de sus funciones y logro de objetivos estratégicos, mediante la elaboración y ejecución de procesos relacionados con la adquisición, contratación y distribución de bienes y servicios, conjugando las necesidades de los departamentos, con las recursos disponibles, estableciendo y resguardando la trazabilidad de las bienes adquiridos. Todo lo anterior en el marco de la Ley de Compras y toda aquella normativa y reglamentos generados en torno a esta labor, teniendo como eje en el trabajo realizado el principio probidad administrativa.</a:t>
            </a:r>
            <a:endParaRPr lang="en-US" sz="1000" dirty="0">
              <a:latin typeface="Verdana" panose="020B0604030504040204" pitchFamily="34" charset="0"/>
              <a:ea typeface="Verdana" panose="020B0604030504040204" pitchFamily="34" charset="0"/>
            </a:endParaRPr>
          </a:p>
          <a:p>
            <a:br>
              <a:rPr lang="es-ES" sz="800" dirty="0">
                <a:latin typeface="Verdana" panose="020B0604030504040204" pitchFamily="34" charset="0"/>
                <a:ea typeface="Verdana" panose="020B0604030504040204" pitchFamily="34" charset="0"/>
              </a:rPr>
            </a:br>
            <a:r>
              <a:rPr lang="es-ES" sz="800" b="1" dirty="0">
                <a:latin typeface="Verdana" panose="020B0604030504040204" pitchFamily="34" charset="0"/>
                <a:ea typeface="Verdana" panose="020B0604030504040204" pitchFamily="34" charset="0"/>
              </a:rPr>
              <a:t>Serán funciones especificas del Departamento:</a:t>
            </a:r>
            <a:endParaRPr lang="en-US" sz="1050" b="1"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Abastecer a la Red Asistencial dependiente del Servicio de Salud Metropolitano Sur en forma eficaz y oportuna.</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Cumplir con la normativa legal vigente.</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Elaborar, con la colaboración de las unidades requirentes, las bases administrativas y técnicas y/o términos de referencia, para las compras y contrataciones que se efectuarán a través del Sistema de Información y Compras Públicas, con la finalidad de someterlas a la revisión del Departamento de Asesora Jurídica y publicar los procesos en el sistema de información mencionado.</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Dirigir, coordinar y controlar todas las etapas de los procesos de compras y contrataciones, referidas al cierre y adjudicación de estos, que entre otras actividades incluye: la distribución y recopilación de los antecedentes para la evaluación de estos por parte de las unidades técnicas o asesoras que en cada caso se determinen; aplicación y/o revisión de los puntajes asignados según las pautas de evaluación previamente definidas; elaboración de cuadros comparativos; emisión de Ordenes de Compras.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Realizar las compras y contrataciones requeridas para el normal funcionamiento de la Institución de acuerdo con lo establecido en el plan anual de compras, así como la realización de toda compra o contratación que, no estando contenida en la programación antedicha, sea dispuesta por la superioridad institucional en uso de sus facultades, conforme a las disponibilidades presupuestarias.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Elaborar y tramitar las Resoluciones Exentas que den cuenta de la adjudicación y pago de las obligaciones contraídas por la Instituci6n, por los procesos de compra y contratación ejecutados a través de su Unidad de Compras, verificando que se cumplan los requisitos y condiciones establecidas en las bases o términos de referencia de cada uno de los procesos.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Mantener el registro actualizado de contratos vigentes de la Institución, realizando la gestión de estos solicitando a las unidades responsables de la supervisión de cada uno de su evaluación periódica, y tomar en forma oportuna las medidas tendientes a prorrogarlos o ponerles termino para proceder a una nueva licitación.</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Elaborar, controlar y evaluar el Plan Anual de Compras, en directa coordinación con las unidades requirentes y sujeto a las autorizaciones presupuestarias.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Prestar asesoría técnica a los Departamento y Unidades del SSMS y, en general, a los usuarios internos en materias de su competencia.</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Contar con stock para dar respuesta oportuna a los centros asistenciales de la Red.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Velar y cumplir con los procesos definidos.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Dar respuesta a las auditorias de su competencia.</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Mantener un registro actualizado de los procesos de compras.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Elaborar los informes de gestión y estadísticos que den cuenta en forma periódica de la labor desarrollada por el Departamento.</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Cumplir con la Norma Técnica N° 147 y todas las derivadas del almacenamiento y distribución de productos farmacéuticos y dispositivos médicos.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Mantener una logística de Bodega, acorde a las necesidades del Servicio y su red.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Llevar un control y distribución de bienes, de forma transparente y fiable,</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Mantener un adecuado control de existencias e inventario.</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Velar por la adecuada y oportuna mantención y actualización de datos que garanticen el cumplimiento de la ley de Transparencia, tanto en el sitio Gobierno Transparente de la institución como en todas aquellas acciones relacionadas con la respuesta a requerimientos ciudadanos dentro de los plazos que la ley contempla.</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Serán Dependencias del Departamento de Abastecimiento:</a:t>
            </a:r>
            <a:endParaRPr lang="en-US" sz="1050" b="1"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Unidad de Licitaciones</a:t>
            </a:r>
            <a:endParaRPr lang="en-US" sz="10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Unidad de Compras</a:t>
            </a:r>
            <a:endParaRPr lang="en-US" sz="10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Unidad de Gestión de Contrato</a:t>
            </a:r>
            <a:endParaRPr lang="en-US" sz="10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Central de Distribución y Droguería del SSMS</a:t>
            </a:r>
          </a:p>
          <a:p>
            <a:pPr marL="171450" lvl="0" indent="-171450">
              <a:buFont typeface="Arial" panose="020B0604020202020204" pitchFamily="34" charset="0"/>
              <a:buChar char="•"/>
            </a:pPr>
            <a:endParaRPr lang="en-US" sz="105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Serán facultades del jefe o encargado del Departamento de Abastecimiento:</a:t>
            </a:r>
            <a:endParaRPr lang="en-US" sz="1050" b="1"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Planificar, organizar, dirigir, supervisar y controlar el correcto funcionamiento de las</a:t>
            </a:r>
            <a:r>
              <a:rPr lang="en-US" sz="105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Unidades dependientes,	en concordancia	con los lineamientos definidos por la Subdirección Administrativa.</a:t>
            </a:r>
            <a:endParaRPr lang="en-US" sz="10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Diseñar y proponer el Plan Anual de Compras al Subdirector Administrativo, en conjunto con las diferentes Unidades del Departamento.</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Definir planes de mejora en conjunto con los distintos Departamentos y Unidades de</a:t>
            </a:r>
            <a:r>
              <a:rPr lang="en-US" sz="10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Abastecimiento de la Red Asistencial con el objetivo de alinear a las instituciones en relación con lo requerido por el Jefe de Servicio.</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Monitorear y asesorar a los diferentes Departamentos y Unidades del SSMS en materias</a:t>
            </a:r>
            <a:r>
              <a:rPr lang="en-US" sz="10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de su competencia.</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Supervisar y controlar los Compromisos de Gestión relacionados con el área de mi competencia.</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Monitorear y controlar el cumplimiento de los procedimientos administrativos vigentes del Departamento y que estos se mantengan debidamente formalizados, actualizados y coherentes con las políticas institucionales y la normativa vigente relacionada a las compras y contrataciones públicas.</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Monitorear y gestionar adecuadamente los bienes del activo fijo y de uso bajo mi</a:t>
            </a:r>
            <a:r>
              <a:rPr lang="en-US" sz="10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responsabilidad, a fin de cautelar su existencia y buen estado de conservación. De la misma forma, controlar que los insumos y materiales de consumo se usen eficientemente en las actividades que son propias del Departamento.</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Velar por el adecuado espacio físico de trabajo para los funcionarios bajo mi dependencia, buscando asegurar la disponibilidad de elementos de ergonomía y seguridad.</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Administrar y controlar el uso y asignación adecuada de los recursos financieros de responsabilidad del Departamento.</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Evaluar y retroalimentar constantemente las habilidades, competencias y desarrollo del equipo de trabajo, para realizar intervenciones desde la perspectiva de equipos de alto desempeño.</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Coordinar, convocar y motivar al personal del Departamento para la realizaci6n de sus funciones, así como la distribución física del personal, velando por el buen clima laboral y el cumplimiento de los objetivos de la Unidad y el Servicio de Salud.</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Retroalimentar trimestralmente al personal a cargo y formalizar mediante el proceso de calificación institucional.</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Presentar a la Unidad de Capacitación las necesidades de capacitación del personal a mi cargo, para el mejor desempeño de sus funciones.</a:t>
            </a:r>
            <a:endParaRPr lang="en-US" sz="10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Ejercer las atribuciones que delegue el Director de Servicio o el Subdirector Administrativo.</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El Departamento de Abastecimiento estará a cargo de un profesional.</a:t>
            </a:r>
            <a:endParaRPr lang="en-US" sz="1000" dirty="0">
              <a:latin typeface="Verdana" panose="020B0604030504040204" pitchFamily="34" charset="0"/>
              <a:ea typeface="Verdana" panose="020B0604030504040204" pitchFamily="34" charset="0"/>
            </a:endParaRPr>
          </a:p>
          <a:p>
            <a:endParaRPr lang="en-US" sz="800" dirty="0">
              <a:latin typeface="Verdana" panose="020B0604030504040204" pitchFamily="34" charset="0"/>
              <a:ea typeface="Verdana" panose="020B0604030504040204" pitchFamily="34" charset="0"/>
            </a:endParaRPr>
          </a:p>
        </p:txBody>
      </p:sp>
      <p:sp>
        <p:nvSpPr>
          <p:cNvPr id="3" name="Flecha arriba 2">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348433" y="158669"/>
            <a:ext cx="3616242" cy="33855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p:cNvSpPr txBox="1"/>
          <p:nvPr/>
        </p:nvSpPr>
        <p:spPr>
          <a:xfrm>
            <a:off x="412537" y="158669"/>
            <a:ext cx="3483900" cy="338554"/>
          </a:xfrm>
          <a:prstGeom prst="rect">
            <a:avLst/>
          </a:prstGeom>
          <a:noFill/>
        </p:spPr>
        <p:txBody>
          <a:bodyPr wrap="square" rtlCol="0">
            <a:spAutoFit/>
          </a:bodyPr>
          <a:lstStyle/>
          <a:p>
            <a:pPr lvl="0"/>
            <a:r>
              <a:rPr lang="es-ES" sz="1600" dirty="0">
                <a:solidFill>
                  <a:schemeClr val="bg1"/>
                </a:solidFill>
              </a:rPr>
              <a:t>DEPARTAMENTO DE ABASTECIMIENTO:</a:t>
            </a:r>
            <a:endParaRPr lang="en-US" sz="1600" dirty="0">
              <a:solidFill>
                <a:schemeClr val="bg1"/>
              </a:solidFill>
            </a:endParaRPr>
          </a:p>
        </p:txBody>
      </p:sp>
    </p:spTree>
    <p:extLst>
      <p:ext uri="{BB962C8B-B14F-4D97-AF65-F5344CB8AC3E}">
        <p14:creationId xmlns:p14="http://schemas.microsoft.com/office/powerpoint/2010/main" val="1177174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9722" y="577096"/>
            <a:ext cx="11925263" cy="5969893"/>
          </a:xfrm>
          <a:prstGeom prst="rect">
            <a:avLst/>
          </a:prstGeom>
          <a:noFill/>
        </p:spPr>
        <p:txBody>
          <a:bodyPr wrap="square" numCol="2" spcCol="252000" rtlCol="0">
            <a:spAutoFit/>
          </a:bodyPr>
          <a:lstStyle/>
          <a:p>
            <a:r>
              <a:rPr lang="es-ES" sz="750" dirty="0">
                <a:latin typeface="Verdana" panose="020B0604030504040204" pitchFamily="34" charset="0"/>
                <a:ea typeface="Verdana" panose="020B0604030504040204" pitchFamily="34" charset="0"/>
              </a:rPr>
              <a:t>Es el encargado de diseñar los programas de inversiones, de obras, y de ejecutar las acciones que se requieran para la concreción de estos, enmarcados en los lineamientos generales que le imparta la Subdirección Administrativa; además debe gestionar los recursos humanos y materiales inherentes al ámbito de acción del Departamento, movilizar y cuidar la seguridad de los funcionarios y bienes de la institución. Para esto cuenta con las siguientes unidades bajo su dependencia directa, las que le permitirán cumplir sus funciones específicas:</a:t>
            </a:r>
            <a:endParaRPr lang="en-US" sz="750" dirty="0">
              <a:latin typeface="Verdana" panose="020B0604030504040204" pitchFamily="34" charset="0"/>
              <a:ea typeface="Verdana" panose="020B0604030504040204" pitchFamily="34" charset="0"/>
            </a:endParaRPr>
          </a:p>
          <a:p>
            <a:r>
              <a:rPr lang="es-ES" sz="750" dirty="0">
                <a:latin typeface="Verdana" panose="020B0604030504040204" pitchFamily="34" charset="0"/>
                <a:ea typeface="Verdana" panose="020B0604030504040204" pitchFamily="34" charset="0"/>
              </a:rPr>
              <a:t> </a:t>
            </a:r>
            <a:endParaRPr lang="en-US" sz="750" dirty="0">
              <a:latin typeface="Verdana" panose="020B0604030504040204" pitchFamily="34" charset="0"/>
              <a:ea typeface="Verdana" panose="020B0604030504040204" pitchFamily="34" charset="0"/>
            </a:endParaRPr>
          </a:p>
          <a:p>
            <a:r>
              <a:rPr lang="es-ES" sz="750" b="1" dirty="0">
                <a:latin typeface="Verdana" panose="020B0604030504040204" pitchFamily="34" charset="0"/>
                <a:ea typeface="Verdana" panose="020B0604030504040204" pitchFamily="34" charset="0"/>
              </a:rPr>
              <a:t>Serán de dependencia de este Departamento, las siguientes unidades:</a:t>
            </a:r>
            <a:endParaRPr lang="en-US" sz="750" b="1"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Unidad de Estudios de Preinversión</a:t>
            </a:r>
            <a:endParaRPr lang="en-US" sz="7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Unidad de Proyectos de Atención Primaria de Salud (APS)</a:t>
            </a:r>
            <a:endParaRPr lang="en-US" sz="7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Unidad de Proyectos Hospitalarios</a:t>
            </a:r>
            <a:endParaRPr lang="en-US" sz="7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Unidad de Equipamiento Médico</a:t>
            </a:r>
            <a:endParaRPr lang="en-US" sz="7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Unidad de Coordinación de Especialidades</a:t>
            </a:r>
            <a:endParaRPr lang="en-US" sz="7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Unidad de Control de Gestión</a:t>
            </a:r>
            <a:endParaRPr lang="en-US" sz="7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Unidad de Coordinación Administrativa</a:t>
            </a:r>
            <a:endParaRPr lang="en-US" sz="7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Unidad de Proyecto de Inversiones San Luis de Buin y Paine</a:t>
            </a:r>
            <a:endParaRPr lang="en-US" sz="7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Unidad de Proyecto de Inversiones de Normalización Hospital Barros Luco - Trudeau </a:t>
            </a:r>
          </a:p>
          <a:p>
            <a:pPr marL="171450" indent="-171450">
              <a:buFont typeface="Arial" panose="020B0604020202020204" pitchFamily="34" charset="0"/>
              <a:buChar char="•"/>
            </a:pPr>
            <a:endParaRPr lang="es-ES" sz="750" dirty="0">
              <a:latin typeface="Verdana" panose="020B0604030504040204" pitchFamily="34" charset="0"/>
              <a:ea typeface="Verdana" panose="020B0604030504040204" pitchFamily="34" charset="0"/>
            </a:endParaRPr>
          </a:p>
          <a:p>
            <a:r>
              <a:rPr lang="es-ES" sz="750" dirty="0">
                <a:latin typeface="Verdana" panose="020B0604030504040204" pitchFamily="34" charset="0"/>
                <a:ea typeface="Verdana" panose="020B0604030504040204" pitchFamily="34" charset="0"/>
              </a:rPr>
              <a:t>El Departamento Inversiones y Operaciones estará a cargo de un profesional.</a:t>
            </a:r>
            <a:endParaRPr lang="en-US" sz="750" dirty="0">
              <a:latin typeface="Verdana" panose="020B0604030504040204" pitchFamily="34" charset="0"/>
              <a:ea typeface="Verdana" panose="020B0604030504040204" pitchFamily="34" charset="0"/>
            </a:endParaRPr>
          </a:p>
          <a:p>
            <a:endParaRPr lang="es-ES" sz="750" b="1" dirty="0">
              <a:latin typeface="Verdana" panose="020B0604030504040204" pitchFamily="34" charset="0"/>
              <a:ea typeface="Verdana" panose="020B0604030504040204" pitchFamily="34" charset="0"/>
            </a:endParaRPr>
          </a:p>
          <a:p>
            <a:r>
              <a:rPr lang="es-ES" sz="750" b="1" dirty="0">
                <a:latin typeface="Verdana" panose="020B0604030504040204" pitchFamily="34" charset="0"/>
                <a:ea typeface="Verdana" panose="020B0604030504040204" pitchFamily="34" charset="0"/>
              </a:rPr>
              <a:t>Serán funciones específicas del Departamento: </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Elaborar y proponer anualmente un programa de iniciativas de inversión, infraestructura y equipamientos que considere las necesidades en construcciones, remodelaciones, ampliaciones, habilitaciones, equipamiento, reparaciones y plan de mantenciones de los establecimientos y dependencias del Servicio, de acuerdo con las políticas, planes, normas técnicas y demás determinaciones específicas aprobadas por el Ministerio de Salud.</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Asesorar técnicamente todas las iniciativas y Proyectos que preparen los establecimientos pertenecientes a la red asistencial, apoyar su desarrollo y coordinarlos con las iniciativas de los demás establecimientos, para potenciar su alcance y evitar duplicidad de esfuerzos.</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Preparar antecedentes técnicos relativos a los llamados a propuestas para contratación de servicios y otras inversiones, de acuerdo a las normas que imparta el Ministerio de Salud, SEREMI entre otras y materializar su convocatoria.</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Participar activamente como contraparte técnica en la supervisión y evaluación de proyectos tanto en la parte de diseño como en la de ejecución.</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Mantener actualizado archivo de todos los estudios y proyectos diseñados por el Departamento</a:t>
            </a:r>
            <a:r>
              <a:rPr lang="en-US" sz="750" dirty="0">
                <a:latin typeface="Verdana" panose="020B0604030504040204" pitchFamily="34" charset="0"/>
                <a:ea typeface="Verdana" panose="020B0604030504040204" pitchFamily="34" charset="0"/>
              </a:rPr>
              <a:t> </a:t>
            </a:r>
            <a:r>
              <a:rPr lang="es-ES" sz="750" dirty="0">
                <a:latin typeface="Verdana" panose="020B0604030504040204" pitchFamily="34" charset="0"/>
                <a:ea typeface="Verdana" panose="020B0604030504040204" pitchFamily="34" charset="0"/>
              </a:rPr>
              <a:t>ya sea se hayan ejecutado o no, generando una cartera de proyectos.</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Confeccionar y mantener actualizado un registro de maquinarias, equipos, instalaciones, vehículos y edificios del Servicio que permita su expedita identificación, así como su mantenimiento preventivo y reparativo y su reposición, mediante la utilización de una hoja de servicio de mantención para aquellos casos en que se requiera.</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Elaborar y proponer programas y directivas relacionados con la adquisición, administración, conservación, mantención y enajenación de bienes del Servicio y demás elementos e insumos que requieran las establecimientos y dependencias del Servicio.</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Elaborar y proponer programas y proyectos para el cumplimiento de los objetivos del Servicio de Salud Metropolitano Sur. Asimismo, centraliza todas las iniciativas y proyectos que preparen los establecimientos pertenecientes a la red del Servicio, apoya su desarrollo y coordina las iniciativas para potenciar su logro o evitar duplicidad de esfuerzos.</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Elaborar la información para la toma de decisiones de la Dirección del Servicio en materia de inversiones de manera que se priorice y desarrolle un plan de inversiones en programas y/o proyectos para el Servicio. Generar iniciativas de inversión tendientes a mejorar las condiciones de calidad y cantidad de las prestaciones de salud, someterlas a consideración de la Dirección, a nivel de idea o perfil de proyecto.</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Preparar y evaluar los proyectos seleccionados y priorizados por la Dirección, con todos sus antecedentes hasta etapa de diseño y conformar la unidad técnica supervisora, si estos se contratan con terceros. Elaborar especificaciones técnicas requeridas para la licitación de diseños o proyectos que se someterán a contratación con terceros.</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Evaluar la rentabilidad económica y social de los proyectos que postularan a la asignación de recursos, cualquiera sea su fuente de financiamiento. Mantener el archivo de todos los estudios y proyectos diseñados.</a:t>
            </a:r>
            <a:endParaRPr lang="en-US" sz="750" dirty="0">
              <a:latin typeface="Verdana" panose="020B0604030504040204" pitchFamily="34" charset="0"/>
              <a:ea typeface="Verdana" panose="020B0604030504040204" pitchFamily="34" charset="0"/>
            </a:endParaRPr>
          </a:p>
          <a:p>
            <a:pPr marL="228600" indent="-228600">
              <a:buFont typeface="+mj-lt"/>
              <a:buAutoNum type="alphaLcParenR"/>
            </a:pPr>
            <a:r>
              <a:rPr lang="es-ES" sz="750" dirty="0">
                <a:latin typeface="Verdana" panose="020B0604030504040204" pitchFamily="34" charset="0"/>
                <a:ea typeface="Verdana" panose="020B0604030504040204" pitchFamily="34" charset="0"/>
              </a:rPr>
              <a:t>Gestionar ante les organismos públicos y privados las autorizaciones necesarias y suficientes para la aprobación de las iniciativas de inversión, como también las asignaciones de recursos financieros para la ejecución de les proyectos,</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Gestionar, coordinar y supervisar, todos los aspectos logísticos referidos a las necesidades de movilización de los funcionarios para el ejercicio de sus labores; también en el caso del servicio de seguridad y vigilancia del recinto y funcionarios de la Dirección del Servicio de Salud, Es el nexo con los organismos encargados de la seguridad de las ciudadanos, responsable de la mantención del entorno y de la infraestructura en condiciones de uso.</a:t>
            </a:r>
            <a:endParaRPr lang="en-US" sz="750" dirty="0">
              <a:latin typeface="Verdana" panose="020B0604030504040204" pitchFamily="34" charset="0"/>
              <a:ea typeface="Verdana" panose="020B0604030504040204" pitchFamily="34" charset="0"/>
            </a:endParaRPr>
          </a:p>
          <a:p>
            <a:pPr marL="228600" lvl="0" indent="-228600">
              <a:buFont typeface="+mj-lt"/>
              <a:buAutoNum type="alphaLcParenR"/>
            </a:pPr>
            <a:r>
              <a:rPr lang="es-ES" sz="750" dirty="0">
                <a:latin typeface="Verdana" panose="020B0604030504040204" pitchFamily="34" charset="0"/>
                <a:ea typeface="Verdana" panose="020B0604030504040204" pitchFamily="34" charset="0"/>
              </a:rPr>
              <a:t>Elaboración de bases administrativas y especificaciones técnicas, evaluación de propuesta de</a:t>
            </a:r>
            <a:r>
              <a:rPr lang="en-US" sz="750" dirty="0">
                <a:latin typeface="Verdana" panose="020B0604030504040204" pitchFamily="34" charset="0"/>
                <a:ea typeface="Verdana" panose="020B0604030504040204" pitchFamily="34" charset="0"/>
              </a:rPr>
              <a:t> </a:t>
            </a:r>
            <a:r>
              <a:rPr lang="es-ES" sz="750" dirty="0">
                <a:latin typeface="Verdana" panose="020B0604030504040204" pitchFamily="34" charset="0"/>
                <a:ea typeface="Verdana" panose="020B0604030504040204" pitchFamily="34" charset="0"/>
              </a:rPr>
              <a:t>adjudicación, coordinación de unidad de obras respectivas para instalación de equipos, si corresponde y recepción de equipos y equipamiento médico.</a:t>
            </a:r>
            <a:endParaRPr lang="en-US" sz="750" dirty="0">
              <a:latin typeface="Verdana" panose="020B0604030504040204" pitchFamily="34" charset="0"/>
              <a:ea typeface="Verdana" panose="020B0604030504040204" pitchFamily="34" charset="0"/>
            </a:endParaRPr>
          </a:p>
          <a:p>
            <a:pPr marL="228600" indent="-228600">
              <a:buFont typeface="+mj-lt"/>
              <a:buAutoNum type="alphaLcParenR"/>
            </a:pPr>
            <a:r>
              <a:rPr lang="es-ES" sz="750" dirty="0">
                <a:latin typeface="Verdana" panose="020B0604030504040204" pitchFamily="34" charset="0"/>
                <a:ea typeface="Verdana" panose="020B0604030504040204" pitchFamily="34" charset="0"/>
              </a:rPr>
              <a:t>Velar por la adecuada y oportuna mantención y actualización de datos que garanticen el cumplimiento de la ley de Transparencia, tanto en el sitio Gobierno Transparente de la institución como en todas aquellas acciones relacionadas con la respuesta a requerimientos ciudadanos dentro de los plazos que la ley contempla.</a:t>
            </a:r>
            <a:endParaRPr lang="en-US" sz="750" dirty="0">
              <a:latin typeface="Verdana" panose="020B0604030504040204" pitchFamily="34" charset="0"/>
              <a:ea typeface="Verdana" panose="020B0604030504040204" pitchFamily="34" charset="0"/>
            </a:endParaRPr>
          </a:p>
          <a:p>
            <a:r>
              <a:rPr lang="es-ES" sz="750" dirty="0">
                <a:latin typeface="Verdana" panose="020B0604030504040204" pitchFamily="34" charset="0"/>
                <a:ea typeface="Verdana" panose="020B0604030504040204" pitchFamily="34" charset="0"/>
              </a:rPr>
              <a:t> </a:t>
            </a:r>
            <a:endParaRPr lang="en-US" sz="750" dirty="0">
              <a:latin typeface="Verdana" panose="020B0604030504040204" pitchFamily="34" charset="0"/>
              <a:ea typeface="Verdana" panose="020B0604030504040204" pitchFamily="34" charset="0"/>
            </a:endParaRPr>
          </a:p>
          <a:p>
            <a:r>
              <a:rPr lang="es-ES" sz="750" b="1" dirty="0">
                <a:latin typeface="Verdana" panose="020B0604030504040204" pitchFamily="34" charset="0"/>
                <a:ea typeface="Verdana" panose="020B0604030504040204" pitchFamily="34" charset="0"/>
              </a:rPr>
              <a:t>Serán facultades del jefe o encargado del Departamento de Inversiones y Operaciones:</a:t>
            </a:r>
            <a:endParaRPr lang="en-US" sz="750" b="1"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Dirigir, coordinar y supervisar la ejecución del Programa Anual de inversiones del SSMS en materia de proyectos hospitalarios, proyectos APS, adquisición de equipamiento médico</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Planificar y controlar el uso adecuado y eficiente de las recursos asignados a proyectos, en concordancia con los lineamientos y prioridades del Servicio,</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Planificar y coordinar las actividades relevantes de las Unidades del Departamento, dirigir los equipos profesionales y controlar tiempos de ejecución y cumplimiento de metas de las actividades programadas.</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Integrar comisiones de evaluación de Licitaciones Públicas de proyectos de infraestructura y adquisición de equipos médicos,</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Representar al SSMS ante la División de Inversiones del MINSAL en materias atingentes al quehacer del Departamento.</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En calidad de Coordinador de la Unidad Técnica, velar por la correcta ejecución de los proyectes de acuerdo a las condiciones establecidas en los contratos respectivos, supervisando el ejercicio de las funciones de fiscalización desarrollados por los Inspectores Técnicas de Obra (ITO) y AITO (Asesoría a ITO) respectivos.</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Anticipar e intervenir en forma oportuna en las aspectos críticos de la gestión contractual de les proyectos en ejecución (potenciales conflictos, modificaciones de obra, cumplimiento del programa Gantt, modificaciones de plaza, atrasos, indemnizaci6n de gastos generales, aplicación de multas)</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Mantener una coordinación activa con los Departamentos directamente relacionados con las actividades de la cadena de procesos que desarrolla el departamento (Depto. Finanzas, Depto. Adquisiciones, Depto. Jurídico),</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Evaluar los resultados de la aplicación de los proceses definidos para las tareas relevantes del Departamento e introducir las mejoras que sean pertinentes en cada caso,</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Dar respuesta oportuna a los requerimientos de información (Informes periódicos y/o solicitudes específicas) atingentes a proyectos de inversión per parte de MINSAL, MIDESO, GORE, SEREMI, particularmente lo relativo a Metas Presidenciales y Compromisos de Gesti6n.</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Participar como Sujeto Pasivo en la normativa de la Ley de Lobby,</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Velar per la ejecución presupuestaria de los recursos de inversión asociados a las proyectos, según los flujos financieros programados y plazas comprometidos,</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Asesorar a las hospitales de la red asistencial del SSMS en materias de proyectos de inversión en infraestructura y equipamiento,</a:t>
            </a:r>
            <a:endParaRPr lang="en-US" sz="750"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Ejercer las atribuciones que le delegue el Director y/o la Subdirección de Recursos Físicos y Financieros en el área de su competencia,</a:t>
            </a:r>
            <a:endParaRPr lang="en-US" sz="75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50" dirty="0">
                <a:latin typeface="Verdana" panose="020B0604030504040204" pitchFamily="34" charset="0"/>
                <a:ea typeface="Verdana" panose="020B0604030504040204" pitchFamily="34" charset="0"/>
              </a:rPr>
              <a:t>Desempeñar las demás funciones y tareas que le encomiende el Director y/o la Subdirección de Recursos Físicos y Financieros en el área de su competencia.	</a:t>
            </a:r>
            <a:endParaRPr lang="en-US" sz="750" dirty="0">
              <a:latin typeface="Verdana" panose="020B0604030504040204" pitchFamily="34" charset="0"/>
              <a:ea typeface="Verdana" panose="020B0604030504040204" pitchFamily="34" charset="0"/>
            </a:endParaRPr>
          </a:p>
        </p:txBody>
      </p:sp>
      <p:sp>
        <p:nvSpPr>
          <p:cNvPr id="3" name="Flecha arriba 2">
            <a:hlinkClick r:id="" action="ppaction://hlinkshowjump?jump=firstslide"/>
          </p:cNvPr>
          <p:cNvSpPr/>
          <p:nvPr/>
        </p:nvSpPr>
        <p:spPr>
          <a:xfrm rot="16200000">
            <a:off x="11177774" y="63713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259722" y="159028"/>
            <a:ext cx="4319102" cy="33855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p:cNvSpPr txBox="1"/>
          <p:nvPr/>
        </p:nvSpPr>
        <p:spPr>
          <a:xfrm>
            <a:off x="259722" y="159028"/>
            <a:ext cx="5128454" cy="338554"/>
          </a:xfrm>
          <a:prstGeom prst="rect">
            <a:avLst/>
          </a:prstGeom>
          <a:noFill/>
        </p:spPr>
        <p:txBody>
          <a:bodyPr wrap="square" rtlCol="0">
            <a:spAutoFit/>
          </a:bodyPr>
          <a:lstStyle/>
          <a:p>
            <a:pPr lvl="0"/>
            <a:r>
              <a:rPr lang="es-ES" sz="1600" dirty="0">
                <a:solidFill>
                  <a:schemeClr val="bg1"/>
                </a:solidFill>
              </a:rPr>
              <a:t>DEPARTAMENTO INVERSIONES Y OPERACIONES:</a:t>
            </a:r>
            <a:endParaRPr lang="en-US" sz="1600" dirty="0">
              <a:solidFill>
                <a:schemeClr val="bg1"/>
              </a:solidFill>
            </a:endParaRPr>
          </a:p>
        </p:txBody>
      </p:sp>
    </p:spTree>
    <p:extLst>
      <p:ext uri="{BB962C8B-B14F-4D97-AF65-F5344CB8AC3E}">
        <p14:creationId xmlns:p14="http://schemas.microsoft.com/office/powerpoint/2010/main" val="3940778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364279" cy="6858000"/>
          </a:xfrm>
          <a:prstGeom prst="rect">
            <a:avLst/>
          </a:prstGeom>
        </p:spPr>
      </p:pic>
      <p:sp>
        <p:nvSpPr>
          <p:cNvPr id="10" name="Rectángulo 9"/>
          <p:cNvSpPr/>
          <p:nvPr/>
        </p:nvSpPr>
        <p:spPr>
          <a:xfrm>
            <a:off x="1158949" y="366546"/>
            <a:ext cx="3540641" cy="329610"/>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uadroTexto 11"/>
          <p:cNvSpPr txBox="1"/>
          <p:nvPr/>
        </p:nvSpPr>
        <p:spPr>
          <a:xfrm>
            <a:off x="1685260" y="366546"/>
            <a:ext cx="2913321" cy="307777"/>
          </a:xfrm>
          <a:prstGeom prst="rect">
            <a:avLst/>
          </a:prstGeom>
          <a:noFill/>
        </p:spPr>
        <p:txBody>
          <a:bodyPr wrap="square" rtlCol="0">
            <a:spAutoFit/>
          </a:bodyPr>
          <a:lstStyle/>
          <a:p>
            <a:r>
              <a:rPr lang="es-CL" sz="1400" dirty="0">
                <a:solidFill>
                  <a:schemeClr val="bg1"/>
                </a:solidFill>
                <a:latin typeface="Verdana" panose="020B0604030504040204" pitchFamily="34" charset="0"/>
                <a:ea typeface="Verdana" panose="020B0604030504040204" pitchFamily="34" charset="0"/>
              </a:rPr>
              <a:t>DIRECCIÓN DEL SERVICIO</a:t>
            </a:r>
            <a:endParaRPr lang="en-US" sz="1400" dirty="0">
              <a:solidFill>
                <a:schemeClr val="bg1"/>
              </a:solidFill>
              <a:latin typeface="Verdana" panose="020B0604030504040204" pitchFamily="34" charset="0"/>
              <a:ea typeface="Verdana" panose="020B0604030504040204" pitchFamily="34" charset="0"/>
            </a:endParaRPr>
          </a:p>
        </p:txBody>
      </p:sp>
      <p:sp>
        <p:nvSpPr>
          <p:cNvPr id="14" name="Flecha arriba 13">
            <a:hlinkClick r:id="" action="ppaction://hlinkshowjump?jump=firstslide"/>
          </p:cNvPr>
          <p:cNvSpPr/>
          <p:nvPr/>
        </p:nvSpPr>
        <p:spPr>
          <a:xfrm rot="16200000">
            <a:off x="11594195" y="640405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uadroTexto 10"/>
          <p:cNvSpPr txBox="1"/>
          <p:nvPr/>
        </p:nvSpPr>
        <p:spPr>
          <a:xfrm>
            <a:off x="126851" y="865637"/>
            <a:ext cx="5843931" cy="6064224"/>
          </a:xfrm>
          <a:prstGeom prst="rect">
            <a:avLst/>
          </a:prstGeom>
          <a:noFill/>
        </p:spPr>
        <p:txBody>
          <a:bodyPr wrap="square" rtlCol="0">
            <a:spAutoFit/>
          </a:bodyPr>
          <a:lstStyle/>
          <a:p>
            <a:r>
              <a:rPr lang="es-ES" sz="520" dirty="0">
                <a:latin typeface="Verdana" panose="020B0604030504040204" pitchFamily="34" charset="0"/>
                <a:ea typeface="Verdana" panose="020B0604030504040204" pitchFamily="34" charset="0"/>
              </a:rPr>
              <a:t>El Servicio estará a cargo de un Director/a seleccionado, designado y evaluado conforme al Sistema de Alta Dirección Pública, establecido en el Título VI de la ley N° 19.882.</a:t>
            </a:r>
          </a:p>
          <a:p>
            <a:r>
              <a:rPr lang="es-ES" sz="520" dirty="0">
                <a:latin typeface="Verdana" panose="020B0604030504040204" pitchFamily="34" charset="0"/>
                <a:ea typeface="Verdana" panose="020B0604030504040204" pitchFamily="34" charset="0"/>
              </a:rPr>
              <a:t>El Director será el jefe superior del Servicio para todos los efectos legales y administrativos y tendrá su representaci6n judicial y extrajudicial. Le corresponderá la organización, planificación, coordinación, evaluación y control de las acciones de salud que presten los establecimientos de la red asistencial del territorio de su competencia, para los efectos del cumplimiento de las políticas, normas, planes y programas del Ministerio de Salud.</a:t>
            </a:r>
          </a:p>
          <a:p>
            <a:endParaRPr lang="es-ES" sz="520" dirty="0">
              <a:latin typeface="Verdana" panose="020B0604030504040204" pitchFamily="34" charset="0"/>
              <a:ea typeface="Verdana" panose="020B0604030504040204" pitchFamily="34" charset="0"/>
            </a:endParaRPr>
          </a:p>
          <a:p>
            <a:r>
              <a:rPr lang="es-ES" sz="520" dirty="0">
                <a:latin typeface="Verdana" panose="020B0604030504040204" pitchFamily="34" charset="0"/>
                <a:ea typeface="Verdana" panose="020B0604030504040204" pitchFamily="34" charset="0"/>
              </a:rPr>
              <a:t>El Director deberá, asimismo, velar por la referencia, derivación y contra derivación de los usuarios del sistema, tanto dentro como fuera de la mencionada red conforme a las normas técnicas que dicte al efecto el Ministerio de Salud.</a:t>
            </a:r>
          </a:p>
          <a:p>
            <a:endParaRPr lang="es-ES" sz="520" baseline="-25000" dirty="0">
              <a:latin typeface="Verdana" panose="020B0604030504040204" pitchFamily="34" charset="0"/>
              <a:ea typeface="Verdana" panose="020B0604030504040204" pitchFamily="34" charset="0"/>
            </a:endParaRPr>
          </a:p>
          <a:p>
            <a:r>
              <a:rPr lang="es-ES" sz="520" dirty="0">
                <a:latin typeface="Verdana" panose="020B0604030504040204" pitchFamily="34" charset="0"/>
                <a:ea typeface="Verdana" panose="020B0604030504040204" pitchFamily="34" charset="0"/>
              </a:rPr>
              <a:t>Sin perjuicio de lo dispuesto en la ley respecto de los Establecimientos de Autogestión en Red y de los Establecimientos de Salud de Menor Complejidad, y de las atribuciones que le asignen otras leyes y reglamentos, para el desempeño de sus funciones, el Director tendrá las siguientes facultades:</a:t>
            </a:r>
          </a:p>
          <a:p>
            <a:endParaRPr lang="es-ES" sz="520" dirty="0">
              <a:latin typeface="Verdana" panose="020B0604030504040204" pitchFamily="34" charset="0"/>
              <a:ea typeface="Verdana" panose="020B0604030504040204" pitchFamily="34" charset="0"/>
            </a:endParaRPr>
          </a:p>
          <a:p>
            <a:r>
              <a:rPr lang="es-ES" sz="520" b="1" dirty="0">
                <a:latin typeface="Verdana" panose="020B0604030504040204" pitchFamily="34" charset="0"/>
                <a:ea typeface="Verdana" panose="020B0604030504040204" pitchFamily="34" charset="0"/>
              </a:rPr>
              <a:t>En el orden de la gestión, articulación y desarrollo de la Red Asistencial</a:t>
            </a:r>
            <a:endParaRPr lang="es-ES" sz="520" dirty="0">
              <a:latin typeface="Verdana" panose="020B0604030504040204" pitchFamily="34" charset="0"/>
              <a:ea typeface="Verdana" panose="020B0604030504040204" pitchFamily="34" charset="0"/>
            </a:endParaRPr>
          </a:p>
          <a:p>
            <a:pPr marL="228583" indent="-228583">
              <a:buFont typeface="+mj-lt"/>
              <a:buAutoNum type="alphaLcParenR"/>
            </a:pPr>
            <a:r>
              <a:rPr lang="es-ES" sz="520" dirty="0">
                <a:latin typeface="Verdana" panose="020B0604030504040204" pitchFamily="34" charset="0"/>
                <a:ea typeface="Verdana" panose="020B0604030504040204" pitchFamily="34" charset="0"/>
              </a:rPr>
              <a:t>Velar y, en su caso, dirigir la ejecución de los planes, programas y acciones de salud de la red asistencial, como asimismo coordinar, asesorar, controlar y evaluar el cumplimiento de las normas, políticas, planes y programas del Ministerio de Salud en todos los establecimientos de la red del Servicio;</a:t>
            </a:r>
          </a:p>
          <a:p>
            <a:pPr marL="228583" indent="-228583">
              <a:buFont typeface="+mj-lt"/>
              <a:buAutoNum type="alphaLcParenR"/>
            </a:pPr>
            <a:r>
              <a:rPr lang="es-ES" sz="520" dirty="0">
                <a:latin typeface="Verdana" panose="020B0604030504040204" pitchFamily="34" charset="0"/>
                <a:ea typeface="Verdana" panose="020B0604030504040204" pitchFamily="34" charset="0"/>
              </a:rPr>
              <a:t>Determinar el tipo de atenciones de salud que harán los Establecimientos de Autogestión en Red y la forma en que estos se relacionarán con los demás establecimientos de la red;</a:t>
            </a:r>
          </a:p>
          <a:p>
            <a:pPr marL="228583" indent="-228583">
              <a:buFont typeface="+mj-lt"/>
              <a:buAutoNum type="alphaLcParenR"/>
            </a:pPr>
            <a:r>
              <a:rPr lang="es-ES" sz="520" dirty="0">
                <a:latin typeface="Verdana" panose="020B0604030504040204" pitchFamily="34" charset="0"/>
                <a:ea typeface="Verdana" panose="020B0604030504040204" pitchFamily="34" charset="0"/>
              </a:rPr>
              <a:t>Celebrar convenios, en conformidad al decreto con fuerza de ley N°36 de 1980, del Ministerio de Salud, con el objeto que toda clase de personas naturales o jurídicas, tomen a su cargo, por cuenta del Servicio, algunas acciones de salud que a este correspondan por la vía de la delegación o de otras modalidades de gestión, previa calificación de la suficiencia técnica para realizar dichas acciones.  El servicio podrá pagar las prestaciones en que sea sustituido por acciones realizadas, mediante el traspaso de los fondos presupuestarios correspondientes u otras formas de contraprestación;</a:t>
            </a:r>
          </a:p>
          <a:p>
            <a:pPr marL="228583" indent="-228583">
              <a:buFont typeface="+mj-lt"/>
              <a:buAutoNum type="alphaLcParenR"/>
            </a:pPr>
            <a:r>
              <a:rPr lang="es-ES" sz="520" dirty="0">
                <a:latin typeface="Verdana" panose="020B0604030504040204" pitchFamily="34" charset="0"/>
                <a:ea typeface="Verdana" panose="020B0604030504040204" pitchFamily="34" charset="0"/>
              </a:rPr>
              <a:t>Proponer al Ministerio, a través de la Subsecretaria de Redes Asistenciales, la creación, denominación modificación o fusión de los establecimientos del Servicio, y su clasificación, según el nivel de complejidad de acuerdo a los estándares establecidos por el Ministerio. En lo que se refiere a la denominación de los establecimientos deberá acompañarse, para estos efectos, la opinión del Consejo Regional correspondiente.  De la misma manera, podrá proponer al Ministerio de Salud la formación de complejos asistenciales 	con administración coordinada o (mica, que involucren a varias dependencias y/o establecimientos vinculados territorialmente.  Asimismo, el Director del Servicio podrá proponer al Ministerio de Salud la creación de establecimientos a partir de dependencias hospitalarias del Servicio que integran la red asistencial a su cargo, de acuerdo a las normas técnicas que se impartan sobre la materia;</a:t>
            </a:r>
          </a:p>
          <a:p>
            <a:pPr marL="228583" indent="-228583">
              <a:buFont typeface="+mj-lt"/>
              <a:buAutoNum type="alphaLcParenR"/>
            </a:pPr>
            <a:r>
              <a:rPr lang="es-ES" sz="520" dirty="0">
                <a:latin typeface="Verdana" panose="020B0604030504040204" pitchFamily="34" charset="0"/>
                <a:ea typeface="Verdana" panose="020B0604030504040204" pitchFamily="34" charset="0"/>
              </a:rPr>
              <a:t>De acuerdo a las normas e instrucciones del Ministerio de Salud en la materia, el Director del Servicio deberá programar, ejecutar y evaluar en conjunto con los integrantes de la red y con participación de representantes de las comunidades indígenas, estrategias, planes y actividades que incorporen en el modelo de atención y en los programas de salud, el enfoque intercultural en salud.</a:t>
            </a:r>
          </a:p>
          <a:p>
            <a:endParaRPr lang="es-ES" sz="520" dirty="0">
              <a:latin typeface="Verdana" panose="020B0604030504040204" pitchFamily="34" charset="0"/>
              <a:ea typeface="Verdana" panose="020B0604030504040204" pitchFamily="34" charset="0"/>
            </a:endParaRPr>
          </a:p>
          <a:p>
            <a:endParaRPr lang="es-ES" sz="520" b="1" dirty="0">
              <a:latin typeface="Verdana" panose="020B0604030504040204" pitchFamily="34" charset="0"/>
              <a:ea typeface="Verdana" panose="020B0604030504040204" pitchFamily="34" charset="0"/>
            </a:endParaRPr>
          </a:p>
          <a:p>
            <a:r>
              <a:rPr lang="es-ES" sz="520" b="1" dirty="0">
                <a:latin typeface="Verdana" panose="020B0604030504040204" pitchFamily="34" charset="0"/>
                <a:ea typeface="Verdana" panose="020B0604030504040204" pitchFamily="34" charset="0"/>
              </a:rPr>
              <a:t>En el orden administrativo</a:t>
            </a:r>
          </a:p>
          <a:p>
            <a:endParaRPr lang="es-ES" sz="520" dirty="0">
              <a:latin typeface="Verdana" panose="020B0604030504040204" pitchFamily="34" charset="0"/>
              <a:ea typeface="Verdana" panose="020B0604030504040204" pitchFamily="34" charset="0"/>
            </a:endParaRPr>
          </a:p>
          <a:p>
            <a:pPr marL="228600" indent="-228600">
              <a:buFont typeface="+mj-lt"/>
              <a:buAutoNum type="alphaLcParenR"/>
            </a:pPr>
            <a:r>
              <a:rPr lang="es-ES" sz="520" dirty="0">
                <a:latin typeface="Verdana" panose="020B0604030504040204" pitchFamily="34" charset="0"/>
                <a:ea typeface="Verdana" panose="020B0604030504040204" pitchFamily="34" charset="0"/>
              </a:rPr>
              <a:t>Organizar la estructura interna de la Dirección del Servicio y de sus establecimientos dependientes, asignar los cometidos y tareas a sus dependencias;</a:t>
            </a:r>
          </a:p>
          <a:p>
            <a:pPr marL="228600" indent="-228600">
              <a:buFont typeface="+mj-lt"/>
              <a:buAutoNum type="alphaLcParenR"/>
            </a:pPr>
            <a:r>
              <a:rPr lang="es-ES" sz="520" dirty="0">
                <a:latin typeface="Verdana" panose="020B0604030504040204" pitchFamily="34" charset="0"/>
                <a:ea typeface="Verdana" panose="020B0604030504040204" pitchFamily="34" charset="0"/>
              </a:rPr>
              <a:t>Crear, en casos calificados, Departamentos Provinciales mediante delegación de facultades de acuerdo a lo dispuesto en el artículo 41 de la ley N° 18.575, Orgánica Constitucional de Bases Generales de la Administración del Estado. Esta atribución deberá ejercerse con conocimiento previo del Subsecretario de Redes Asistenciales, en conformidad con el presente reglamento, las normas que imparta el Ministerio, el modelo de gestión mas adecuado a la realidad del Servicio y las funciones que le corresponde ejercer;</a:t>
            </a:r>
          </a:p>
          <a:p>
            <a:pPr marL="228600" indent="-228600">
              <a:buFont typeface="+mj-lt"/>
              <a:buAutoNum type="alphaLcParenR"/>
            </a:pPr>
            <a:r>
              <a:rPr lang="es-ES" sz="520" dirty="0">
                <a:latin typeface="Verdana" panose="020B0604030504040204" pitchFamily="34" charset="0"/>
                <a:ea typeface="Verdana" panose="020B0604030504040204" pitchFamily="34" charset="0"/>
              </a:rPr>
              <a:t>Aprobar los convenios celebrados por los Directores de establecimientos dependientes, para autorizar a los profesionales la atención de sus pacientes en ellos;</a:t>
            </a:r>
          </a:p>
          <a:p>
            <a:pPr marL="228600" indent="-228600">
              <a:buFont typeface="+mj-lt"/>
              <a:buAutoNum type="alphaLcParenR"/>
            </a:pPr>
            <a:r>
              <a:rPr lang="es-ES" sz="520" dirty="0">
                <a:latin typeface="Verdana" panose="020B0604030504040204" pitchFamily="34" charset="0"/>
                <a:ea typeface="Verdana" panose="020B0604030504040204" pitchFamily="34" charset="0"/>
              </a:rPr>
              <a:t>Delegar el ejercicio de sus atribuciones y facultades conforme al artículo 41 de la ley N°18.575;</a:t>
            </a:r>
          </a:p>
          <a:p>
            <a:pPr marL="228600" indent="-228600">
              <a:buFont typeface="+mj-lt"/>
              <a:buAutoNum type="alphaLcParenR"/>
            </a:pPr>
            <a:r>
              <a:rPr lang="es-ES" sz="520" dirty="0">
                <a:latin typeface="Verdana" panose="020B0604030504040204" pitchFamily="34" charset="0"/>
                <a:ea typeface="Verdana" panose="020B0604030504040204" pitchFamily="34" charset="0"/>
              </a:rPr>
              <a:t>Conferir mandates especiales para asuntos determinados, con las mas amplias facultades para la correcta ejecución del encargo, pudiendo revocarlos en cualquier momento o sin revocarlos, reasumir directamente la gestión. Los mandatarios no podrán delegar el mandate, sin mención expresa que así los autorice;</a:t>
            </a:r>
          </a:p>
          <a:p>
            <a:pPr marL="228600" indent="-228600">
              <a:buFont typeface="+mj-lt"/>
              <a:buAutoNum type="alphaLcParenR"/>
            </a:pPr>
            <a:r>
              <a:rPr lang="es-ES" sz="520" dirty="0">
                <a:latin typeface="Verdana" panose="020B0604030504040204" pitchFamily="34" charset="0"/>
                <a:ea typeface="Verdana" panose="020B0604030504040204" pitchFamily="34" charset="0"/>
              </a:rPr>
              <a:t>Dictar las normas de funcionamiento interno para los establecimientos bajo su dependencia, conforme a las leyes y reglamentos vigentes y a las directivas ministeriales que se impartan al respecto;</a:t>
            </a:r>
          </a:p>
          <a:p>
            <a:pPr marL="228600" indent="-228600">
              <a:buFont typeface="+mj-lt"/>
              <a:buAutoNum type="alphaLcParenR"/>
            </a:pPr>
            <a:r>
              <a:rPr lang="es-ES" sz="520" dirty="0">
                <a:latin typeface="Verdana" panose="020B0604030504040204" pitchFamily="34" charset="0"/>
                <a:ea typeface="Verdana" panose="020B0604030504040204" pitchFamily="34" charset="0"/>
              </a:rPr>
              <a:t>Constituir los comités o consejos asesores que sean necesarios para el mejor cumplimiento del las funciones de la entidad.  En el ejercicio de esta atribución, el Director podrá establecer los órganos que el funcionamiento del Servicio requiera o que las necesidades locales de cada establecimiento dependiente demanden;</a:t>
            </a:r>
          </a:p>
          <a:p>
            <a:pPr marL="228600" indent="-228600">
              <a:buFont typeface="+mj-lt"/>
              <a:buAutoNum type="alphaLcParenR"/>
            </a:pPr>
            <a:r>
              <a:rPr lang="es-ES" sz="520" dirty="0">
                <a:latin typeface="Verdana" panose="020B0604030504040204" pitchFamily="34" charset="0"/>
                <a:ea typeface="Verdana" panose="020B0604030504040204" pitchFamily="34" charset="0"/>
              </a:rPr>
              <a:t>Elaborar el Plan Anual de Actividades del Servicio, de acuerdo a los objetivos sanitarios, las metas de producción y presupuesto de cada establecimiento de su dependencia y al presupuesto del Servicio;</a:t>
            </a:r>
          </a:p>
          <a:p>
            <a:pPr marL="228600" indent="-228600">
              <a:buFont typeface="+mj-lt"/>
              <a:buAutoNum type="alphaLcParenR"/>
            </a:pPr>
            <a:r>
              <a:rPr lang="es-ES" sz="520" dirty="0">
                <a:latin typeface="Verdana" panose="020B0604030504040204" pitchFamily="34" charset="0"/>
                <a:ea typeface="Verdana" panose="020B0604030504040204" pitchFamily="34" charset="0"/>
              </a:rPr>
              <a:t>Elaborar un informe anual de la gestión, de los resultados de los programas y acciones de salud realizados por el Servicio.</a:t>
            </a:r>
          </a:p>
          <a:p>
            <a:endParaRPr lang="es-ES" sz="520" dirty="0">
              <a:latin typeface="Verdana" panose="020B0604030504040204" pitchFamily="34" charset="0"/>
              <a:ea typeface="Verdana" panose="020B0604030504040204" pitchFamily="34" charset="0"/>
            </a:endParaRPr>
          </a:p>
          <a:p>
            <a:r>
              <a:rPr lang="es-ES" sz="520" b="1" dirty="0">
                <a:latin typeface="Verdana" panose="020B0604030504040204" pitchFamily="34" charset="0"/>
                <a:ea typeface="Verdana" panose="020B0604030504040204" pitchFamily="34" charset="0"/>
              </a:rPr>
              <a:t>En el orden financiero, presupuestario y patrimonial</a:t>
            </a:r>
          </a:p>
          <a:p>
            <a:endParaRPr lang="es-ES" sz="520" dirty="0">
              <a:latin typeface="Verdana" panose="020B0604030504040204" pitchFamily="34" charset="0"/>
              <a:ea typeface="Verdana" panose="020B0604030504040204" pitchFamily="34" charset="0"/>
            </a:endParaRPr>
          </a:p>
          <a:p>
            <a:pPr marL="228600" indent="-228600">
              <a:buFont typeface="+mj-lt"/>
              <a:buAutoNum type="alphaLcParenR"/>
            </a:pPr>
            <a:r>
              <a:rPr lang="es-ES" sz="520" dirty="0">
                <a:latin typeface="Verdana" panose="020B0604030504040204" pitchFamily="34" charset="0"/>
                <a:ea typeface="Verdana" panose="020B0604030504040204" pitchFamily="34" charset="0"/>
              </a:rPr>
              <a:t>Elaborar el proyecto de presupuesto de los establecimientos de su dependencia que integran la red a su cargo y formular las consideraciones y observaciones que le merezcan los proyectos de presupuesto de los Establecimientos de Autogestión en Red;</a:t>
            </a:r>
          </a:p>
          <a:p>
            <a:pPr marL="228600" indent="-228600">
              <a:buFont typeface="+mj-lt"/>
              <a:buAutoNum type="alphaLcParenR"/>
            </a:pPr>
            <a:r>
              <a:rPr lang="es-ES" sz="520" dirty="0">
                <a:latin typeface="Verdana" panose="020B0604030504040204" pitchFamily="34" charset="0"/>
                <a:ea typeface="Verdana" panose="020B0604030504040204" pitchFamily="34" charset="0"/>
              </a:rPr>
              <a:t>Elaborar y presentar a la Subsecretaria de Redes el proyecto de presupuesto del Servicio, y ejecutarlo de acuerdo con las normas relativas a la Administración Financiera del Estado y proponer las modificaciones y suplementos que sean necesarios;</a:t>
            </a:r>
          </a:p>
          <a:p>
            <a:pPr marL="228600" indent="-228600">
              <a:buFont typeface="+mj-lt"/>
              <a:buAutoNum type="alphaLcParenR"/>
            </a:pPr>
            <a:r>
              <a:rPr lang="es-ES" sz="520" dirty="0">
                <a:latin typeface="Verdana" panose="020B0604030504040204" pitchFamily="34" charset="0"/>
                <a:ea typeface="Verdana" panose="020B0604030504040204" pitchFamily="34" charset="0"/>
              </a:rPr>
              <a:t>Aprobar y modificar los presupuestos de los establecimientos de su dependencia, de acuerdo con el presupuesto aprobado y coordinar, asesorar, inspeccionar, controlar y evaluar la ejecución presupuestaria dentro de el, en conjunto con los directores de los establecimientos involucrados;</a:t>
            </a:r>
          </a:p>
          <a:p>
            <a:pPr marL="228600" indent="-228600">
              <a:buFont typeface="+mj-lt"/>
              <a:buAutoNum type="alphaLcParenR"/>
            </a:pPr>
            <a:r>
              <a:rPr lang="es-ES" sz="520" dirty="0">
                <a:latin typeface="Verdana" panose="020B0604030504040204" pitchFamily="34" charset="0"/>
                <a:ea typeface="Verdana" panose="020B0604030504040204" pitchFamily="34" charset="0"/>
              </a:rPr>
              <a:t>ejecutar y celebrar toda clase de actos y contratos sobre bienes muebles e inmuebles y sobre cosas corporales e incorporales, incluso aquellos que permitan enajenar y transferir el dominio, pero en este caso sólo a título oneroso, y transigir respecto de derechos, acciones y obligaciones, sean contractuales o extracontractuales.</a:t>
            </a:r>
          </a:p>
          <a:p>
            <a:r>
              <a:rPr lang="es-ES" sz="520" dirty="0">
                <a:latin typeface="Verdana" panose="020B0604030504040204" pitchFamily="34" charset="0"/>
                <a:ea typeface="Verdana" panose="020B0604030504040204" pitchFamily="34" charset="0"/>
              </a:rPr>
              <a:t>          Los contratos de transacción deberán ser aprobados por resolución del Ministerio de Hacienda, de acuerdo a las normas vigentes, cuando se trate de sumas    </a:t>
            </a:r>
          </a:p>
          <a:p>
            <a:r>
              <a:rPr lang="es-ES" sz="520" dirty="0">
                <a:latin typeface="Verdana" panose="020B0604030504040204" pitchFamily="34" charset="0"/>
                <a:ea typeface="Verdana" panose="020B0604030504040204" pitchFamily="34" charset="0"/>
              </a:rPr>
              <a:t>          superiores a cinco mil unidades de fomento.</a:t>
            </a:r>
          </a:p>
          <a:p>
            <a:r>
              <a:rPr lang="es-ES" sz="520" dirty="0">
                <a:latin typeface="Verdana" panose="020B0604030504040204" pitchFamily="34" charset="0"/>
                <a:ea typeface="Verdana" panose="020B0604030504040204" pitchFamily="34" charset="0"/>
              </a:rPr>
              <a:t>          Podrán enajenarse bienes muebles e inmuebles a título gratuito, solo en favor del Fisco y de otras entidades públicas, previa autorización del Ministerio de Salud.</a:t>
            </a:r>
          </a:p>
          <a:p>
            <a:r>
              <a:rPr lang="es-ES" sz="520" dirty="0">
                <a:latin typeface="Verdana" panose="020B0604030504040204" pitchFamily="34" charset="0"/>
                <a:ea typeface="Verdana" panose="020B0604030504040204" pitchFamily="34" charset="0"/>
              </a:rPr>
              <a:t>          Con todo, no podrán enajenarse los inmuebles sin que medie autorización previa otorgada por resolución del Ministerio de Salud y con sujeción a las normas del       </a:t>
            </a:r>
          </a:p>
          <a:p>
            <a:r>
              <a:rPr lang="es-ES" sz="520" dirty="0">
                <a:latin typeface="Verdana" panose="020B0604030504040204" pitchFamily="34" charset="0"/>
                <a:ea typeface="Verdana" panose="020B0604030504040204" pitchFamily="34" charset="0"/>
              </a:rPr>
              <a:t>          decreto ley N°1056 de 1975, o del decreto ley N°1939 de 1977, adoptando los resguardos correspondientes a fin de velar por los intereses del Servicio;</a:t>
            </a:r>
          </a:p>
          <a:p>
            <a:pPr marL="228600" indent="-228600">
              <a:buAutoNum type="alphaLcParenR" startAt="5"/>
            </a:pPr>
            <a:r>
              <a:rPr lang="es-ES" sz="520" dirty="0">
                <a:latin typeface="Verdana" panose="020B0604030504040204" pitchFamily="34" charset="0"/>
                <a:ea typeface="Verdana" panose="020B0604030504040204" pitchFamily="34" charset="0"/>
              </a:rPr>
              <a:t>Declarar la exclusión, declaración de estar fuera de uso o dar de baja, los bienes muebles del Servicio, pudiendo utilizar cualquier mecanismo que asegure la </a:t>
            </a:r>
          </a:p>
          <a:p>
            <a:r>
              <a:rPr lang="es-ES" sz="520" dirty="0">
                <a:latin typeface="Verdana" panose="020B0604030504040204" pitchFamily="34" charset="0"/>
                <a:ea typeface="Verdana" panose="020B0604030504040204" pitchFamily="34" charset="0"/>
              </a:rPr>
              <a:t>          publicidad y la libre e igualitaria participación de terceros en la enajenación;</a:t>
            </a:r>
          </a:p>
          <a:p>
            <a:pPr marL="228600" indent="-228600">
              <a:buAutoNum type="alphaLcParenR" startAt="6"/>
            </a:pPr>
            <a:r>
              <a:rPr lang="es-ES" sz="520" dirty="0">
                <a:latin typeface="Verdana" panose="020B0604030504040204" pitchFamily="34" charset="0"/>
                <a:ea typeface="Verdana" panose="020B0604030504040204" pitchFamily="34" charset="0"/>
              </a:rPr>
              <a:t>Establecer para cada establecimiento, un arancel para atención de personas no beneficiarias de la ley N°18.469, el cual en ningún caso podrá ser inferior al </a:t>
            </a:r>
          </a:p>
          <a:p>
            <a:r>
              <a:rPr lang="es-ES" sz="520" dirty="0">
                <a:latin typeface="Verdana" panose="020B0604030504040204" pitchFamily="34" charset="0"/>
                <a:ea typeface="Verdana" panose="020B0604030504040204" pitchFamily="34" charset="0"/>
              </a:rPr>
              <a:t>          arancel a que se refiere el artículo 28 de dicha ley;</a:t>
            </a:r>
          </a:p>
          <a:p>
            <a:r>
              <a:rPr lang="es-ES" sz="520" dirty="0">
                <a:latin typeface="Verdana" panose="020B0604030504040204" pitchFamily="34" charset="0"/>
                <a:ea typeface="Verdana" panose="020B0604030504040204" pitchFamily="34" charset="0"/>
              </a:rPr>
              <a:t>g)       Elaborar el Plan Anual de Compras del Servicio de acuerdo a lo establecido en el artículo 12 de la ley N° 19.886, de Bases Sobre Contratos Administrativos de  </a:t>
            </a:r>
          </a:p>
          <a:p>
            <a:r>
              <a:rPr lang="es-ES" sz="520" dirty="0">
                <a:latin typeface="Verdana" panose="020B0604030504040204" pitchFamily="34" charset="0"/>
                <a:ea typeface="Verdana" panose="020B0604030504040204" pitchFamily="34" charset="0"/>
              </a:rPr>
              <a:t>          Suministro y Prestación de Servicios.</a:t>
            </a:r>
          </a:p>
          <a:p>
            <a:endParaRPr lang="es-ES" sz="500" dirty="0">
              <a:latin typeface="Verdana" panose="020B0604030504040204" pitchFamily="34" charset="0"/>
              <a:ea typeface="Verdana" panose="020B0604030504040204" pitchFamily="34" charset="0"/>
            </a:endParaRPr>
          </a:p>
        </p:txBody>
      </p:sp>
      <p:sp>
        <p:nvSpPr>
          <p:cNvPr id="15" name="CuadroTexto 14"/>
          <p:cNvSpPr txBox="1"/>
          <p:nvPr/>
        </p:nvSpPr>
        <p:spPr>
          <a:xfrm>
            <a:off x="6182138" y="271582"/>
            <a:ext cx="5823004" cy="6586418"/>
          </a:xfrm>
          <a:prstGeom prst="rect">
            <a:avLst/>
          </a:prstGeom>
          <a:noFill/>
        </p:spPr>
        <p:txBody>
          <a:bodyPr wrap="square" lIns="108000" rIns="252000" rtlCol="0">
            <a:spAutoFit/>
          </a:bodyPr>
          <a:lstStyle/>
          <a:p>
            <a:r>
              <a:rPr lang="es-ES" sz="520" b="1" dirty="0">
                <a:latin typeface="Verdana" panose="020B0604030504040204" pitchFamily="34" charset="0"/>
                <a:ea typeface="Verdana" panose="020B0604030504040204" pitchFamily="34" charset="0"/>
              </a:rPr>
              <a:t>En materia de recursos humanos:</a:t>
            </a:r>
          </a:p>
          <a:p>
            <a:endParaRPr lang="es-ES" sz="520" dirty="0">
              <a:latin typeface="Verdana" panose="020B0604030504040204" pitchFamily="34" charset="0"/>
              <a:ea typeface="Verdana" panose="020B0604030504040204" pitchFamily="34" charset="0"/>
            </a:endParaRPr>
          </a:p>
          <a:p>
            <a:pPr marL="228600" indent="-228600">
              <a:buFont typeface="+mj-lt"/>
              <a:buAutoNum type="alphaLcParenR"/>
            </a:pPr>
            <a:r>
              <a:rPr lang="es-ES" sz="520" dirty="0">
                <a:latin typeface="Verdana" panose="020B0604030504040204" pitchFamily="34" charset="0"/>
                <a:ea typeface="Verdana" panose="020B0604030504040204" pitchFamily="34" charset="0"/>
              </a:rPr>
              <a:t>Ejercer en materia de recursos humanos todas las facultades que correspondan a un jefe superior de un servicio descentralizado y ejercer las atribuciones que le otorga la Ley N° 19.882 en materia de cargos sujetos al Sistema de Alta Dirección Pública;</a:t>
            </a:r>
          </a:p>
          <a:p>
            <a:pPr marL="228600" indent="-228600">
              <a:buFont typeface="+mj-lt"/>
              <a:buAutoNum type="alphaLcParenR"/>
            </a:pPr>
            <a:r>
              <a:rPr lang="es-ES" sz="520" dirty="0">
                <a:latin typeface="Verdana" panose="020B0604030504040204" pitchFamily="34" charset="0"/>
                <a:ea typeface="Verdana" panose="020B0604030504040204" pitchFamily="34" charset="0"/>
              </a:rPr>
              <a:t>Otorgar becas a profesionales funcionarios del respectivo Servicio ya profesionales a que se refiere la letra a) del artículo 5° de la ley N°19.378, Estatuto de Atención Primaria de Salud Municipal, del territorio operacional que le compete, para el desarrollo de programas de perfeccionamiento o especialización que interesen al Servicio de Salud bajo su dirección, de acuerdo a las disponibilidades presupuestarias del Servicio y adoptando los resguardos correspondientes a fin de velar per los intereses del mismo;</a:t>
            </a:r>
          </a:p>
          <a:p>
            <a:r>
              <a:rPr lang="es-ES" sz="520" dirty="0">
                <a:latin typeface="Verdana" panose="020B0604030504040204" pitchFamily="34" charset="0"/>
                <a:ea typeface="Verdana" panose="020B0604030504040204" pitchFamily="34" charset="0"/>
              </a:rPr>
              <a:t>c)       Disponer mediante resolución fundada, la comisión de servicio de los funcionarios de su dependencia, que no formen parte del personal de un         </a:t>
            </a:r>
          </a:p>
          <a:p>
            <a:r>
              <a:rPr lang="es-ES" sz="520" dirty="0">
                <a:latin typeface="Verdana" panose="020B0604030504040204" pitchFamily="34" charset="0"/>
                <a:ea typeface="Verdana" panose="020B0604030504040204" pitchFamily="34" charset="0"/>
              </a:rPr>
              <a:t>          Establecimiento de Autogestión en Red, en cualquiera de los establecimientos públicos de la Red Asistencial, siempre que dicho establecimiento </a:t>
            </a:r>
          </a:p>
          <a:p>
            <a:r>
              <a:rPr lang="es-ES" sz="520" dirty="0">
                <a:latin typeface="Verdana" panose="020B0604030504040204" pitchFamily="34" charset="0"/>
                <a:ea typeface="Verdana" panose="020B0604030504040204" pitchFamily="34" charset="0"/>
              </a:rPr>
              <a:t>          este situado en la misma ciudad en que este se desempeñe. La comisión de servicio podrá tener lugar en una ciudad diferente, siempre que el </a:t>
            </a:r>
          </a:p>
          <a:p>
            <a:r>
              <a:rPr lang="es-ES" sz="520" dirty="0">
                <a:latin typeface="Verdana" panose="020B0604030504040204" pitchFamily="34" charset="0"/>
                <a:ea typeface="Verdana" panose="020B0604030504040204" pitchFamily="34" charset="0"/>
              </a:rPr>
              <a:t>          funcionario consienta en ello. En el case de aquellos establecimientos que no integren la red a su cargo, deberá contarse con la aprobación del </a:t>
            </a:r>
          </a:p>
          <a:p>
            <a:r>
              <a:rPr lang="es-ES" sz="520" dirty="0">
                <a:latin typeface="Verdana" panose="020B0604030504040204" pitchFamily="34" charset="0"/>
                <a:ea typeface="Verdana" panose="020B0604030504040204" pitchFamily="34" charset="0"/>
              </a:rPr>
              <a:t>          jefe superior del respectivo establecimiento.</a:t>
            </a:r>
          </a:p>
          <a:p>
            <a:r>
              <a:rPr lang="es-ES" sz="520" dirty="0">
                <a:latin typeface="Verdana" panose="020B0604030504040204" pitchFamily="34" charset="0"/>
                <a:ea typeface="Verdana" panose="020B0604030504040204" pitchFamily="34" charset="0"/>
              </a:rPr>
              <a:t>          En caso alguno estas comisiones podrán significar el desempeño de funciones de inferior jerarquía a las del cargo o ajenas a los conocimientos                    </a:t>
            </a:r>
          </a:p>
          <a:p>
            <a:r>
              <a:rPr lang="es-ES" sz="520" dirty="0">
                <a:latin typeface="Verdana" panose="020B0604030504040204" pitchFamily="34" charset="0"/>
                <a:ea typeface="Verdana" panose="020B0604030504040204" pitchFamily="34" charset="0"/>
              </a:rPr>
              <a:t>          que este requiere, ni podrán importar menoscabo para el funcionario.</a:t>
            </a:r>
          </a:p>
          <a:p>
            <a:r>
              <a:rPr lang="es-ES" sz="520" dirty="0">
                <a:latin typeface="Verdana" panose="020B0604030504040204" pitchFamily="34" charset="0"/>
                <a:ea typeface="Verdana" panose="020B0604030504040204" pitchFamily="34" charset="0"/>
              </a:rPr>
              <a:t>          Podrá disponerse que dicha comisión sea cumplida en jornadas totales o parciales, así como en días determinados de la semana.</a:t>
            </a:r>
          </a:p>
          <a:p>
            <a:r>
              <a:rPr lang="es-ES" sz="520" dirty="0">
                <a:latin typeface="Verdana" panose="020B0604030504040204" pitchFamily="34" charset="0"/>
                <a:ea typeface="Verdana" panose="020B0604030504040204" pitchFamily="34" charset="0"/>
              </a:rPr>
              <a:t>          Los funcionarios no podrán ser designados en comisión de servicio durante más de dos años. No obstante, a petición del funcionario y de común       </a:t>
            </a:r>
          </a:p>
          <a:p>
            <a:r>
              <a:rPr lang="es-ES" sz="520" dirty="0">
                <a:latin typeface="Verdana" panose="020B0604030504040204" pitchFamily="34" charset="0"/>
                <a:ea typeface="Verdana" panose="020B0604030504040204" pitchFamily="34" charset="0"/>
              </a:rPr>
              <a:t>          acuerdo podrá prorrogarse la comisión por el plazo que convengan las partes.</a:t>
            </a:r>
          </a:p>
          <a:p>
            <a:r>
              <a:rPr lang="es-ES" sz="520" dirty="0">
                <a:latin typeface="Verdana" panose="020B0604030504040204" pitchFamily="34" charset="0"/>
                <a:ea typeface="Verdana" panose="020B0604030504040204" pitchFamily="34" charset="0"/>
              </a:rPr>
              <a:t>          Los funcionarios mantendrán, por el tiempo que dure la comisión de servicio, todos los beneficios remuneracionales que por ley les    </a:t>
            </a:r>
          </a:p>
          <a:p>
            <a:r>
              <a:rPr lang="es-ES" sz="520" dirty="0">
                <a:latin typeface="Verdana" panose="020B0604030504040204" pitchFamily="34" charset="0"/>
                <a:ea typeface="Verdana" panose="020B0604030504040204" pitchFamily="34" charset="0"/>
              </a:rPr>
              <a:t>          correspondieren.</a:t>
            </a:r>
          </a:p>
          <a:p>
            <a:r>
              <a:rPr lang="es-ES" sz="520" dirty="0">
                <a:latin typeface="Verdana" panose="020B0604030504040204" pitchFamily="34" charset="0"/>
                <a:ea typeface="Verdana" panose="020B0604030504040204" pitchFamily="34" charset="0"/>
              </a:rPr>
              <a:t>          El funcionario respecto de quien se disponga la comisión de servicio, que estimare que esta le produce menoscabo podrá solicitar la reposición de     </a:t>
            </a:r>
          </a:p>
          <a:p>
            <a:r>
              <a:rPr lang="es-ES" sz="520" dirty="0">
                <a:latin typeface="Verdana" panose="020B0604030504040204" pitchFamily="34" charset="0"/>
                <a:ea typeface="Verdana" panose="020B0604030504040204" pitchFamily="34" charset="0"/>
              </a:rPr>
              <a:t>          la resolución ante el Director. La resolución del Director podrá ser apelada ante el Secretario Regional Ministerial de Salud dentro del termino de </a:t>
            </a:r>
          </a:p>
          <a:p>
            <a:r>
              <a:rPr lang="es-ES" sz="520" dirty="0">
                <a:latin typeface="Verdana" panose="020B0604030504040204" pitchFamily="34" charset="0"/>
                <a:ea typeface="Verdana" panose="020B0604030504040204" pitchFamily="34" charset="0"/>
              </a:rPr>
              <a:t>          diez días hábiles contado desde la fecha en que se le comunique dicha resolución o la que deseche la reposición.</a:t>
            </a:r>
          </a:p>
          <a:p>
            <a:r>
              <a:rPr lang="es-ES" sz="520" dirty="0">
                <a:latin typeface="Verdana" panose="020B0604030504040204" pitchFamily="34" charset="0"/>
                <a:ea typeface="Verdana" panose="020B0604030504040204" pitchFamily="34" charset="0"/>
              </a:rPr>
              <a:t>          Sin perjuicio de lo dispuesto en esta letra, el Director podrá designar en comisión de servicio a los funcionarios conforme a las normas que     </a:t>
            </a:r>
          </a:p>
          <a:p>
            <a:r>
              <a:rPr lang="es-ES" sz="520" dirty="0">
                <a:latin typeface="Verdana" panose="020B0604030504040204" pitchFamily="34" charset="0"/>
                <a:ea typeface="Verdana" panose="020B0604030504040204" pitchFamily="34" charset="0"/>
              </a:rPr>
              <a:t>          establece la ley N° 18.834, Estatuto Administrativo;</a:t>
            </a:r>
          </a:p>
          <a:p>
            <a:r>
              <a:rPr lang="es-ES" sz="520" dirty="0">
                <a:latin typeface="Verdana" panose="020B0604030504040204" pitchFamily="34" charset="0"/>
                <a:ea typeface="Verdana" panose="020B0604030504040204" pitchFamily="34" charset="0"/>
              </a:rPr>
              <a:t>d)       Conceder becas a profesionales funcionarios de conformidad con lo dispuesto en la ley N°19.664 y Dcto. 507 del Ministerio de Salud;</a:t>
            </a:r>
          </a:p>
          <a:p>
            <a:r>
              <a:rPr lang="es-ES" sz="520" dirty="0">
                <a:latin typeface="Verdana" panose="020B0604030504040204" pitchFamily="34" charset="0"/>
                <a:ea typeface="Verdana" panose="020B0604030504040204" pitchFamily="34" charset="0"/>
              </a:rPr>
              <a:t>e)       Formular el Plan Anual de Capacitación.</a:t>
            </a:r>
          </a:p>
          <a:p>
            <a:endParaRPr lang="es-ES" sz="520" dirty="0">
              <a:latin typeface="Verdana" panose="020B0604030504040204" pitchFamily="34" charset="0"/>
              <a:ea typeface="Verdana" panose="020B0604030504040204" pitchFamily="34" charset="0"/>
            </a:endParaRPr>
          </a:p>
          <a:p>
            <a:endParaRPr lang="es-ES" sz="520" b="1" dirty="0">
              <a:latin typeface="Verdana" panose="020B0604030504040204" pitchFamily="34" charset="0"/>
              <a:ea typeface="Verdana" panose="020B0604030504040204" pitchFamily="34" charset="0"/>
            </a:endParaRPr>
          </a:p>
          <a:p>
            <a:r>
              <a:rPr lang="es-ES" sz="520" b="1" dirty="0">
                <a:latin typeface="Verdana" panose="020B0604030504040204" pitchFamily="34" charset="0"/>
                <a:ea typeface="Verdana" panose="020B0604030504040204" pitchFamily="34" charset="0"/>
              </a:rPr>
              <a:t>En relación con la Atención Primaria de Salud</a:t>
            </a:r>
          </a:p>
          <a:p>
            <a:endParaRPr lang="es-ES" sz="520" dirty="0">
              <a:latin typeface="Verdana" panose="020B0604030504040204" pitchFamily="34" charset="0"/>
              <a:ea typeface="Verdana" panose="020B0604030504040204" pitchFamily="34" charset="0"/>
            </a:endParaRPr>
          </a:p>
          <a:p>
            <a:pPr marL="228600" indent="-228600">
              <a:buFont typeface="+mj-lt"/>
              <a:buAutoNum type="alphaLcParenR"/>
            </a:pPr>
            <a:r>
              <a:rPr lang="es-ES" sz="520" dirty="0">
                <a:latin typeface="Verdana" panose="020B0604030504040204" pitchFamily="34" charset="0"/>
                <a:ea typeface="Verdana" panose="020B0604030504040204" pitchFamily="34" charset="0"/>
              </a:rPr>
              <a:t>Celebrar convenios con las respectivas municipalidades para contratar profesionales funcionarios en la Etapa de Destinación y Formación, con desempeño en establecimientos de atención primaria de salud municipal.  Estas contrataciones no formarán parte de las dotaciones de los Servicios y se financiarán con cargo a las transferencias que se aportan para el cumplimiento de la ley N° 19.378.  Mediante los referidos convenios, se podrá también disponer el traspaso en comisi6ó de servicio, a los indicados establecimientos, de profesionales funcionarios de la Etapa de Planta Superior, con el total o parte de su jornada, con cargo al financiamiento señalado en el párrafo anterior;</a:t>
            </a:r>
          </a:p>
          <a:p>
            <a:pPr marL="228600" indent="-228600">
              <a:buFont typeface="+mj-lt"/>
              <a:buAutoNum type="alphaLcParenR"/>
            </a:pPr>
            <a:r>
              <a:rPr lang="es-ES" sz="520" dirty="0">
                <a:latin typeface="Verdana" panose="020B0604030504040204" pitchFamily="34" charset="0"/>
                <a:ea typeface="Verdana" panose="020B0604030504040204" pitchFamily="34" charset="0"/>
              </a:rPr>
              <a:t>Celebrar convenios de gestión con las respectivas entidades administradoras de salud municipal, o con establecimientos de atención primaria, que tengan por objeto, entre otros, asignar recursos asociados al cumplimiento de metas sanitarias, aumento de la resolutividad de sus establecimientos y mejoramiento de los niveles de satisfacción del usuario. Los referidos convenios deberán contemplar, en general, los objetivos y metas, prestaciones y establecimientos de atención primaria involucrados, así como las actividades a realizar, indicadores, medias de verificación y las medidas que se adoptarán en caso de incumplimiento de las obligaciones contraídas.  Los convenios de gestión deberán aprobarse por resolución fundada del Director del Servicio, en la que se consignarán los antecedentes que justifiquen su celebración y los criterios utilizados para elegir a los establecimientos participantes. Los convenios podrán extenderse a otros establecimientos municipales de atención primaria que lo soliciten, siempre que exista disponibilidad presupuestaria para esos fines y que se presenten antecedentes que lo justifiquen desde los puntos de vista económico y sanitario;</a:t>
            </a:r>
          </a:p>
          <a:p>
            <a:pPr marL="228600" indent="-228600">
              <a:buFont typeface="+mj-lt"/>
              <a:buAutoNum type="alphaLcParenR"/>
            </a:pPr>
            <a:r>
              <a:rPr lang="es-ES" sz="520" dirty="0">
                <a:latin typeface="Verdana" panose="020B0604030504040204" pitchFamily="34" charset="0"/>
                <a:ea typeface="Verdana" panose="020B0604030504040204" pitchFamily="34" charset="0"/>
              </a:rPr>
              <a:t>Evaluar el cumplimiento de las normas técnicas, planes y programas que imparta el Ministerio de Salud a los establecimientos de atención primaria de salud, y el cumplimiento de las metas fijadas a dichos establecimientos en virtud de los convenios celebrados conforme a la letra anterior y al artículo 57 de la ley N° 19.378. Si el Director del Servicio verificare un incumplimiento grave de las obligaciones señaladas anteriormente, podrá representar tal circunstancia al alcalde respectivo. Asimismo, dicha comunicación será remitida al intendente regional, para los efectos de lo dispuesto en el artículo 9° de la ley N° 18.695, Orgánica Constitucional de Municipalidades;</a:t>
            </a:r>
          </a:p>
          <a:p>
            <a:pPr marL="228600" indent="-228600">
              <a:buFont typeface="+mj-lt"/>
              <a:buAutoNum type="alphaLcParenR"/>
            </a:pPr>
            <a:r>
              <a:rPr lang="es-ES" sz="520" dirty="0">
                <a:latin typeface="Verdana" panose="020B0604030504040204" pitchFamily="34" charset="0"/>
                <a:ea typeface="Verdana" panose="020B0604030504040204" pitchFamily="34" charset="0"/>
              </a:rPr>
              <a:t>Transferir a las entidades administradoras de salud municipal el aporte estatal a que se refiere la ley N° 19.378 y retener, en su caso, los montos correspondientes a las cotizaciones previsionales impagas de su personal.</a:t>
            </a:r>
          </a:p>
          <a:p>
            <a:endParaRPr lang="es-ES" sz="520" dirty="0">
              <a:latin typeface="Verdana" panose="020B0604030504040204" pitchFamily="34" charset="0"/>
              <a:ea typeface="Verdana" panose="020B0604030504040204" pitchFamily="34" charset="0"/>
            </a:endParaRPr>
          </a:p>
          <a:p>
            <a:r>
              <a:rPr lang="es-ES" sz="520" b="1" dirty="0">
                <a:latin typeface="Verdana" panose="020B0604030504040204" pitchFamily="34" charset="0"/>
                <a:ea typeface="Verdana" panose="020B0604030504040204" pitchFamily="34" charset="0"/>
              </a:rPr>
              <a:t>En relación con los Establecimientos de Autogestión en Red</a:t>
            </a:r>
          </a:p>
          <a:p>
            <a:endParaRPr lang="es-ES" sz="520" dirty="0">
              <a:latin typeface="Verdana" panose="020B0604030504040204" pitchFamily="34" charset="0"/>
              <a:ea typeface="Verdana" panose="020B0604030504040204" pitchFamily="34" charset="0"/>
            </a:endParaRPr>
          </a:p>
          <a:p>
            <a:pPr marL="228600" indent="-228600">
              <a:buFont typeface="+mj-lt"/>
              <a:buAutoNum type="alphaLcParenR"/>
            </a:pPr>
            <a:r>
              <a:rPr lang="es-ES" sz="520" dirty="0">
                <a:latin typeface="Verdana" panose="020B0604030504040204" pitchFamily="34" charset="0"/>
                <a:ea typeface="Verdana" panose="020B0604030504040204" pitchFamily="34" charset="0"/>
              </a:rPr>
              <a:t>Tomar conocimiento y elaborar el informe correspondiente en relación a la solicitud de un establecimiento para obtener la calidad de Establecimiento de Autogestión en Red;</a:t>
            </a:r>
          </a:p>
          <a:p>
            <a:pPr marL="228600" indent="-228600">
              <a:buFont typeface="+mj-lt"/>
              <a:buAutoNum type="alphaLcParenR"/>
            </a:pPr>
            <a:r>
              <a:rPr lang="es-ES" sz="520" dirty="0">
                <a:latin typeface="Verdana" panose="020B0604030504040204" pitchFamily="34" charset="0"/>
                <a:ea typeface="Verdana" panose="020B0604030504040204" pitchFamily="34" charset="0"/>
              </a:rPr>
              <a:t>Determinar el tipo de actividades asistenciales, grado de complejidad técnica y especialidades que deberán desarrollar de acuerdo al marco fijado por el Subsecretario de Redes Asistenciales;</a:t>
            </a:r>
          </a:p>
          <a:p>
            <a:pPr marL="228600" indent="-228600">
              <a:buFont typeface="+mj-lt"/>
              <a:buAutoNum type="alphaLcParenR"/>
            </a:pPr>
            <a:r>
              <a:rPr lang="es-ES" sz="520" dirty="0">
                <a:latin typeface="Verdana" panose="020B0604030504040204" pitchFamily="34" charset="0"/>
                <a:ea typeface="Verdana" panose="020B0604030504040204" pitchFamily="34" charset="0"/>
              </a:rPr>
              <a:t>Impartir instrucciones para la atención de los beneficiarios de la ley N° 18.469 y N° 16.744 conforme a las normas que imparta el Subsecretario de Redes Asistenciales;</a:t>
            </a:r>
          </a:p>
          <a:p>
            <a:pPr marL="228600" indent="-228600">
              <a:buFont typeface="+mj-lt"/>
              <a:buAutoNum type="alphaLcParenR"/>
            </a:pPr>
            <a:r>
              <a:rPr lang="es-ES" sz="520" dirty="0">
                <a:latin typeface="Verdana" panose="020B0604030504040204" pitchFamily="34" charset="0"/>
                <a:ea typeface="Verdana" panose="020B0604030504040204" pitchFamily="34" charset="0"/>
              </a:rPr>
              <a:t>Celebrar los convenios de desempeño que corresponda de acuerdo a la normativa vigente;</a:t>
            </a:r>
          </a:p>
          <a:p>
            <a:pPr marL="228600" indent="-228600">
              <a:buFont typeface="+mj-lt"/>
              <a:buAutoNum type="alphaLcParenR"/>
            </a:pPr>
            <a:r>
              <a:rPr lang="es-ES" sz="520" dirty="0">
                <a:latin typeface="Verdana" panose="020B0604030504040204" pitchFamily="34" charset="0"/>
                <a:ea typeface="Verdana" panose="020B0604030504040204" pitchFamily="34" charset="0"/>
              </a:rPr>
              <a:t>Formular las consideraciones y observaciones que le merezcan los proyectos de presupuesto de los Establecimientos de Autogestl6n en Red;</a:t>
            </a:r>
          </a:p>
          <a:p>
            <a:pPr marL="228600" indent="-228600">
              <a:buFont typeface="+mj-lt"/>
              <a:buAutoNum type="alphaLcParenR"/>
            </a:pPr>
            <a:r>
              <a:rPr lang="es-ES" sz="520" dirty="0">
                <a:latin typeface="Verdana" panose="020B0604030504040204" pitchFamily="34" charset="0"/>
                <a:ea typeface="Verdana" panose="020B0604030504040204" pitchFamily="34" charset="0"/>
              </a:rPr>
              <a:t>Designar a los Directores de Establecimiento de Autogestión en Red de acuerdo a lo establecido en la ley N° 19.882;</a:t>
            </a:r>
          </a:p>
          <a:p>
            <a:pPr marL="228600" indent="-228600">
              <a:buFont typeface="+mj-lt"/>
              <a:buAutoNum type="alphaLcParenR"/>
            </a:pPr>
            <a:r>
              <a:rPr lang="es-ES" sz="520" dirty="0">
                <a:latin typeface="Verdana" panose="020B0604030504040204" pitchFamily="34" charset="0"/>
                <a:ea typeface="Verdana" panose="020B0604030504040204" pitchFamily="34" charset="0"/>
              </a:rPr>
              <a:t>Autorizar la enajenación de bienes muebles de los Establecimientos de Autogestión en Red que, en el año, excedan las siete mil Unidades Tributarias Mensuales;</a:t>
            </a:r>
          </a:p>
          <a:p>
            <a:pPr marL="228600" indent="-228600">
              <a:buFont typeface="+mj-lt"/>
              <a:buAutoNum type="alphaLcParenR"/>
            </a:pPr>
            <a:r>
              <a:rPr lang="es-ES" sz="520" dirty="0">
                <a:latin typeface="Verdana" panose="020B0604030504040204" pitchFamily="34" charset="0"/>
                <a:ea typeface="Verdana" panose="020B0604030504040204" pitchFamily="34" charset="0"/>
              </a:rPr>
              <a:t>Autorizar, en los casos que la ley señala, los convenios que celebren los Directores de Establecimiento de Autogestión en Red, con entidades que no sean parte de su Red Asistencial y con profesionales para la atención de sus pacientes particulares en el Establecimiento;</a:t>
            </a:r>
          </a:p>
          <a:p>
            <a:pPr marL="228600" indent="-228600">
              <a:buFont typeface="+mj-lt"/>
              <a:buAutoNum type="alphaLcParenR"/>
            </a:pPr>
            <a:r>
              <a:rPr lang="es-ES" sz="520" dirty="0">
                <a:latin typeface="Verdana" panose="020B0604030504040204" pitchFamily="34" charset="0"/>
                <a:ea typeface="Verdana" panose="020B0604030504040204" pitchFamily="34" charset="0"/>
              </a:rPr>
              <a:t>Adoptar las medidas administrativas que procedan e intervenir como coadyudante si lo estima necesario, en los juicios en contra de los Establecimientos de Autogestión en Red.</a:t>
            </a:r>
          </a:p>
          <a:p>
            <a:endParaRPr lang="es-ES" sz="520" dirty="0">
              <a:latin typeface="Verdana" panose="020B0604030504040204" pitchFamily="34" charset="0"/>
              <a:ea typeface="Verdana" panose="020B0604030504040204" pitchFamily="34" charset="0"/>
            </a:endParaRPr>
          </a:p>
          <a:p>
            <a:r>
              <a:rPr lang="es-ES" sz="520" dirty="0">
                <a:latin typeface="Verdana" panose="020B0604030504040204" pitchFamily="34" charset="0"/>
                <a:ea typeface="Verdana" panose="020B0604030504040204" pitchFamily="34" charset="0"/>
              </a:rPr>
              <a:t>Para el desempeño de sus funciones y el ejercicio de sus facultades el Director del Servicio cargo nivel 1 jerárquico Alta  Dirección Pública, según Ley N°19.882,  estará asesorado por los departamentos y dependencias que sean necesarias para la gestión administrativa y asistencial, como asimismo por el Consejo de Integración de la Red Asistencial.</a:t>
            </a:r>
          </a:p>
          <a:p>
            <a:endParaRPr lang="es-ES" sz="520" dirty="0">
              <a:latin typeface="Verdana" panose="020B0604030504040204" pitchFamily="34" charset="0"/>
              <a:ea typeface="Verdana" panose="020B0604030504040204" pitchFamily="34" charset="0"/>
            </a:endParaRPr>
          </a:p>
          <a:p>
            <a:r>
              <a:rPr lang="es-ES" sz="520" dirty="0">
                <a:latin typeface="Verdana" panose="020B0604030504040204" pitchFamily="34" charset="0"/>
                <a:ea typeface="Verdana" panose="020B0604030504040204" pitchFamily="34" charset="0"/>
              </a:rPr>
              <a:t>En caso de ausencia o impedimento, el Director del Servicio será subrogado por un Directivo del II Nivel Jerárquico Alta Dirección Pública del Servicio de Salud Metropolitano Sur. La autoridad facultada para efectuar el nombramiento de los jefes superiores de servicios afectos al Sistema de alta Dirección Pública podrá determinar el orden de subrogación, para lo cual sólo podrá considerar funcionarios que sirvan cargos de segundo nivel jerárquico, nombrados conforme al Sistema de Alta Dirección Pública.</a:t>
            </a:r>
          </a:p>
          <a:p>
            <a:endParaRPr lang="en-US" sz="600" dirty="0"/>
          </a:p>
        </p:txBody>
      </p:sp>
    </p:spTree>
    <p:extLst>
      <p:ext uri="{BB962C8B-B14F-4D97-AF65-F5344CB8AC3E}">
        <p14:creationId xmlns:p14="http://schemas.microsoft.com/office/powerpoint/2010/main" val="2726235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548641" y="1276350"/>
            <a:ext cx="11462384" cy="4944770"/>
          </a:xfrm>
          <a:prstGeom prst="rect">
            <a:avLst/>
          </a:prstGeom>
          <a:noFill/>
        </p:spPr>
        <p:txBody>
          <a:bodyPr wrap="square" numCol="2" spcCol="360000" rtlCol="0">
            <a:spAutoFit/>
          </a:bodyPr>
          <a:lstStyle/>
          <a:p>
            <a:r>
              <a:rPr lang="es-ES" sz="1050" b="1" dirty="0">
                <a:latin typeface="Verdana" panose="020B0604030504040204" pitchFamily="34" charset="0"/>
                <a:ea typeface="Verdana" panose="020B0604030504040204" pitchFamily="34" charset="0"/>
              </a:rPr>
              <a:t> </a:t>
            </a:r>
            <a:endParaRPr lang="en-US" sz="120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Encargado de gestionar materias y procesos relacionados con proyecto de Reposición</a:t>
            </a:r>
            <a:r>
              <a:rPr lang="en-US" sz="1400" dirty="0">
                <a:latin typeface="Verdana" panose="020B0604030504040204" pitchFamily="34" charset="0"/>
                <a:ea typeface="Verdana" panose="020B0604030504040204" pitchFamily="34" charset="0"/>
              </a:rPr>
              <a:t> </a:t>
            </a:r>
            <a:r>
              <a:rPr lang="es-ES" sz="1050" dirty="0">
                <a:latin typeface="Verdana" panose="020B0604030504040204" pitchFamily="34" charset="0"/>
                <a:ea typeface="Verdana" panose="020B0604030504040204" pitchFamily="34" charset="0"/>
              </a:rPr>
              <a:t>Hospital San Luis de Buin y Paine.</a:t>
            </a:r>
            <a:endParaRPr lang="en-US" sz="1400" dirty="0">
              <a:latin typeface="Verdana" panose="020B0604030504040204" pitchFamily="34" charset="0"/>
              <a:ea typeface="Verdana" panose="020B0604030504040204" pitchFamily="34" charset="0"/>
            </a:endParaRPr>
          </a:p>
          <a:p>
            <a:br>
              <a:rPr lang="es-ES" sz="1050" dirty="0">
                <a:latin typeface="Verdana" panose="020B0604030504040204" pitchFamily="34" charset="0"/>
                <a:ea typeface="Verdana" panose="020B0604030504040204" pitchFamily="34" charset="0"/>
              </a:rPr>
            </a:br>
            <a:r>
              <a:rPr lang="es-ES" sz="1050" b="1" dirty="0">
                <a:latin typeface="Verdana" panose="020B0604030504040204" pitchFamily="34" charset="0"/>
                <a:ea typeface="Verdana" panose="020B0604030504040204" pitchFamily="34" charset="0"/>
              </a:rPr>
              <a:t>Serán funciones específicas del Departamento:</a:t>
            </a:r>
            <a:endParaRPr lang="en-US" sz="1200" b="1" dirty="0">
              <a:latin typeface="Verdana" panose="020B0604030504040204" pitchFamily="34" charset="0"/>
              <a:ea typeface="Verdana" panose="020B0604030504040204" pitchFamily="34" charset="0"/>
            </a:endParaRPr>
          </a:p>
          <a:p>
            <a:pPr lvl="0"/>
            <a:endParaRPr lang="es-E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Preparar los documentos de fundamento que permitan al Servicio postular a las diferentes etapas del proceso de inversión pública.</a:t>
            </a: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Preparar los documentos de fundamento que permitan al Servicio gestionar los fondos de</a:t>
            </a:r>
            <a:r>
              <a:rPr lang="en-US" sz="1400" dirty="0">
                <a:latin typeface="Verdana" panose="020B0604030504040204" pitchFamily="34" charset="0"/>
                <a:ea typeface="Verdana" panose="020B0604030504040204" pitchFamily="34" charset="0"/>
              </a:rPr>
              <a:t> </a:t>
            </a:r>
            <a:r>
              <a:rPr lang="es-ES" sz="1050" dirty="0">
                <a:latin typeface="Verdana" panose="020B0604030504040204" pitchFamily="34" charset="0"/>
                <a:ea typeface="Verdana" panose="020B0604030504040204" pitchFamily="34" charset="0"/>
              </a:rPr>
              <a:t>financiamiento para las diferentes etapas del proyecto.</a:t>
            </a:r>
          </a:p>
          <a:p>
            <a:pPr marL="228600" lvl="0" indent="-228600">
              <a:buFont typeface="+mj-lt"/>
              <a:buAutoNum type="alphaLcParenR"/>
            </a:pPr>
            <a:endParaRPr lang="en-US" sz="12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Desarrollar el proceso completo de estudio preinversional del proyecto, de acuerdo a la normativa vigente.</a:t>
            </a: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Desarrollar los procesos establecidos para el Diseño.</a:t>
            </a: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Desarrollar todos los procesos que implican la ejecución de las diferentes etapas del proyecto de manera participativa, informando y considerando las opiniones de la comunidad.</a:t>
            </a: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Desarrollar el proyecto de gestión del cambio.</a:t>
            </a: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Desarrollar el proyecto de tecnologías de información (TIC)</a:t>
            </a: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Obtener la recomendación favorable (RS) por parte del Ministerio de Desarrollo Social, para la etapa de ejecución.</a:t>
            </a: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Desarrollar todos los procesos establecidos para la ejecución de Obras Civiles</a:t>
            </a: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Preparar los documentos de fundamento que permitan al Servicio gestionar los fondos de financiamiento.</a:t>
            </a: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Realizar las obras complementarias que se requieran para el funcionamiento del actual establecimiento hospitalario, de acuerdo a la normativa vigente.</a:t>
            </a:r>
            <a:endParaRPr lang="en-US" sz="140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 </a:t>
            </a:r>
            <a:endParaRPr lang="en-US" sz="1200" dirty="0">
              <a:latin typeface="Verdana" panose="020B0604030504040204" pitchFamily="34" charset="0"/>
              <a:ea typeface="Verdana" panose="020B0604030504040204" pitchFamily="34" charset="0"/>
            </a:endParaRPr>
          </a:p>
          <a:p>
            <a:r>
              <a:rPr lang="es-ES" sz="1050" b="1" dirty="0">
                <a:latin typeface="Verdana" panose="020B0604030504040204" pitchFamily="34" charset="0"/>
                <a:ea typeface="Verdana" panose="020B0604030504040204" pitchFamily="34" charset="0"/>
              </a:rPr>
              <a:t>Serán facultades del jefe o encargado de la Unidad Proyecto Hospital San Luis de Buin y Paine:</a:t>
            </a:r>
            <a:endParaRPr lang="en-US" sz="1200" b="1" dirty="0">
              <a:latin typeface="Verdana" panose="020B0604030504040204" pitchFamily="34" charset="0"/>
              <a:ea typeface="Verdana" panose="020B0604030504040204" pitchFamily="34" charset="0"/>
            </a:endParaRPr>
          </a:p>
          <a:p>
            <a:r>
              <a:rPr lang="es-ES" sz="1050" b="1" dirty="0">
                <a:latin typeface="Verdana" panose="020B0604030504040204" pitchFamily="34" charset="0"/>
                <a:ea typeface="Verdana" panose="020B0604030504040204" pitchFamily="34" charset="0"/>
              </a:rPr>
              <a:t> </a:t>
            </a:r>
            <a:endParaRPr lang="en-US"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1050" dirty="0">
                <a:latin typeface="Verdana" panose="020B0604030504040204" pitchFamily="34" charset="0"/>
                <a:ea typeface="Verdana" panose="020B0604030504040204" pitchFamily="34" charset="0"/>
              </a:rPr>
              <a:t>Dirigir, organizar, planificar, coordinar y supervisar el funcionamiento del Departamento, de acuerdo con las normas, directivas y manuales aprobados por el Servicio de Salud y las instrucciones impartidas por el Director.</a:t>
            </a:r>
          </a:p>
          <a:p>
            <a:pPr marL="171450" indent="-1714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1050" dirty="0">
                <a:latin typeface="Verdana" panose="020B0604030504040204" pitchFamily="34" charset="0"/>
                <a:ea typeface="Verdana" panose="020B0604030504040204" pitchFamily="34" charset="0"/>
              </a:rPr>
              <a:t>Conformar un Directorio del Proyecto, que analice, proponga y haga seguimiento de las actividades del Proyecto</a:t>
            </a:r>
          </a:p>
          <a:p>
            <a:pPr marL="171450" indent="-171450">
              <a:buFont typeface="Arial" panose="020B0604020202020204" pitchFamily="34" charset="0"/>
              <a:buChar char="•"/>
            </a:pPr>
            <a:r>
              <a:rPr lang="es-ES" sz="1050" dirty="0">
                <a:latin typeface="Verdana" panose="020B0604030504040204" pitchFamily="34" charset="0"/>
                <a:ea typeface="Verdana" panose="020B0604030504040204" pitchFamily="34" charset="0"/>
              </a:rPr>
              <a:t>.</a:t>
            </a:r>
            <a:endParaRPr lang="en-US" sz="14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1050" dirty="0">
                <a:latin typeface="Verdana" panose="020B0604030504040204" pitchFamily="34" charset="0"/>
                <a:ea typeface="Verdana" panose="020B0604030504040204" pitchFamily="34" charset="0"/>
              </a:rPr>
              <a:t>Ejercer las atribuciones que le delegue el Director.</a:t>
            </a:r>
          </a:p>
          <a:p>
            <a:pPr marL="171450" indent="-171450">
              <a:buFont typeface="Arial" panose="020B0604020202020204" pitchFamily="34" charset="0"/>
              <a:buChar char="•"/>
            </a:pPr>
            <a:endParaRPr lang="en-US" sz="14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1050" dirty="0">
                <a:latin typeface="Verdana" panose="020B0604030504040204" pitchFamily="34" charset="0"/>
                <a:ea typeface="Verdana" panose="020B0604030504040204" pitchFamily="34" charset="0"/>
              </a:rPr>
              <a:t>Desempeñar las demás funciones y tareas que le encomiende el Director.</a:t>
            </a:r>
            <a:endParaRPr lang="en-US" sz="140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 </a:t>
            </a:r>
            <a:endParaRPr lang="en-US" sz="120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 </a:t>
            </a:r>
            <a:endParaRPr lang="en-US" sz="120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La jefatura del Departamento estará a cargo de un profesional</a:t>
            </a:r>
            <a:endParaRPr lang="en-US" sz="1200" dirty="0">
              <a:latin typeface="Verdana" panose="020B0604030504040204" pitchFamily="34" charset="0"/>
              <a:ea typeface="Verdana" panose="020B0604030504040204" pitchFamily="34" charset="0"/>
            </a:endParaRPr>
          </a:p>
          <a:p>
            <a:endParaRPr lang="en-US" sz="1050" dirty="0">
              <a:latin typeface="Verdana" panose="020B0604030504040204" pitchFamily="34" charset="0"/>
              <a:ea typeface="Verdana" panose="020B0604030504040204" pitchFamily="34" charset="0"/>
            </a:endParaRPr>
          </a:p>
        </p:txBody>
      </p:sp>
      <p:sp>
        <p:nvSpPr>
          <p:cNvPr id="4" name="Flecha arriba 3">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ángulo 4"/>
          <p:cNvSpPr/>
          <p:nvPr/>
        </p:nvSpPr>
        <p:spPr>
          <a:xfrm>
            <a:off x="548641" y="652027"/>
            <a:ext cx="5490209"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ángulo 1"/>
          <p:cNvSpPr/>
          <p:nvPr/>
        </p:nvSpPr>
        <p:spPr>
          <a:xfrm>
            <a:off x="-359134" y="734872"/>
            <a:ext cx="6553201" cy="338554"/>
          </a:xfrm>
          <a:prstGeom prst="rect">
            <a:avLst/>
          </a:prstGeom>
        </p:spPr>
        <p:txBody>
          <a:bodyPr wrap="square">
            <a:spAutoFit/>
          </a:bodyPr>
          <a:lstStyle/>
          <a:p>
            <a:pPr lvl="2"/>
            <a:r>
              <a:rPr lang="es-ES" sz="1600" dirty="0">
                <a:solidFill>
                  <a:schemeClr val="bg1"/>
                </a:solidFill>
                <a:ea typeface="Verdana" panose="020B0604030504040204" pitchFamily="34" charset="0"/>
              </a:rPr>
              <a:t>UNIDAD DE PROYECTO HOSPITAL SAN LUIS DE BUIN Y PAINE</a:t>
            </a:r>
            <a:endParaRPr lang="en-US" sz="2400" dirty="0">
              <a:solidFill>
                <a:schemeClr val="bg1"/>
              </a:solidFill>
              <a:ea typeface="Verdana" panose="020B0604030504040204" pitchFamily="34" charset="0"/>
            </a:endParaRPr>
          </a:p>
        </p:txBody>
      </p:sp>
    </p:spTree>
    <p:extLst>
      <p:ext uri="{BB962C8B-B14F-4D97-AF65-F5344CB8AC3E}">
        <p14:creationId xmlns:p14="http://schemas.microsoft.com/office/powerpoint/2010/main" val="464650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31521" y="1216551"/>
            <a:ext cx="11207298" cy="4638560"/>
          </a:xfrm>
          <a:prstGeom prst="rect">
            <a:avLst/>
          </a:prstGeom>
          <a:noFill/>
        </p:spPr>
        <p:txBody>
          <a:bodyPr wrap="square" numCol="2" spcCol="360000" rtlCol="0">
            <a:spAutoFit/>
          </a:bodyPr>
          <a:lstStyle/>
          <a:p>
            <a:r>
              <a:rPr lang="es-ES" sz="1050" dirty="0"/>
              <a:t>Encargado de gestionar todas las actividades y procesos relacionados con proyecto de Reposición Hospital Barros Luco Trudeau.</a:t>
            </a:r>
            <a:endParaRPr lang="en-US" sz="1200" dirty="0"/>
          </a:p>
          <a:p>
            <a:r>
              <a:rPr lang="es-ES" sz="1050" dirty="0"/>
              <a:t> </a:t>
            </a:r>
            <a:endParaRPr lang="en-US" sz="1200" dirty="0"/>
          </a:p>
          <a:p>
            <a:r>
              <a:rPr lang="es-ES" sz="1050" dirty="0"/>
              <a:t> </a:t>
            </a:r>
            <a:r>
              <a:rPr lang="es-ES" sz="1050" b="1" dirty="0"/>
              <a:t>Serán funciones específicas del Departamento:</a:t>
            </a:r>
            <a:endParaRPr lang="en-US" sz="1200" dirty="0"/>
          </a:p>
          <a:p>
            <a:pPr marL="228600" lvl="0" indent="-228600">
              <a:buFont typeface="+mj-lt"/>
              <a:buAutoNum type="alphaLcParenR"/>
            </a:pPr>
            <a:r>
              <a:rPr lang="es-ES" sz="1050" dirty="0"/>
              <a:t>Preparar los documentos de fundamento que permitan al Servicio postular a las diferentes etapas del proceso de inversión pública.</a:t>
            </a:r>
          </a:p>
          <a:p>
            <a:pPr marL="228600" lvl="0" indent="-228600">
              <a:buFont typeface="+mj-lt"/>
              <a:buAutoNum type="alphaLcParenR"/>
            </a:pPr>
            <a:endParaRPr lang="en-US" sz="1400" dirty="0"/>
          </a:p>
          <a:p>
            <a:pPr marL="228600" lvl="0" indent="-228600">
              <a:buFont typeface="+mj-lt"/>
              <a:buAutoNum type="alphaLcParenR"/>
            </a:pPr>
            <a:r>
              <a:rPr lang="es-ES" sz="1050" dirty="0"/>
              <a:t>Preparar los documentos de fundamento que permitan al Servicio gestionar los fondos de financiamiento para las diferentes etapas del proyecto.</a:t>
            </a:r>
          </a:p>
          <a:p>
            <a:pPr marL="228600" lvl="0" indent="-228600">
              <a:buFont typeface="+mj-lt"/>
              <a:buAutoNum type="alphaLcParenR"/>
            </a:pPr>
            <a:endParaRPr lang="en-US" sz="1400" dirty="0"/>
          </a:p>
          <a:p>
            <a:pPr marL="228600" lvl="0" indent="-228600">
              <a:buFont typeface="+mj-lt"/>
              <a:buAutoNum type="alphaLcParenR"/>
            </a:pPr>
            <a:r>
              <a:rPr lang="es-ES" sz="1050" dirty="0"/>
              <a:t>Desarrollar los procesos establecidos para el Diseño y Ejecución.</a:t>
            </a:r>
          </a:p>
          <a:p>
            <a:pPr marL="228600" lvl="0" indent="-228600">
              <a:buFont typeface="+mj-lt"/>
              <a:buAutoNum type="alphaLcParenR"/>
            </a:pPr>
            <a:endParaRPr lang="en-US" sz="1400" dirty="0"/>
          </a:p>
          <a:p>
            <a:pPr marL="228600" lvl="0" indent="-228600">
              <a:buFont typeface="+mj-lt"/>
              <a:buAutoNum type="alphaLcParenR"/>
            </a:pPr>
            <a:r>
              <a:rPr lang="es-ES" sz="1050" dirty="0"/>
              <a:t>Desarrollar todos los procesos que implican la ejecución de las diferentes etapas del proyecto de manera participativa, informando y considerando las opiniones de la comunidad.</a:t>
            </a:r>
            <a:endParaRPr lang="en-US" sz="1400" dirty="0"/>
          </a:p>
          <a:p>
            <a:pPr marL="228600" lvl="0" indent="-228600">
              <a:buFont typeface="+mj-lt"/>
              <a:buAutoNum type="alphaLcParenR"/>
            </a:pPr>
            <a:r>
              <a:rPr lang="es-ES" sz="1050" dirty="0"/>
              <a:t>Desarrollar el proyecto de gestión del cambio.</a:t>
            </a:r>
          </a:p>
          <a:p>
            <a:pPr marL="228600" lvl="0" indent="-228600">
              <a:buFont typeface="+mj-lt"/>
              <a:buAutoNum type="alphaLcParenR"/>
            </a:pPr>
            <a:endParaRPr lang="en-US" sz="1400" dirty="0"/>
          </a:p>
          <a:p>
            <a:pPr marL="228600" lvl="0" indent="-228600">
              <a:buFont typeface="+mj-lt"/>
              <a:buAutoNum type="alphaLcParenR"/>
            </a:pPr>
            <a:r>
              <a:rPr lang="es-ES" sz="1050" dirty="0"/>
              <a:t>Desarrollar el proyecto de tecnologías de información (TIC)</a:t>
            </a:r>
          </a:p>
          <a:p>
            <a:pPr marL="228600" lvl="0" indent="-228600">
              <a:buFont typeface="+mj-lt"/>
              <a:buAutoNum type="alphaLcParenR"/>
            </a:pPr>
            <a:endParaRPr lang="en-US" sz="1400" dirty="0"/>
          </a:p>
          <a:p>
            <a:pPr marL="228600" indent="-228600">
              <a:buFont typeface="+mj-lt"/>
              <a:buAutoNum type="alphaLcParenR"/>
            </a:pPr>
            <a:r>
              <a:rPr lang="es-ES" sz="1050" dirty="0"/>
              <a:t>Realizar las obras complementarias que se requieran para el funcionamiento del actual establecimiento hospitalario, de acuerdo a la normativa vigente.</a:t>
            </a:r>
          </a:p>
          <a:p>
            <a:pPr marL="228600" indent="-228600">
              <a:buFont typeface="+mj-lt"/>
              <a:buAutoNum type="alphaLcParenR"/>
            </a:pPr>
            <a:endParaRPr lang="en-US" sz="1200" dirty="0"/>
          </a:p>
          <a:p>
            <a:pPr marL="228600" lvl="0" indent="-228600">
              <a:buFont typeface="+mj-lt"/>
              <a:buAutoNum type="alphaLcParenR"/>
            </a:pPr>
            <a:r>
              <a:rPr lang="es-ES" sz="1050" dirty="0"/>
              <a:t>Velar por la adecuada y oportuna mantención y actualización de datos que garanticen el cumplimiento de la ley de Transparencia, tanto en el sitio Gobierno Transparente de la</a:t>
            </a:r>
            <a:r>
              <a:rPr lang="en-US" sz="1400" dirty="0"/>
              <a:t> </a:t>
            </a:r>
            <a:r>
              <a:rPr lang="es-ES" sz="1050" dirty="0"/>
              <a:t>institución como en todas aquellas acciones relacionadas con la respuesta a requerimientos ciudadanos dentro de los plazos que la ley contempla.</a:t>
            </a:r>
            <a:endParaRPr lang="en-US" sz="1200" dirty="0"/>
          </a:p>
          <a:p>
            <a:r>
              <a:rPr lang="es-ES" sz="1050" dirty="0"/>
              <a:t> </a:t>
            </a:r>
            <a:endParaRPr lang="en-US" sz="1200" dirty="0"/>
          </a:p>
          <a:p>
            <a:r>
              <a:rPr lang="es-ES" sz="1050" b="1" dirty="0"/>
              <a:t>Serán facultades del jefe o encargado de la Unidad Proyecto Hospital Barros Luco Trudeau:</a:t>
            </a:r>
            <a:endParaRPr lang="en-US" sz="1200" b="1" dirty="0"/>
          </a:p>
          <a:p>
            <a:pPr marL="171450" indent="-171450">
              <a:buFont typeface="Arial" panose="020B0604020202020204" pitchFamily="34" charset="0"/>
              <a:buChar char="•"/>
            </a:pPr>
            <a:r>
              <a:rPr lang="es-ES" sz="1050" dirty="0"/>
              <a:t>Dirigir, organizar, planificar, coordinar y supervisar el funcionamiento del Departamento, de acuerdo con las normas, directivas y manuales aprobados por el Servicio de Salud y las instrucciones impartidas por el Director.</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s-ES" sz="1050" dirty="0"/>
              <a:t>Conformar un Directorio del Proyecto, que analice, proponga y haga seguimiento de las actividades del Proyecto.</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s-ES" sz="1050" dirty="0"/>
              <a:t>Ejercer las atribuciones que le delegue el Director.</a:t>
            </a:r>
          </a:p>
          <a:p>
            <a:pPr marL="171450" indent="-171450">
              <a:buFont typeface="Arial" panose="020B0604020202020204" pitchFamily="34" charset="0"/>
              <a:buChar char="•"/>
            </a:pPr>
            <a:endParaRPr lang="en-US" sz="1400" dirty="0"/>
          </a:p>
          <a:p>
            <a:pPr marL="171450" indent="-171450">
              <a:buFont typeface="Arial" panose="020B0604020202020204" pitchFamily="34" charset="0"/>
              <a:buChar char="•"/>
            </a:pPr>
            <a:r>
              <a:rPr lang="es-ES" sz="1050" dirty="0"/>
              <a:t>Desempeñar las demás funciones y tareas que le encomiende el Director.</a:t>
            </a:r>
            <a:r>
              <a:rPr lang="en-US" sz="1400" dirty="0"/>
              <a:t> </a:t>
            </a:r>
            <a:r>
              <a:rPr lang="es-ES" sz="1050" dirty="0"/>
              <a:t> </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r>
              <a:rPr lang="es-ES" sz="1050" dirty="0"/>
              <a:t>La jefatura del Departamento estará a cargo de un profesional</a:t>
            </a:r>
            <a:endParaRPr lang="en-US" sz="1200" dirty="0"/>
          </a:p>
          <a:p>
            <a:endParaRPr lang="en-US" sz="1050" dirty="0"/>
          </a:p>
        </p:txBody>
      </p:sp>
      <p:sp>
        <p:nvSpPr>
          <p:cNvPr id="3" name="Flecha arriba 2">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31521" y="533237"/>
            <a:ext cx="6983729"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ángulo 4"/>
          <p:cNvSpPr/>
          <p:nvPr/>
        </p:nvSpPr>
        <p:spPr>
          <a:xfrm>
            <a:off x="114694" y="593675"/>
            <a:ext cx="7699928" cy="338554"/>
          </a:xfrm>
          <a:prstGeom prst="rect">
            <a:avLst/>
          </a:prstGeom>
        </p:spPr>
        <p:txBody>
          <a:bodyPr wrap="none">
            <a:spAutoFit/>
          </a:bodyPr>
          <a:lstStyle/>
          <a:p>
            <a:pPr lvl="2"/>
            <a:r>
              <a:rPr lang="es-ES" sz="1600" dirty="0">
                <a:solidFill>
                  <a:schemeClr val="bg1"/>
                </a:solidFill>
              </a:rPr>
              <a:t>UNIDAD DE PROYECTO NORMALIZACION HOSPITAL BARROS LUCO - TRUDEAU</a:t>
            </a:r>
            <a:endParaRPr lang="en-US" sz="2000" dirty="0">
              <a:solidFill>
                <a:schemeClr val="bg1"/>
              </a:solidFill>
            </a:endParaRPr>
          </a:p>
        </p:txBody>
      </p:sp>
    </p:spTree>
    <p:extLst>
      <p:ext uri="{BB962C8B-B14F-4D97-AF65-F5344CB8AC3E}">
        <p14:creationId xmlns:p14="http://schemas.microsoft.com/office/powerpoint/2010/main" val="2435102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11857" y="1275735"/>
            <a:ext cx="10887749" cy="4654419"/>
          </a:xfrm>
          <a:prstGeom prst="rect">
            <a:avLst/>
          </a:prstGeom>
          <a:noFill/>
        </p:spPr>
        <p:txBody>
          <a:bodyPr wrap="square" numCol="2" spcCol="360000" rtlCol="0">
            <a:spAutoFit/>
          </a:bodyPr>
          <a:lstStyle/>
          <a:p>
            <a:r>
              <a:rPr lang="es-ES" sz="1050" dirty="0">
                <a:latin typeface="Verdana" panose="020B0604030504040204" pitchFamily="34" charset="0"/>
                <a:ea typeface="Verdana" panose="020B0604030504040204" pitchFamily="34" charset="0"/>
              </a:rPr>
              <a:t>La Subdirección de Gestión y Desarrollo de las Personas tendrá a su cargo todas las acciones que se relacionan con el reclutamiento, inducción, mantención, desarrollo, evaluación de desempeño, calidad de vida y desvinculación de las personas que trabajan en el Servicio de Salud, las que permiten el cumplimiento de los planes y programas de salud definidos para la población del territorio del Servicio.</a:t>
            </a:r>
            <a:endParaRPr lang="en-US" sz="105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 </a:t>
            </a:r>
            <a:endParaRPr lang="en-US" sz="1050" dirty="0">
              <a:latin typeface="Verdana" panose="020B0604030504040204" pitchFamily="34" charset="0"/>
              <a:ea typeface="Verdana" panose="020B0604030504040204" pitchFamily="34" charset="0"/>
            </a:endParaRPr>
          </a:p>
          <a:p>
            <a:r>
              <a:rPr lang="es-ES" sz="1050" b="1" dirty="0">
                <a:latin typeface="Verdana" panose="020B0604030504040204" pitchFamily="34" charset="0"/>
                <a:ea typeface="Verdana" panose="020B0604030504040204" pitchFamily="34" charset="0"/>
              </a:rPr>
              <a:t>Depende del Director de Servicio y tiene las siguientes funciones:</a:t>
            </a:r>
            <a:endParaRPr lang="en-US" sz="1050" b="1"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 </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Proponer políticas para el Servicio de provisión de recursos humanos, a través de sistemas de reclutamiento, selección, inducción y orientación funcionaria, de acuerdo a las normas legales vigentes sobre la materia.</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Proponer políticas para el Servicio sobre organización y movimiento interno, considerando requisitos básicos, necesidades propias y oferta del extra sistema, proponiendo alternativas en el diseño de cargos para los establecimientos públicos de la Red.</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Definir criterios comunes para la evaluación de desempeño de los recursos humanos de la Red.</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Supervisar el cumplimiento de la normativa vigente, respecto de remuneraciones, beneficios económicos, sociales y prevención de riesgos.</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Proponer políticas y estrategias internas que permitan optimizar las posibilidades de desarrollo y formación del recurso humano, en el marco de los convenios docentes asistenciales.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Colaborar en el diseño y operación de sistemas de información para la gestión de recursos humanos de la Red.</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Promover y desarrollar una gestión basada en la participación, motivación y compromiso institucional, manteniendo instancias de participación permanente.</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Desempeñar las demás funciones que le encomiende la reglamentación vigente en materias de su competencia.</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endParaRPr lang="es-E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Desempeñar la función de Relaciones Laborales del Servicio.</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Además de las funciones señaladas, ejercerá las atribuciones que le delegue, y las demás funciones y tareas que le encomiende el Director.</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endParaRPr lang="es-ES" sz="1050" dirty="0">
              <a:latin typeface="Verdana" panose="020B0604030504040204" pitchFamily="34" charset="0"/>
              <a:ea typeface="Verdana" panose="020B0604030504040204" pitchFamily="34" charset="0"/>
            </a:endParaRPr>
          </a:p>
          <a:p>
            <a:pPr marL="228600" indent="-228600">
              <a:buFont typeface="+mj-lt"/>
              <a:buAutoNum type="alphaLcParenR"/>
            </a:pPr>
            <a:endParaRPr lang="en-US" sz="105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La Subdirección Gestión y Desarrollo de las Personas (Subdirección de Recursos Humanos) estará a cargo de un profesional.</a:t>
            </a:r>
            <a:endParaRPr lang="en-US" sz="1050" dirty="0">
              <a:latin typeface="Verdana" panose="020B0604030504040204" pitchFamily="34" charset="0"/>
              <a:ea typeface="Verdana" panose="020B0604030504040204" pitchFamily="34" charset="0"/>
            </a:endParaRPr>
          </a:p>
          <a:p>
            <a:endParaRPr lang="en-US" sz="1050" dirty="0">
              <a:latin typeface="Verdana" panose="020B0604030504040204" pitchFamily="34" charset="0"/>
              <a:ea typeface="Verdana" panose="020B0604030504040204" pitchFamily="34" charset="0"/>
            </a:endParaRPr>
          </a:p>
        </p:txBody>
      </p:sp>
      <p:sp>
        <p:nvSpPr>
          <p:cNvPr id="3" name="Flecha arriba 2">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731520" y="533237"/>
            <a:ext cx="8865325"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ángulo 4"/>
          <p:cNvSpPr/>
          <p:nvPr/>
        </p:nvSpPr>
        <p:spPr>
          <a:xfrm>
            <a:off x="828368" y="583283"/>
            <a:ext cx="9691586" cy="338554"/>
          </a:xfrm>
          <a:prstGeom prst="rect">
            <a:avLst/>
          </a:prstGeom>
        </p:spPr>
        <p:txBody>
          <a:bodyPr wrap="square">
            <a:spAutoFit/>
          </a:bodyPr>
          <a:lstStyle/>
          <a:p>
            <a:pPr lvl="0"/>
            <a:r>
              <a:rPr lang="es-ES" sz="1600" dirty="0">
                <a:solidFill>
                  <a:schemeClr val="bg1"/>
                </a:solidFill>
                <a:ea typeface="Verdana" panose="020B0604030504040204" pitchFamily="34" charset="0"/>
              </a:rPr>
              <a:t>SUBDIRECCIÓN GESTIÓN Y DESARROLLO DE LAS PERSONAS O SUBDIRECCIÓN DE RECURSOS HUMANOS</a:t>
            </a:r>
            <a:endParaRPr lang="en-US" sz="1600" dirty="0">
              <a:solidFill>
                <a:schemeClr val="bg1"/>
              </a:solidFill>
              <a:ea typeface="Verdana" panose="020B0604030504040204" pitchFamily="34" charset="0"/>
            </a:endParaRPr>
          </a:p>
        </p:txBody>
      </p:sp>
    </p:spTree>
    <p:extLst>
      <p:ext uri="{BB962C8B-B14F-4D97-AF65-F5344CB8AC3E}">
        <p14:creationId xmlns:p14="http://schemas.microsoft.com/office/powerpoint/2010/main" val="3370504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95615" y="1136903"/>
            <a:ext cx="11735425" cy="5360442"/>
          </a:xfrm>
          <a:prstGeom prst="rect">
            <a:avLst/>
          </a:prstGeom>
        </p:spPr>
        <p:txBody>
          <a:bodyPr wrap="square" numCol="2" spcCol="360000">
            <a:spAutoFit/>
          </a:bodyPr>
          <a:lstStyle/>
          <a:p>
            <a:pPr>
              <a:spcBef>
                <a:spcPts val="165"/>
              </a:spcBef>
              <a:spcAft>
                <a:spcPts val="0"/>
              </a:spcAft>
            </a:pPr>
            <a:r>
              <a:rPr lang="es-ES" sz="1000" dirty="0">
                <a:solidFill>
                  <a:srgbClr val="212121"/>
                </a:solidFill>
                <a:effectLst/>
                <a:latin typeface="Verdana" panose="020B0604030504040204" pitchFamily="34" charset="0"/>
                <a:ea typeface="Verdana" panose="020B0604030504040204" pitchFamily="34" charset="0"/>
              </a:rPr>
              <a:t>Encargado de lograr un equilibrio entre </a:t>
            </a:r>
            <a:r>
              <a:rPr lang="es-ES" sz="1000" dirty="0">
                <a:solidFill>
                  <a:srgbClr val="383838"/>
                </a:solidFill>
                <a:effectLst/>
                <a:latin typeface="Verdana" panose="020B0604030504040204" pitchFamily="34" charset="0"/>
                <a:ea typeface="Verdana" panose="020B0604030504040204" pitchFamily="34" charset="0"/>
              </a:rPr>
              <a:t>la </a:t>
            </a:r>
            <a:r>
              <a:rPr lang="es-ES" sz="1000" dirty="0">
                <a:solidFill>
                  <a:srgbClr val="212121"/>
                </a:solidFill>
                <a:effectLst/>
                <a:latin typeface="Verdana" panose="020B0604030504040204" pitchFamily="34" charset="0"/>
                <a:ea typeface="Verdana" panose="020B0604030504040204" pitchFamily="34" charset="0"/>
              </a:rPr>
              <a:t>gestión de la dotación y la planificación</a:t>
            </a:r>
            <a:r>
              <a:rPr lang="es-ES" sz="1000" spc="14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presupuestaria de la institución. Elaborar y mantener actualizada la documentación relativa a la dotación del Servicio. Velar por la eficiencia, eficacia y</a:t>
            </a:r>
            <a:r>
              <a:rPr lang="es-ES" sz="1000" spc="-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alta calidad técnica de</a:t>
            </a:r>
            <a:r>
              <a:rPr lang="es-ES" sz="1000" spc="-4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los</a:t>
            </a:r>
            <a:r>
              <a:rPr lang="es-ES" sz="1000" spc="-1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procesos</a:t>
            </a:r>
            <a:r>
              <a:rPr lang="es-ES" sz="1000" spc="-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de</a:t>
            </a:r>
            <a:r>
              <a:rPr lang="es-ES" sz="1000" spc="-1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su</a:t>
            </a:r>
            <a:r>
              <a:rPr lang="es-ES" sz="1000" spc="-2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competencia, apoyando</a:t>
            </a:r>
            <a:r>
              <a:rPr lang="es-ES" sz="1000" spc="-1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así</a:t>
            </a:r>
            <a:r>
              <a:rPr lang="es-ES" sz="1000" spc="-1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de</a:t>
            </a:r>
            <a:r>
              <a:rPr lang="es-ES" sz="1000" spc="-6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manera</a:t>
            </a:r>
            <a:r>
              <a:rPr lang="es-ES" sz="1000" spc="-3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efectiva la</a:t>
            </a:r>
            <a:r>
              <a:rPr lang="es-ES" sz="1000" spc="-7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gestión</a:t>
            </a:r>
            <a:r>
              <a:rPr lang="es-ES" sz="1000" spc="-60" dirty="0">
                <a:solidFill>
                  <a:srgbClr val="212121"/>
                </a:solidFill>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asistencial</a:t>
            </a:r>
            <a:r>
              <a:rPr lang="es-ES" sz="1000" spc="-2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de</a:t>
            </a:r>
            <a:r>
              <a:rPr lang="es-ES" sz="1000" spc="-8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la</a:t>
            </a:r>
            <a:r>
              <a:rPr lang="es-ES" sz="1000" spc="-6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organización.</a:t>
            </a:r>
            <a:endParaRPr lang="en-US" sz="1000" dirty="0">
              <a:effectLst/>
              <a:latin typeface="Verdana" panose="020B0604030504040204" pitchFamily="34" charset="0"/>
              <a:ea typeface="Verdana" panose="020B0604030504040204" pitchFamily="34" charset="0"/>
            </a:endParaRPr>
          </a:p>
          <a:p>
            <a:pPr>
              <a:spcBef>
                <a:spcPts val="30"/>
              </a:spcBef>
              <a:spcAft>
                <a:spcPts val="0"/>
              </a:spcAft>
            </a:pPr>
            <a:endParaRPr lang="es-ES" sz="1000" dirty="0">
              <a:latin typeface="Verdana" panose="020B0604030504040204" pitchFamily="34" charset="0"/>
              <a:ea typeface="Verdana" panose="020B0604030504040204" pitchFamily="34" charset="0"/>
            </a:endParaRPr>
          </a:p>
          <a:p>
            <a:pPr>
              <a:spcBef>
                <a:spcPts val="30"/>
              </a:spcBef>
              <a:spcAft>
                <a:spcPts val="0"/>
              </a:spcAft>
            </a:pPr>
            <a:r>
              <a:rPr lang="es-ES" sz="1000" dirty="0">
                <a:solidFill>
                  <a:srgbClr val="212121"/>
                </a:solidFill>
                <a:effectLst/>
                <a:latin typeface="Verdana" panose="020B0604030504040204" pitchFamily="34" charset="0"/>
                <a:ea typeface="Verdana" panose="020B0604030504040204" pitchFamily="34" charset="0"/>
              </a:rPr>
              <a:t>El</a:t>
            </a:r>
            <a:r>
              <a:rPr lang="es-ES" sz="1000" spc="2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Departamento</a:t>
            </a:r>
            <a:r>
              <a:rPr lang="es-ES" sz="1000" spc="12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de Gestión</a:t>
            </a:r>
            <a:r>
              <a:rPr lang="es-ES" sz="1000" spc="6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de</a:t>
            </a:r>
            <a:r>
              <a:rPr lang="es-ES" sz="1000" spc="2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las</a:t>
            </a:r>
            <a:r>
              <a:rPr lang="es-ES" sz="1000" spc="-1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Personas</a:t>
            </a:r>
            <a:r>
              <a:rPr lang="es-ES" sz="1000" spc="9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estará</a:t>
            </a:r>
            <a:r>
              <a:rPr lang="es-ES" sz="1000" spc="10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a cargo</a:t>
            </a:r>
            <a:r>
              <a:rPr lang="es-ES" sz="1000" spc="3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de</a:t>
            </a:r>
            <a:r>
              <a:rPr lang="es-ES" sz="1000" spc="3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un</a:t>
            </a:r>
            <a:r>
              <a:rPr lang="es-ES" sz="1000" spc="-15" dirty="0">
                <a:solidFill>
                  <a:srgbClr val="212121"/>
                </a:solidFill>
                <a:effectLst/>
                <a:latin typeface="Verdana" panose="020B0604030504040204" pitchFamily="34" charset="0"/>
                <a:ea typeface="Verdana" panose="020B0604030504040204" pitchFamily="34" charset="0"/>
              </a:rPr>
              <a:t> </a:t>
            </a:r>
            <a:r>
              <a:rPr lang="es-ES" sz="1000" spc="-10" dirty="0">
                <a:solidFill>
                  <a:srgbClr val="212121"/>
                </a:solidFill>
                <a:effectLst/>
                <a:latin typeface="Verdana" panose="020B0604030504040204" pitchFamily="34" charset="0"/>
                <a:ea typeface="Verdana" panose="020B0604030504040204" pitchFamily="34" charset="0"/>
              </a:rPr>
              <a:t>profesional.</a:t>
            </a:r>
            <a:endParaRPr lang="en-US" sz="1000" dirty="0">
              <a:effectLst/>
              <a:latin typeface="Verdana" panose="020B0604030504040204" pitchFamily="34" charset="0"/>
              <a:ea typeface="Verdana" panose="020B0604030504040204" pitchFamily="34" charset="0"/>
            </a:endParaRPr>
          </a:p>
          <a:p>
            <a:pPr>
              <a:spcAft>
                <a:spcPts val="0"/>
              </a:spcAft>
            </a:pPr>
            <a:r>
              <a:rPr lang="es-ES" sz="1000" dirty="0">
                <a:effectLst/>
                <a:latin typeface="Verdana" panose="020B0604030504040204" pitchFamily="34" charset="0"/>
                <a:ea typeface="Verdana" panose="020B0604030504040204" pitchFamily="34" charset="0"/>
              </a:rPr>
              <a:t> </a:t>
            </a:r>
            <a:endParaRPr lang="en-US" sz="1000" dirty="0">
              <a:effectLst/>
              <a:latin typeface="Verdana" panose="020B0604030504040204" pitchFamily="34" charset="0"/>
              <a:ea typeface="Verdana" panose="020B0604030504040204" pitchFamily="34" charset="0"/>
            </a:endParaRPr>
          </a:p>
          <a:p>
            <a:pPr>
              <a:spcBef>
                <a:spcPts val="100"/>
              </a:spcBef>
              <a:spcAft>
                <a:spcPts val="0"/>
              </a:spcAft>
            </a:pPr>
            <a:r>
              <a:rPr lang="es-ES" sz="1000" b="1" dirty="0">
                <a:solidFill>
                  <a:srgbClr val="212121"/>
                </a:solidFill>
                <a:effectLst/>
                <a:latin typeface="Verdana" panose="020B0604030504040204" pitchFamily="34" charset="0"/>
                <a:ea typeface="Verdana" panose="020B0604030504040204" pitchFamily="34" charset="0"/>
              </a:rPr>
              <a:t>Serán</a:t>
            </a:r>
            <a:r>
              <a:rPr lang="es-ES" sz="1000" b="1" spc="-75" dirty="0">
                <a:solidFill>
                  <a:srgbClr val="212121"/>
                </a:solidFill>
                <a:effectLst/>
                <a:latin typeface="Verdana" panose="020B0604030504040204" pitchFamily="34" charset="0"/>
                <a:ea typeface="Verdana" panose="020B0604030504040204" pitchFamily="34" charset="0"/>
              </a:rPr>
              <a:t> </a:t>
            </a:r>
            <a:r>
              <a:rPr lang="es-ES" sz="1000" b="1" dirty="0">
                <a:solidFill>
                  <a:srgbClr val="212121"/>
                </a:solidFill>
                <a:effectLst/>
                <a:latin typeface="Verdana" panose="020B0604030504040204" pitchFamily="34" charset="0"/>
                <a:ea typeface="Verdana" panose="020B0604030504040204" pitchFamily="34" charset="0"/>
              </a:rPr>
              <a:t>funciones</a:t>
            </a:r>
            <a:r>
              <a:rPr lang="es-ES" sz="1000" b="1" spc="-35" dirty="0">
                <a:solidFill>
                  <a:srgbClr val="212121"/>
                </a:solidFill>
                <a:effectLst/>
                <a:latin typeface="Verdana" panose="020B0604030504040204" pitchFamily="34" charset="0"/>
                <a:ea typeface="Verdana" panose="020B0604030504040204" pitchFamily="34" charset="0"/>
              </a:rPr>
              <a:t> </a:t>
            </a:r>
            <a:r>
              <a:rPr lang="es-ES" sz="1000" b="1" dirty="0">
                <a:solidFill>
                  <a:srgbClr val="212121"/>
                </a:solidFill>
                <a:effectLst/>
                <a:latin typeface="Verdana" panose="020B0604030504040204" pitchFamily="34" charset="0"/>
                <a:ea typeface="Verdana" panose="020B0604030504040204" pitchFamily="34" charset="0"/>
              </a:rPr>
              <a:t>específicas</a:t>
            </a:r>
            <a:r>
              <a:rPr lang="es-ES" sz="1000" b="1" spc="-55" dirty="0">
                <a:solidFill>
                  <a:srgbClr val="212121"/>
                </a:solidFill>
                <a:effectLst/>
                <a:latin typeface="Verdana" panose="020B0604030504040204" pitchFamily="34" charset="0"/>
                <a:ea typeface="Verdana" panose="020B0604030504040204" pitchFamily="34" charset="0"/>
              </a:rPr>
              <a:t> </a:t>
            </a:r>
            <a:r>
              <a:rPr lang="es-ES" sz="1000" b="1" dirty="0">
                <a:solidFill>
                  <a:srgbClr val="212121"/>
                </a:solidFill>
                <a:effectLst/>
                <a:latin typeface="Verdana" panose="020B0604030504040204" pitchFamily="34" charset="0"/>
                <a:ea typeface="Verdana" panose="020B0604030504040204" pitchFamily="34" charset="0"/>
              </a:rPr>
              <a:t>del</a:t>
            </a:r>
            <a:r>
              <a:rPr lang="es-ES" sz="1000" b="1" spc="10" dirty="0">
                <a:solidFill>
                  <a:srgbClr val="212121"/>
                </a:solidFill>
                <a:effectLst/>
                <a:latin typeface="Verdana" panose="020B0604030504040204" pitchFamily="34" charset="0"/>
                <a:ea typeface="Verdana" panose="020B0604030504040204" pitchFamily="34" charset="0"/>
              </a:rPr>
              <a:t> </a:t>
            </a:r>
            <a:r>
              <a:rPr lang="es-ES" sz="1000" b="1" spc="-10" dirty="0">
                <a:solidFill>
                  <a:srgbClr val="212121"/>
                </a:solidFill>
                <a:effectLst/>
                <a:latin typeface="Verdana" panose="020B0604030504040204" pitchFamily="34" charset="0"/>
                <a:ea typeface="Verdana" panose="020B0604030504040204" pitchFamily="34" charset="0"/>
              </a:rPr>
              <a:t>Departamento:</a:t>
            </a:r>
            <a:endParaRPr lang="en-US" sz="1000" dirty="0">
              <a:effectLst/>
              <a:latin typeface="Verdana" panose="020B0604030504040204" pitchFamily="34" charset="0"/>
              <a:ea typeface="Verdana" panose="020B0604030504040204" pitchFamily="34" charset="0"/>
            </a:endParaRPr>
          </a:p>
          <a:p>
            <a:pPr marL="342900" marR="571500" lvl="0" indent="-342900">
              <a:lnSpc>
                <a:spcPct val="96000"/>
              </a:lnSpc>
              <a:spcAft>
                <a:spcPts val="0"/>
              </a:spcAft>
              <a:buFont typeface="+mj-lt"/>
              <a:buAutoNum type="alphaLcParenR"/>
              <a:tabLst>
                <a:tab pos="811530" algn="l"/>
              </a:tabLst>
            </a:pPr>
            <a:r>
              <a:rPr lang="es-ES" sz="1000" spc="-5" dirty="0">
                <a:solidFill>
                  <a:srgbClr val="212121"/>
                </a:solidFill>
                <a:effectLst/>
                <a:latin typeface="Verdana" panose="020B0604030504040204" pitchFamily="34" charset="0"/>
                <a:ea typeface="Verdana" panose="020B0604030504040204" pitchFamily="34" charset="0"/>
              </a:rPr>
              <a:t>Asesorar</a:t>
            </a:r>
            <a:r>
              <a:rPr lang="es-ES" sz="1000" spc="4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a</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los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establecimientos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dependientes</a:t>
            </a:r>
            <a:r>
              <a:rPr lang="es-ES" sz="1000" spc="39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en</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las</a:t>
            </a:r>
            <a:r>
              <a:rPr lang="es-ES" sz="1000" spc="200" dirty="0">
                <a:solidFill>
                  <a:srgbClr val="212121"/>
                </a:solidFill>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materias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personal</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y</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remuneraciones que sean pertinentes.</a:t>
            </a:r>
          </a:p>
          <a:p>
            <a:pPr marL="342900" marR="571500" lvl="0" indent="-342900">
              <a:lnSpc>
                <a:spcPct val="96000"/>
              </a:lnSpc>
              <a:spcAft>
                <a:spcPts val="0"/>
              </a:spcAft>
              <a:buFont typeface="+mj-lt"/>
              <a:buAutoNum type="alphaLcParenR"/>
              <a:tabLst>
                <a:tab pos="811530" algn="l"/>
              </a:tabLst>
            </a:pPr>
            <a:endParaRPr lang="en-US" sz="1000" spc="-5" dirty="0">
              <a:effectLst/>
              <a:latin typeface="Verdana" panose="020B0604030504040204" pitchFamily="34" charset="0"/>
              <a:ea typeface="Verdana" panose="020B0604030504040204" pitchFamily="34" charset="0"/>
            </a:endParaRPr>
          </a:p>
          <a:p>
            <a:pPr marL="342900" marR="577850" lvl="0" indent="-342900">
              <a:lnSpc>
                <a:spcPct val="96000"/>
              </a:lnSpc>
              <a:spcAft>
                <a:spcPts val="0"/>
              </a:spcAft>
              <a:buFont typeface="+mj-lt"/>
              <a:buAutoNum type="alphaLcParenR"/>
              <a:tabLst>
                <a:tab pos="812800" algn="l"/>
                <a:tab pos="814705" algn="l"/>
              </a:tabLst>
            </a:pPr>
            <a:r>
              <a:rPr lang="es-ES" sz="1000" spc="-5" dirty="0">
                <a:solidFill>
                  <a:srgbClr val="212121"/>
                </a:solidFill>
                <a:effectLst/>
                <a:latin typeface="Verdana" panose="020B0604030504040204" pitchFamily="34" charset="0"/>
                <a:ea typeface="Verdana" panose="020B0604030504040204" pitchFamily="34" charset="0"/>
              </a:rPr>
              <a:t>Coordinar</a:t>
            </a:r>
            <a:r>
              <a:rPr lang="es-ES" sz="1000" spc="4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el</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desarrollo</a:t>
            </a:r>
            <a:r>
              <a:rPr lang="es-ES" sz="1000" spc="35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las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estudios</a:t>
            </a:r>
            <a:r>
              <a:rPr lang="es-ES" sz="1000" spc="31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y</a:t>
            </a:r>
            <a:r>
              <a:rPr lang="es-ES" sz="1000" spc="36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demás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informes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solicitados</a:t>
            </a:r>
            <a:r>
              <a:rPr lang="es-ES" sz="1000" spc="35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desde</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el</a:t>
            </a:r>
            <a:r>
              <a:rPr lang="es-ES" sz="1000" spc="38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Ministerio</a:t>
            </a:r>
            <a:r>
              <a:rPr lang="es-ES" sz="1000" spc="37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 Salud, Ministerio de Hacienda y otros.</a:t>
            </a:r>
          </a:p>
          <a:p>
            <a:pPr marL="342900" marR="577850" lvl="0" indent="-342900">
              <a:lnSpc>
                <a:spcPct val="96000"/>
              </a:lnSpc>
              <a:spcAft>
                <a:spcPts val="0"/>
              </a:spcAft>
              <a:buFont typeface="+mj-lt"/>
              <a:buAutoNum type="alphaLcParenR"/>
              <a:tabLst>
                <a:tab pos="812800" algn="l"/>
                <a:tab pos="814705" algn="l"/>
              </a:tabLst>
            </a:pPr>
            <a:endParaRPr lang="en-US" sz="1000" spc="-5" dirty="0">
              <a:effectLst/>
              <a:latin typeface="Verdana" panose="020B0604030504040204" pitchFamily="34" charset="0"/>
              <a:ea typeface="Verdana" panose="020B0604030504040204" pitchFamily="34" charset="0"/>
            </a:endParaRPr>
          </a:p>
          <a:p>
            <a:pPr marL="342900" marR="568960" lvl="0" indent="-342900">
              <a:lnSpc>
                <a:spcPct val="96000"/>
              </a:lnSpc>
              <a:spcAft>
                <a:spcPts val="0"/>
              </a:spcAft>
              <a:buFont typeface="+mj-lt"/>
              <a:buAutoNum type="alphaLcParenR"/>
              <a:tabLst>
                <a:tab pos="815975" algn="l"/>
                <a:tab pos="817245" algn="l"/>
              </a:tabLst>
            </a:pPr>
            <a:r>
              <a:rPr lang="es-ES" sz="1000" spc="-5" dirty="0">
                <a:solidFill>
                  <a:srgbClr val="212121"/>
                </a:solidFill>
                <a:effectLst/>
                <a:latin typeface="Verdana" panose="020B0604030504040204" pitchFamily="34" charset="0"/>
                <a:ea typeface="Verdana" panose="020B0604030504040204" pitchFamily="34" charset="0"/>
              </a:rPr>
              <a:t>Velar</a:t>
            </a:r>
            <a:r>
              <a:rPr lang="es-ES" sz="1000" spc="34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por</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el</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cabal</a:t>
            </a:r>
            <a:r>
              <a:rPr lang="es-ES" sz="1000" spc="35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cumplimiento</a:t>
            </a:r>
            <a:r>
              <a:rPr lang="es-ES" sz="1000" spc="36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los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procedimientos,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normas</a:t>
            </a:r>
            <a:r>
              <a:rPr lang="es-ES" sz="1000" spc="33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y</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funcionalidades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las usuarios del</a:t>
            </a:r>
            <a:r>
              <a:rPr lang="es-ES" sz="1000" spc="-7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SIRH y</a:t>
            </a:r>
            <a:r>
              <a:rPr lang="es-ES" sz="1000" spc="-3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SIAPER.</a:t>
            </a:r>
          </a:p>
          <a:p>
            <a:pPr marL="342900" marR="568960" lvl="0" indent="-342900">
              <a:lnSpc>
                <a:spcPct val="96000"/>
              </a:lnSpc>
              <a:spcAft>
                <a:spcPts val="0"/>
              </a:spcAft>
              <a:buFont typeface="+mj-lt"/>
              <a:buAutoNum type="alphaLcParenR"/>
              <a:tabLst>
                <a:tab pos="815975" algn="l"/>
                <a:tab pos="817245" algn="l"/>
              </a:tabLst>
            </a:pPr>
            <a:endParaRPr lang="en-US" sz="1000" spc="-5" dirty="0">
              <a:effectLst/>
              <a:latin typeface="Verdana" panose="020B0604030504040204" pitchFamily="34" charset="0"/>
              <a:ea typeface="Verdana" panose="020B0604030504040204" pitchFamily="34" charset="0"/>
            </a:endParaRPr>
          </a:p>
          <a:p>
            <a:pPr marL="342900" marR="569595" lvl="0" indent="-342900">
              <a:lnSpc>
                <a:spcPct val="96000"/>
              </a:lnSpc>
              <a:spcAft>
                <a:spcPts val="0"/>
              </a:spcAft>
              <a:buFont typeface="+mj-lt"/>
              <a:buAutoNum type="alphaLcParenR"/>
              <a:tabLst>
                <a:tab pos="816610" algn="l"/>
                <a:tab pos="826135" algn="l"/>
              </a:tabLst>
            </a:pPr>
            <a:r>
              <a:rPr lang="es-ES" sz="1000" spc="-5" dirty="0">
                <a:solidFill>
                  <a:srgbClr val="212121"/>
                </a:solidFill>
                <a:effectLst/>
                <a:latin typeface="Verdana" panose="020B0604030504040204" pitchFamily="34" charset="0"/>
                <a:ea typeface="Verdana" panose="020B0604030504040204" pitchFamily="34" charset="0"/>
              </a:rPr>
              <a:t>Generar</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las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estudios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a:t>
            </a:r>
            <a:r>
              <a:rPr lang="es-ES" sz="1000" spc="11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informes</a:t>
            </a:r>
            <a:r>
              <a:rPr lang="es-ES" sz="1000" spc="17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17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gestión</a:t>
            </a:r>
            <a:r>
              <a:rPr lang="es-ES" sz="1000" spc="17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que posibiliten</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la</a:t>
            </a:r>
            <a:r>
              <a:rPr lang="es-ES" sz="1000" spc="19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adecuada</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toma</a:t>
            </a:r>
            <a:r>
              <a:rPr lang="es-ES" sz="1000" spc="18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16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decisiones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en los distintos niveles de la organización.</a:t>
            </a:r>
          </a:p>
          <a:p>
            <a:pPr marL="342900" marR="569595" lvl="0" indent="-342900">
              <a:lnSpc>
                <a:spcPct val="96000"/>
              </a:lnSpc>
              <a:spcAft>
                <a:spcPts val="0"/>
              </a:spcAft>
              <a:buFont typeface="+mj-lt"/>
              <a:buAutoNum type="alphaLcParenR"/>
              <a:tabLst>
                <a:tab pos="816610" algn="l"/>
                <a:tab pos="826135" algn="l"/>
              </a:tabLst>
            </a:pPr>
            <a:endParaRPr lang="en-US" sz="1000" spc="-5" dirty="0">
              <a:effectLst/>
              <a:latin typeface="Verdana" panose="020B0604030504040204" pitchFamily="34" charset="0"/>
              <a:ea typeface="Verdana" panose="020B0604030504040204" pitchFamily="34" charset="0"/>
            </a:endParaRPr>
          </a:p>
          <a:p>
            <a:pPr marL="342900" lvl="0" indent="-342900">
              <a:lnSpc>
                <a:spcPts val="1210"/>
              </a:lnSpc>
              <a:spcAft>
                <a:spcPts val="0"/>
              </a:spcAft>
              <a:buFont typeface="+mj-lt"/>
              <a:buAutoNum type="alphaLcParenR"/>
              <a:tabLst>
                <a:tab pos="827405" algn="l"/>
              </a:tabLst>
            </a:pPr>
            <a:r>
              <a:rPr lang="es-ES" sz="1000" spc="-5" dirty="0">
                <a:solidFill>
                  <a:srgbClr val="212121"/>
                </a:solidFill>
                <a:effectLst/>
                <a:latin typeface="Verdana" panose="020B0604030504040204" pitchFamily="34" charset="0"/>
                <a:ea typeface="Verdana" panose="020B0604030504040204" pitchFamily="34" charset="0"/>
              </a:rPr>
              <a:t>Elaborar</a:t>
            </a:r>
            <a:r>
              <a:rPr lang="es-ES" sz="1000" spc="14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manuales</a:t>
            </a:r>
            <a:r>
              <a:rPr lang="es-ES" sz="1000" spc="10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7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procedimientos</a:t>
            </a:r>
            <a:r>
              <a:rPr lang="es-ES" sz="1000" spc="7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en</a:t>
            </a:r>
            <a:r>
              <a:rPr lang="es-ES" sz="1000" spc="3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materias</a:t>
            </a:r>
            <a:r>
              <a:rPr lang="es-ES" sz="1000" spc="13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7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personal</a:t>
            </a:r>
            <a:r>
              <a:rPr lang="es-ES" sz="1000" spc="11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y</a:t>
            </a:r>
            <a:r>
              <a:rPr lang="es-ES" sz="1000" spc="55" dirty="0">
                <a:solidFill>
                  <a:srgbClr val="212121"/>
                </a:solidFill>
                <a:effectLst/>
                <a:latin typeface="Verdana" panose="020B0604030504040204" pitchFamily="34" charset="0"/>
                <a:ea typeface="Verdana" panose="020B0604030504040204" pitchFamily="34" charset="0"/>
              </a:rPr>
              <a:t> </a:t>
            </a:r>
            <a:r>
              <a:rPr lang="es-ES" sz="1000" spc="-10" dirty="0">
                <a:solidFill>
                  <a:srgbClr val="212121"/>
                </a:solidFill>
                <a:effectLst/>
                <a:latin typeface="Verdana" panose="020B0604030504040204" pitchFamily="34" charset="0"/>
                <a:ea typeface="Verdana" panose="020B0604030504040204" pitchFamily="34" charset="0"/>
              </a:rPr>
              <a:t>remuneraciones.</a:t>
            </a:r>
          </a:p>
          <a:p>
            <a:pPr marL="342900" lvl="0" indent="-342900">
              <a:lnSpc>
                <a:spcPts val="1210"/>
              </a:lnSpc>
              <a:spcAft>
                <a:spcPts val="0"/>
              </a:spcAft>
              <a:buFont typeface="+mj-lt"/>
              <a:buAutoNum type="alphaLcParenR"/>
              <a:tabLst>
                <a:tab pos="827405" algn="l"/>
              </a:tabLst>
            </a:pPr>
            <a:endParaRPr lang="en-US" sz="1000" spc="-5" dirty="0">
              <a:effectLst/>
              <a:latin typeface="Verdana" panose="020B0604030504040204" pitchFamily="34" charset="0"/>
              <a:ea typeface="Verdana" panose="020B0604030504040204" pitchFamily="34" charset="0"/>
            </a:endParaRPr>
          </a:p>
          <a:p>
            <a:pPr marL="342900" marR="569595" lvl="0" indent="-342900">
              <a:lnSpc>
                <a:spcPct val="96000"/>
              </a:lnSpc>
              <a:spcBef>
                <a:spcPts val="5"/>
              </a:spcBef>
              <a:spcAft>
                <a:spcPts val="0"/>
              </a:spcAft>
              <a:buFont typeface="+mj-lt"/>
              <a:buAutoNum type="alphaLcParenR"/>
              <a:tabLst>
                <a:tab pos="826135" algn="l"/>
                <a:tab pos="828040" algn="l"/>
              </a:tabLst>
            </a:pPr>
            <a:r>
              <a:rPr lang="es-ES" sz="1000" spc="-5" dirty="0">
                <a:solidFill>
                  <a:srgbClr val="212121"/>
                </a:solidFill>
                <a:effectLst/>
                <a:latin typeface="Verdana" panose="020B0604030504040204" pitchFamily="34" charset="0"/>
                <a:ea typeface="Verdana" panose="020B0604030504040204" pitchFamily="34" charset="0"/>
              </a:rPr>
              <a:t>Controlar</a:t>
            </a:r>
            <a:r>
              <a:rPr lang="es-ES" sz="1000" spc="-3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los</a:t>
            </a:r>
            <a:r>
              <a:rPr lang="es-ES" sz="1000" spc="-3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procesos</a:t>
            </a:r>
            <a:r>
              <a:rPr lang="es-ES" sz="1000" spc="-3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y</a:t>
            </a:r>
            <a:r>
              <a:rPr lang="es-ES" sz="1000" spc="-7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procedimientos</a:t>
            </a:r>
            <a:r>
              <a:rPr lang="es-ES" sz="1000" spc="-8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en</a:t>
            </a:r>
            <a:r>
              <a:rPr lang="es-ES" sz="1000" spc="-8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materias</a:t>
            </a:r>
            <a:r>
              <a:rPr lang="es-ES" sz="1000" spc="-1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8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personal</a:t>
            </a:r>
            <a:r>
              <a:rPr lang="es-ES" sz="1000" spc="-5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y</a:t>
            </a:r>
            <a:r>
              <a:rPr lang="es-ES" sz="1000" spc="-4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remuneraciones</a:t>
            </a:r>
            <a:r>
              <a:rPr lang="es-ES" sz="1000" spc="-4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del</a:t>
            </a:r>
            <a:r>
              <a:rPr lang="es-ES" sz="1000" spc="-6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Servicio y los establecimientos dependientes.</a:t>
            </a:r>
          </a:p>
          <a:p>
            <a:pPr marL="342900" marR="569595" lvl="0" indent="-342900">
              <a:lnSpc>
                <a:spcPct val="96000"/>
              </a:lnSpc>
              <a:spcBef>
                <a:spcPts val="5"/>
              </a:spcBef>
              <a:spcAft>
                <a:spcPts val="0"/>
              </a:spcAft>
              <a:buFont typeface="+mj-lt"/>
              <a:buAutoNum type="alphaLcParenR"/>
              <a:tabLst>
                <a:tab pos="826135" algn="l"/>
                <a:tab pos="828040" algn="l"/>
              </a:tabLst>
            </a:pPr>
            <a:endParaRPr lang="en-US" sz="1000" spc="-5" dirty="0">
              <a:effectLst/>
              <a:latin typeface="Verdana" panose="020B0604030504040204" pitchFamily="34" charset="0"/>
              <a:ea typeface="Verdana" panose="020B0604030504040204" pitchFamily="34" charset="0"/>
            </a:endParaRPr>
          </a:p>
          <a:p>
            <a:pPr marL="342900" marR="559435" lvl="0" indent="-342900">
              <a:lnSpc>
                <a:spcPct val="97000"/>
              </a:lnSpc>
              <a:spcBef>
                <a:spcPts val="25"/>
              </a:spcBef>
              <a:spcAft>
                <a:spcPts val="0"/>
              </a:spcAft>
              <a:buFont typeface="+mj-lt"/>
              <a:buAutoNum type="alphaLcParenR"/>
              <a:tabLst>
                <a:tab pos="827405" algn="l"/>
                <a:tab pos="835025" algn="l"/>
              </a:tabLst>
            </a:pPr>
            <a:r>
              <a:rPr lang="es-ES" sz="1000" spc="-5" dirty="0">
                <a:solidFill>
                  <a:srgbClr val="212121"/>
                </a:solidFill>
                <a:effectLst/>
                <a:latin typeface="Verdana" panose="020B0604030504040204" pitchFamily="34" charset="0"/>
                <a:ea typeface="Verdana" panose="020B0604030504040204" pitchFamily="34" charset="0"/>
              </a:rPr>
              <a:t>Ejecutar los procesos de acreditación, escalafón de mérito </a:t>
            </a:r>
            <a:r>
              <a:rPr lang="es-ES" sz="1000" spc="-5" dirty="0">
                <a:solidFill>
                  <a:srgbClr val="383838"/>
                </a:solidFill>
                <a:effectLst/>
                <a:latin typeface="Verdana" panose="020B0604030504040204" pitchFamily="34" charset="0"/>
                <a:ea typeface="Verdana" panose="020B0604030504040204" pitchFamily="34" charset="0"/>
              </a:rPr>
              <a:t>y </a:t>
            </a:r>
            <a:r>
              <a:rPr lang="es-ES" sz="1000" spc="-5" dirty="0">
                <a:solidFill>
                  <a:srgbClr val="212121"/>
                </a:solidFill>
                <a:effectLst/>
                <a:latin typeface="Verdana" panose="020B0604030504040204" pitchFamily="34" charset="0"/>
                <a:ea typeface="Verdana" panose="020B0604030504040204" pitchFamily="34" charset="0"/>
              </a:rPr>
              <a:t>resoluciones de ascensos de </a:t>
            </a:r>
            <a:r>
              <a:rPr lang="es-ES" sz="1000" spc="-5" dirty="0">
                <a:solidFill>
                  <a:srgbClr val="383838"/>
                </a:solidFill>
                <a:effectLst/>
                <a:latin typeface="Verdana" panose="020B0604030504040204" pitchFamily="34" charset="0"/>
                <a:ea typeface="Verdana" panose="020B0604030504040204" pitchFamily="34" charset="0"/>
              </a:rPr>
              <a:t>las </a:t>
            </a:r>
            <a:r>
              <a:rPr lang="es-ES" sz="1000" spc="-5" dirty="0">
                <a:solidFill>
                  <a:srgbClr val="212121"/>
                </a:solidFill>
                <a:effectLst/>
                <a:latin typeface="Verdana" panose="020B0604030504040204" pitchFamily="34" charset="0"/>
                <a:ea typeface="Verdana" panose="020B0604030504040204" pitchFamily="34" charset="0"/>
              </a:rPr>
              <a:t>plantas de administrativos, auxiliares, técnicos y concursos de promoción de la planta de profesionales de la Ley 18.834. Ejecutar las procesos de acreditación de los profesionales funcionarios regidos por la Ley 19.664, ejecutar concursos de </a:t>
            </a:r>
            <a:r>
              <a:rPr lang="es-ES" sz="1000" spc="-5" dirty="0">
                <a:solidFill>
                  <a:srgbClr val="383838"/>
                </a:solidFill>
                <a:effectLst/>
                <a:latin typeface="Verdana" panose="020B0604030504040204" pitchFamily="34" charset="0"/>
                <a:ea typeface="Verdana" panose="020B0604030504040204" pitchFamily="34" charset="0"/>
              </a:rPr>
              <a:t>ingreso </a:t>
            </a:r>
            <a:r>
              <a:rPr lang="es-ES" sz="1000" spc="-5" dirty="0">
                <a:solidFill>
                  <a:srgbClr val="212121"/>
                </a:solidFill>
                <a:effectLst/>
                <a:latin typeface="Verdana" panose="020B0604030504040204" pitchFamily="34" charset="0"/>
                <a:ea typeface="Verdana" panose="020B0604030504040204" pitchFamily="34" charset="0"/>
              </a:rPr>
              <a:t>a la planta de las </a:t>
            </a:r>
            <a:r>
              <a:rPr lang="es-ES" sz="1000" spc="-5" dirty="0">
                <a:solidFill>
                  <a:srgbClr val="383838"/>
                </a:solidFill>
                <a:effectLst/>
                <a:latin typeface="Verdana" panose="020B0604030504040204" pitchFamily="34" charset="0"/>
                <a:ea typeface="Verdana" panose="020B0604030504040204" pitchFamily="34" charset="0"/>
              </a:rPr>
              <a:t>Leyes </a:t>
            </a:r>
            <a:r>
              <a:rPr lang="es-ES" sz="1000" spc="-5" dirty="0">
                <a:solidFill>
                  <a:srgbClr val="212121"/>
                </a:solidFill>
                <a:effectLst/>
                <a:latin typeface="Verdana" panose="020B0604030504040204" pitchFamily="34" charset="0"/>
                <a:ea typeface="Verdana" panose="020B0604030504040204" pitchFamily="34" charset="0"/>
              </a:rPr>
              <a:t>18.834</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y</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19.664-15.076,</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como</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las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potenciales</a:t>
            </a:r>
            <a:r>
              <a:rPr lang="es-ES" sz="1000" spc="200" dirty="0">
                <a:solidFill>
                  <a:srgbClr val="212121"/>
                </a:solidFill>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Encasillamientos que</a:t>
            </a:r>
            <a:r>
              <a:rPr lang="es-ES" sz="1000" spc="18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determine</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la</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autoridad.</a:t>
            </a:r>
          </a:p>
          <a:p>
            <a:pPr marL="342900" marR="559435" lvl="0" indent="-342900">
              <a:lnSpc>
                <a:spcPct val="97000"/>
              </a:lnSpc>
              <a:spcBef>
                <a:spcPts val="25"/>
              </a:spcBef>
              <a:spcAft>
                <a:spcPts val="0"/>
              </a:spcAft>
              <a:buFont typeface="+mj-lt"/>
              <a:buAutoNum type="alphaLcParenR"/>
              <a:tabLst>
                <a:tab pos="827405" algn="l"/>
                <a:tab pos="835025" algn="l"/>
              </a:tabLst>
            </a:pPr>
            <a:endParaRPr lang="en-US" sz="1000" spc="-5" dirty="0">
              <a:effectLst/>
              <a:latin typeface="Verdana" panose="020B0604030504040204" pitchFamily="34" charset="0"/>
              <a:ea typeface="Verdana" panose="020B0604030504040204" pitchFamily="34" charset="0"/>
            </a:endParaRPr>
          </a:p>
          <a:p>
            <a:pPr marL="342900" marR="556260" lvl="0" indent="-342900">
              <a:lnSpc>
                <a:spcPct val="93000"/>
              </a:lnSpc>
              <a:spcBef>
                <a:spcPts val="80"/>
              </a:spcBef>
              <a:spcAft>
                <a:spcPts val="0"/>
              </a:spcAft>
              <a:buFont typeface="+mj-lt"/>
              <a:buAutoNum type="alphaLcParenR"/>
              <a:tabLst>
                <a:tab pos="840740" algn="l"/>
                <a:tab pos="843280" algn="l"/>
              </a:tabLst>
            </a:pPr>
            <a:r>
              <a:rPr lang="es-ES" sz="1000" spc="-5" dirty="0">
                <a:solidFill>
                  <a:srgbClr val="212121"/>
                </a:solidFill>
                <a:effectLst/>
                <a:latin typeface="Verdana" panose="020B0604030504040204" pitchFamily="34" charset="0"/>
                <a:ea typeface="Verdana" panose="020B0604030504040204" pitchFamily="34" charset="0"/>
              </a:rPr>
              <a:t>Coordinar el proceso de Calificaciones de los profesionales funcionarios del Servicio de Salud, Leyes 19.664 y 15.076.</a:t>
            </a:r>
          </a:p>
          <a:p>
            <a:pPr marL="342900" marR="556260" lvl="0" indent="-342900">
              <a:lnSpc>
                <a:spcPct val="93000"/>
              </a:lnSpc>
              <a:spcBef>
                <a:spcPts val="80"/>
              </a:spcBef>
              <a:spcAft>
                <a:spcPts val="0"/>
              </a:spcAft>
              <a:buFont typeface="+mj-lt"/>
              <a:buAutoNum type="alphaLcParenR"/>
              <a:tabLst>
                <a:tab pos="840740" algn="l"/>
                <a:tab pos="843280" algn="l"/>
              </a:tabLst>
            </a:pPr>
            <a:endParaRPr lang="en-US" sz="1000" spc="-5" dirty="0">
              <a:effectLst/>
              <a:latin typeface="Verdana" panose="020B0604030504040204" pitchFamily="34" charset="0"/>
              <a:ea typeface="Verdana" panose="020B0604030504040204" pitchFamily="34" charset="0"/>
            </a:endParaRPr>
          </a:p>
          <a:p>
            <a:pPr marL="342900" marR="550545" lvl="0" indent="-342900">
              <a:lnSpc>
                <a:spcPct val="96000"/>
              </a:lnSpc>
              <a:spcBef>
                <a:spcPts val="45"/>
              </a:spcBef>
              <a:spcAft>
                <a:spcPts val="0"/>
              </a:spcAft>
              <a:buFont typeface="+mj-lt"/>
              <a:buAutoNum type="alphaLcParenR"/>
              <a:tabLst>
                <a:tab pos="840740" algn="l"/>
                <a:tab pos="844550" algn="l"/>
              </a:tabLst>
            </a:pPr>
            <a:r>
              <a:rPr lang="es-ES" sz="1000" spc="-5" dirty="0">
                <a:solidFill>
                  <a:srgbClr val="212121"/>
                </a:solidFill>
                <a:effectLst/>
                <a:latin typeface="Verdana" panose="020B0604030504040204" pitchFamily="34" charset="0"/>
                <a:ea typeface="Verdana" panose="020B0604030504040204" pitchFamily="34" charset="0"/>
              </a:rPr>
              <a:t>Desempeñar</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las</a:t>
            </a:r>
            <a:r>
              <a:rPr lang="es-ES" sz="1000" spc="12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demás</a:t>
            </a:r>
            <a:r>
              <a:rPr lang="es-ES" sz="1000" spc="12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funciones</a:t>
            </a:r>
            <a:r>
              <a:rPr lang="es-ES" sz="1000" spc="19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que</a:t>
            </a:r>
            <a:r>
              <a:rPr lang="es-ES" sz="1000" spc="14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le encomiende</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la</a:t>
            </a:r>
            <a:r>
              <a:rPr lang="es-ES" sz="1000" spc="12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reglamentación vigente</a:t>
            </a:r>
            <a:r>
              <a:rPr lang="es-ES" sz="1000" spc="115"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en</a:t>
            </a:r>
            <a:r>
              <a:rPr lang="es-ES" sz="1000" spc="14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materias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 su competencia.</a:t>
            </a:r>
          </a:p>
          <a:p>
            <a:pPr marL="342900" marR="550545" lvl="0" indent="-342900">
              <a:lnSpc>
                <a:spcPct val="96000"/>
              </a:lnSpc>
              <a:spcBef>
                <a:spcPts val="45"/>
              </a:spcBef>
              <a:spcAft>
                <a:spcPts val="0"/>
              </a:spcAft>
              <a:buFont typeface="+mj-lt"/>
              <a:buAutoNum type="alphaLcParenR"/>
              <a:tabLst>
                <a:tab pos="840740" algn="l"/>
                <a:tab pos="844550" algn="l"/>
              </a:tabLst>
            </a:pPr>
            <a:endParaRPr lang="en-US" sz="1000" spc="-5" dirty="0">
              <a:effectLst/>
              <a:latin typeface="Verdana" panose="020B0604030504040204" pitchFamily="34" charset="0"/>
              <a:ea typeface="Verdana" panose="020B0604030504040204" pitchFamily="34" charset="0"/>
            </a:endParaRPr>
          </a:p>
          <a:p>
            <a:pPr marL="342900" marR="534035" lvl="0" indent="-342900">
              <a:lnSpc>
                <a:spcPct val="95000"/>
              </a:lnSpc>
              <a:spcBef>
                <a:spcPts val="90"/>
              </a:spcBef>
              <a:spcAft>
                <a:spcPts val="0"/>
              </a:spcAft>
              <a:buFont typeface="+mj-lt"/>
              <a:buAutoNum type="alphaLcParenR"/>
              <a:tabLst>
                <a:tab pos="847725" algn="l"/>
              </a:tabLst>
            </a:pPr>
            <a:r>
              <a:rPr lang="es-ES" sz="1000" spc="-5" dirty="0">
                <a:solidFill>
                  <a:srgbClr val="212121"/>
                </a:solidFill>
                <a:effectLst/>
                <a:latin typeface="Verdana" panose="020B0604030504040204" pitchFamily="34" charset="0"/>
                <a:ea typeface="Verdana" panose="020B0604030504040204" pitchFamily="34" charset="0"/>
              </a:rPr>
              <a:t>Velar por la adecuada y oportuna mantención y actualización de datos que garanticen el cumplimiento</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la</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ley</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Transparencia,</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tanto</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en</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el</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sitio</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Gobierno</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Transparente</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la institución coma en todas aquellas acciones relacionadas con </a:t>
            </a:r>
            <a:r>
              <a:rPr lang="es-ES" sz="1000" spc="-5" dirty="0">
                <a:solidFill>
                  <a:srgbClr val="383838"/>
                </a:solidFill>
                <a:effectLst/>
                <a:latin typeface="Verdana" panose="020B0604030504040204" pitchFamily="34" charset="0"/>
                <a:ea typeface="Verdana" panose="020B0604030504040204" pitchFamily="34" charset="0"/>
              </a:rPr>
              <a:t>la </a:t>
            </a:r>
            <a:r>
              <a:rPr lang="es-ES" sz="1000" spc="-5" dirty="0">
                <a:solidFill>
                  <a:srgbClr val="212121"/>
                </a:solidFill>
                <a:effectLst/>
                <a:latin typeface="Verdana" panose="020B0604030504040204" pitchFamily="34" charset="0"/>
                <a:ea typeface="Verdana" panose="020B0604030504040204" pitchFamily="34" charset="0"/>
              </a:rPr>
              <a:t>respuesta a requerimientos ciudadanos</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dentro</a:t>
            </a:r>
            <a:r>
              <a:rPr lang="es-ES" sz="1000" spc="200" dirty="0">
                <a:solidFill>
                  <a:srgbClr val="212121"/>
                </a:solidFill>
                <a:effectLst/>
                <a:latin typeface="Verdana" panose="020B0604030504040204" pitchFamily="34" charset="0"/>
                <a:ea typeface="Verdana" panose="020B0604030504040204" pitchFamily="34" charset="0"/>
              </a:rPr>
              <a:t> </a:t>
            </a:r>
            <a:r>
              <a:rPr lang="es-ES" sz="1000" spc="-5" dirty="0">
                <a:solidFill>
                  <a:srgbClr val="212121"/>
                </a:solidFill>
                <a:effectLst/>
                <a:latin typeface="Verdana" panose="020B0604030504040204" pitchFamily="34" charset="0"/>
                <a:ea typeface="Verdana" panose="020B0604030504040204" pitchFamily="34" charset="0"/>
              </a:rPr>
              <a:t>de los plazos que la ley contempla.</a:t>
            </a:r>
          </a:p>
          <a:p>
            <a:pPr marL="342900" marR="534035" lvl="0" indent="-342900">
              <a:lnSpc>
                <a:spcPct val="95000"/>
              </a:lnSpc>
              <a:spcBef>
                <a:spcPts val="90"/>
              </a:spcBef>
              <a:spcAft>
                <a:spcPts val="0"/>
              </a:spcAft>
              <a:buFont typeface="+mj-lt"/>
              <a:buAutoNum type="alphaLcParenR"/>
              <a:tabLst>
                <a:tab pos="847725" algn="l"/>
              </a:tabLst>
            </a:pPr>
            <a:endParaRPr lang="en-US" sz="1000" spc="-5" dirty="0">
              <a:effectLst/>
              <a:latin typeface="Verdana" panose="020B0604030504040204" pitchFamily="34" charset="0"/>
              <a:ea typeface="Verdana" panose="020B0604030504040204" pitchFamily="34" charset="0"/>
            </a:endParaRPr>
          </a:p>
          <a:p>
            <a:pPr>
              <a:spcBef>
                <a:spcPts val="115"/>
              </a:spcBef>
              <a:spcAft>
                <a:spcPts val="0"/>
              </a:spcAft>
            </a:pPr>
            <a:r>
              <a:rPr lang="es-ES" sz="1000" dirty="0">
                <a:effectLst/>
                <a:latin typeface="Verdana" panose="020B0604030504040204" pitchFamily="34" charset="0"/>
                <a:ea typeface="Verdana" panose="020B0604030504040204" pitchFamily="34" charset="0"/>
              </a:rPr>
              <a:t> </a:t>
            </a:r>
            <a:r>
              <a:rPr lang="es-ES" sz="1000" b="1" dirty="0">
                <a:solidFill>
                  <a:srgbClr val="212121"/>
                </a:solidFill>
                <a:effectLst/>
                <a:latin typeface="Verdana" panose="020B0604030504040204" pitchFamily="34" charset="0"/>
                <a:ea typeface="Verdana" panose="020B0604030504040204" pitchFamily="34" charset="0"/>
              </a:rPr>
              <a:t>Será dependencia</a:t>
            </a:r>
            <a:r>
              <a:rPr lang="es-ES" sz="1000" b="1" spc="110" dirty="0">
                <a:solidFill>
                  <a:srgbClr val="212121"/>
                </a:solidFill>
                <a:effectLst/>
                <a:latin typeface="Verdana" panose="020B0604030504040204" pitchFamily="34" charset="0"/>
                <a:ea typeface="Verdana" panose="020B0604030504040204" pitchFamily="34" charset="0"/>
              </a:rPr>
              <a:t> </a:t>
            </a:r>
            <a:r>
              <a:rPr lang="es-ES" sz="1000" b="1" dirty="0">
                <a:solidFill>
                  <a:srgbClr val="212121"/>
                </a:solidFill>
                <a:effectLst/>
                <a:latin typeface="Verdana" panose="020B0604030504040204" pitchFamily="34" charset="0"/>
                <a:ea typeface="Verdana" panose="020B0604030504040204" pitchFamily="34" charset="0"/>
              </a:rPr>
              <a:t>de este</a:t>
            </a:r>
            <a:r>
              <a:rPr lang="es-ES" sz="1000" b="1" spc="-20" dirty="0">
                <a:solidFill>
                  <a:srgbClr val="212121"/>
                </a:solidFill>
                <a:effectLst/>
                <a:latin typeface="Verdana" panose="020B0604030504040204" pitchFamily="34" charset="0"/>
                <a:ea typeface="Verdana" panose="020B0604030504040204" pitchFamily="34" charset="0"/>
              </a:rPr>
              <a:t> </a:t>
            </a:r>
            <a:r>
              <a:rPr lang="es-ES" sz="1000" b="1" spc="-10" dirty="0">
                <a:solidFill>
                  <a:srgbClr val="212121"/>
                </a:solidFill>
                <a:effectLst/>
                <a:latin typeface="Verdana" panose="020B0604030504040204" pitchFamily="34" charset="0"/>
                <a:ea typeface="Verdana" panose="020B0604030504040204" pitchFamily="34" charset="0"/>
              </a:rPr>
              <a:t>Departamento:</a:t>
            </a:r>
            <a:r>
              <a:rPr lang="es-ES" sz="1000" b="1" dirty="0">
                <a:effectLst/>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pPr marL="171450" indent="-171450">
              <a:spcBef>
                <a:spcPts val="100"/>
              </a:spcBef>
              <a:spcAft>
                <a:spcPts val="0"/>
              </a:spcAft>
              <a:buFont typeface="Arial" panose="020B0604020202020204" pitchFamily="34" charset="0"/>
              <a:buChar char="•"/>
            </a:pPr>
            <a:r>
              <a:rPr lang="es-ES" sz="1000" spc="0" dirty="0">
                <a:solidFill>
                  <a:srgbClr val="212121"/>
                </a:solidFill>
                <a:effectLst/>
                <a:latin typeface="Verdana" panose="020B0604030504040204" pitchFamily="34" charset="0"/>
                <a:ea typeface="Verdana" panose="020B0604030504040204" pitchFamily="34" charset="0"/>
              </a:rPr>
              <a:t>Unidad</a:t>
            </a:r>
            <a:r>
              <a:rPr lang="es-ES" sz="1000" spc="55" dirty="0">
                <a:solidFill>
                  <a:srgbClr val="212121"/>
                </a:solidFill>
                <a:effectLst/>
                <a:latin typeface="Verdana" panose="020B0604030504040204" pitchFamily="34" charset="0"/>
                <a:ea typeface="Verdana" panose="020B0604030504040204" pitchFamily="34" charset="0"/>
              </a:rPr>
              <a:t> </a:t>
            </a:r>
            <a:r>
              <a:rPr lang="es-ES" sz="1000" spc="0" dirty="0">
                <a:solidFill>
                  <a:srgbClr val="212121"/>
                </a:solidFill>
                <a:effectLst/>
                <a:latin typeface="Verdana" panose="020B0604030504040204" pitchFamily="34" charset="0"/>
                <a:ea typeface="Verdana" panose="020B0604030504040204" pitchFamily="34" charset="0"/>
              </a:rPr>
              <a:t>de</a:t>
            </a:r>
            <a:r>
              <a:rPr lang="es-ES" sz="1000" spc="-35" dirty="0">
                <a:solidFill>
                  <a:srgbClr val="212121"/>
                </a:solidFill>
                <a:effectLst/>
                <a:latin typeface="Verdana" panose="020B0604030504040204" pitchFamily="34" charset="0"/>
                <a:ea typeface="Verdana" panose="020B0604030504040204" pitchFamily="34" charset="0"/>
              </a:rPr>
              <a:t> </a:t>
            </a:r>
            <a:r>
              <a:rPr lang="es-ES" sz="1000" spc="0" dirty="0">
                <a:solidFill>
                  <a:srgbClr val="212121"/>
                </a:solidFill>
                <a:effectLst/>
                <a:latin typeface="Verdana" panose="020B0604030504040204" pitchFamily="34" charset="0"/>
                <a:ea typeface="Verdana" panose="020B0604030504040204" pitchFamily="34" charset="0"/>
              </a:rPr>
              <a:t>Personal</a:t>
            </a:r>
            <a:r>
              <a:rPr lang="es-ES" sz="1000" spc="75" dirty="0">
                <a:solidFill>
                  <a:srgbClr val="212121"/>
                </a:solidFill>
                <a:effectLst/>
                <a:latin typeface="Verdana" panose="020B0604030504040204" pitchFamily="34" charset="0"/>
                <a:ea typeface="Verdana" panose="020B0604030504040204" pitchFamily="34" charset="0"/>
              </a:rPr>
              <a:t> </a:t>
            </a:r>
            <a:r>
              <a:rPr lang="es-ES" sz="1000" spc="0" dirty="0">
                <a:solidFill>
                  <a:srgbClr val="212121"/>
                </a:solidFill>
                <a:effectLst/>
                <a:latin typeface="Verdana" panose="020B0604030504040204" pitchFamily="34" charset="0"/>
                <a:ea typeface="Verdana" panose="020B0604030504040204" pitchFamily="34" charset="0"/>
              </a:rPr>
              <a:t>Dirección</a:t>
            </a:r>
            <a:r>
              <a:rPr lang="es-ES" sz="1000" spc="55" dirty="0">
                <a:solidFill>
                  <a:srgbClr val="212121"/>
                </a:solidFill>
                <a:effectLst/>
                <a:latin typeface="Verdana" panose="020B0604030504040204" pitchFamily="34" charset="0"/>
                <a:ea typeface="Verdana" panose="020B0604030504040204" pitchFamily="34" charset="0"/>
              </a:rPr>
              <a:t> </a:t>
            </a:r>
            <a:r>
              <a:rPr lang="es-ES" sz="1000" spc="0" dirty="0">
                <a:solidFill>
                  <a:srgbClr val="212121"/>
                </a:solidFill>
                <a:effectLst/>
                <a:latin typeface="Verdana" panose="020B0604030504040204" pitchFamily="34" charset="0"/>
                <a:ea typeface="Verdana" panose="020B0604030504040204" pitchFamily="34" charset="0"/>
              </a:rPr>
              <a:t>de Servicio</a:t>
            </a:r>
            <a:r>
              <a:rPr lang="es-ES" sz="1000" spc="50" dirty="0">
                <a:solidFill>
                  <a:srgbClr val="212121"/>
                </a:solidFill>
                <a:effectLst/>
                <a:latin typeface="Verdana" panose="020B0604030504040204" pitchFamily="34" charset="0"/>
                <a:ea typeface="Verdana" panose="020B0604030504040204" pitchFamily="34" charset="0"/>
              </a:rPr>
              <a:t> </a:t>
            </a:r>
            <a:r>
              <a:rPr lang="es-ES" sz="1000" spc="0" dirty="0">
                <a:solidFill>
                  <a:srgbClr val="212121"/>
                </a:solidFill>
                <a:effectLst/>
                <a:latin typeface="Verdana" panose="020B0604030504040204" pitchFamily="34" charset="0"/>
                <a:ea typeface="Verdana" panose="020B0604030504040204" pitchFamily="34" charset="0"/>
              </a:rPr>
              <a:t>de</a:t>
            </a:r>
            <a:r>
              <a:rPr lang="es-ES" sz="1000" spc="-30" dirty="0">
                <a:solidFill>
                  <a:srgbClr val="212121"/>
                </a:solidFill>
                <a:effectLst/>
                <a:latin typeface="Verdana" panose="020B0604030504040204" pitchFamily="34" charset="0"/>
                <a:ea typeface="Verdana" panose="020B0604030504040204" pitchFamily="34" charset="0"/>
              </a:rPr>
              <a:t> </a:t>
            </a:r>
            <a:r>
              <a:rPr lang="es-ES" sz="1000" spc="0" dirty="0">
                <a:solidFill>
                  <a:srgbClr val="212121"/>
                </a:solidFill>
                <a:effectLst/>
                <a:latin typeface="Verdana" panose="020B0604030504040204" pitchFamily="34" charset="0"/>
                <a:ea typeface="Verdana" panose="020B0604030504040204" pitchFamily="34" charset="0"/>
              </a:rPr>
              <a:t>Salud</a:t>
            </a:r>
            <a:r>
              <a:rPr lang="es-ES" sz="1000" spc="-5" dirty="0">
                <a:solidFill>
                  <a:srgbClr val="212121"/>
                </a:solidFill>
                <a:effectLst/>
                <a:latin typeface="Verdana" panose="020B0604030504040204" pitchFamily="34" charset="0"/>
                <a:ea typeface="Verdana" panose="020B0604030504040204" pitchFamily="34" charset="0"/>
              </a:rPr>
              <a:t> </a:t>
            </a:r>
            <a:r>
              <a:rPr lang="es-ES" sz="1000" spc="0" dirty="0">
                <a:solidFill>
                  <a:srgbClr val="212121"/>
                </a:solidFill>
                <a:effectLst/>
                <a:latin typeface="Verdana" panose="020B0604030504040204" pitchFamily="34" charset="0"/>
                <a:ea typeface="Verdana" panose="020B0604030504040204" pitchFamily="34" charset="0"/>
              </a:rPr>
              <a:t>Metropolitano</a:t>
            </a:r>
            <a:r>
              <a:rPr lang="es-ES" sz="1000" spc="100" dirty="0">
                <a:solidFill>
                  <a:srgbClr val="212121"/>
                </a:solidFill>
                <a:effectLst/>
                <a:latin typeface="Verdana" panose="020B0604030504040204" pitchFamily="34" charset="0"/>
                <a:ea typeface="Verdana" panose="020B0604030504040204" pitchFamily="34" charset="0"/>
              </a:rPr>
              <a:t> </a:t>
            </a:r>
            <a:r>
              <a:rPr lang="es-ES" sz="1000" spc="-25" dirty="0">
                <a:solidFill>
                  <a:srgbClr val="212121"/>
                </a:solidFill>
                <a:effectLst/>
                <a:latin typeface="Verdana" panose="020B0604030504040204" pitchFamily="34" charset="0"/>
                <a:ea typeface="Verdana" panose="020B0604030504040204" pitchFamily="34" charset="0"/>
              </a:rPr>
              <a:t>Sur</a:t>
            </a:r>
            <a:endParaRPr lang="en-US" sz="1000" dirty="0">
              <a:latin typeface="Verdana" panose="020B0604030504040204" pitchFamily="34" charset="0"/>
              <a:ea typeface="Verdana" panose="020B0604030504040204" pitchFamily="34" charset="0"/>
            </a:endParaRPr>
          </a:p>
          <a:p>
            <a:pPr>
              <a:spcBef>
                <a:spcPts val="100"/>
              </a:spcBef>
              <a:spcAft>
                <a:spcPts val="0"/>
              </a:spcAft>
            </a:pPr>
            <a:r>
              <a:rPr lang="es-ES" sz="1000" dirty="0">
                <a:solidFill>
                  <a:srgbClr val="212121"/>
                </a:solidFill>
                <a:effectLst/>
                <a:latin typeface="Verdana" panose="020B0604030504040204" pitchFamily="34" charset="0"/>
                <a:ea typeface="Verdana" panose="020B0604030504040204" pitchFamily="34" charset="0"/>
              </a:rPr>
              <a:t>Esta</a:t>
            </a:r>
            <a:r>
              <a:rPr lang="es-ES" sz="1000" spc="30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Unidad</a:t>
            </a:r>
            <a:r>
              <a:rPr lang="es-ES" sz="1000" spc="32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tendrá</a:t>
            </a:r>
            <a:r>
              <a:rPr lang="es-ES" sz="1000" spc="32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como</a:t>
            </a:r>
            <a:r>
              <a:rPr lang="es-ES" sz="1000" spc="30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responsabilidad,</a:t>
            </a:r>
            <a:r>
              <a:rPr lang="es-ES" sz="1000" spc="39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gestionar</a:t>
            </a:r>
            <a:r>
              <a:rPr lang="es-ES" sz="1000" spc="32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y</a:t>
            </a:r>
            <a:r>
              <a:rPr lang="es-ES" sz="1000" spc="29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ejecutar</a:t>
            </a:r>
            <a:r>
              <a:rPr lang="es-ES" sz="1000" spc="325" dirty="0">
                <a:solidFill>
                  <a:srgbClr val="212121"/>
                </a:solidFill>
                <a:effectLst/>
                <a:latin typeface="Verdana" panose="020B0604030504040204" pitchFamily="34" charset="0"/>
                <a:ea typeface="Verdana" panose="020B0604030504040204" pitchFamily="34" charset="0"/>
              </a:rPr>
              <a:t> </a:t>
            </a:r>
            <a:r>
              <a:rPr lang="es-ES" sz="1000" dirty="0">
                <a:solidFill>
                  <a:srgbClr val="383838"/>
                </a:solidFill>
                <a:effectLst/>
                <a:latin typeface="Verdana" panose="020B0604030504040204" pitchFamily="34" charset="0"/>
                <a:ea typeface="Verdana" panose="020B0604030504040204" pitchFamily="34" charset="0"/>
              </a:rPr>
              <a:t>los</a:t>
            </a:r>
            <a:r>
              <a:rPr lang="es-ES" sz="1000" spc="380" dirty="0">
                <a:solidFill>
                  <a:srgbClr val="383838"/>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registros,</a:t>
            </a:r>
            <a:r>
              <a:rPr lang="es-ES" sz="1000" spc="36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pago</a:t>
            </a:r>
            <a:r>
              <a:rPr lang="es-ES" sz="1000" spc="335" dirty="0">
                <a:solidFill>
                  <a:srgbClr val="212121"/>
                </a:solidFill>
                <a:effectLst/>
                <a:latin typeface="Verdana" panose="020B0604030504040204" pitchFamily="34" charset="0"/>
                <a:ea typeface="Verdana" panose="020B0604030504040204" pitchFamily="34" charset="0"/>
              </a:rPr>
              <a:t> </a:t>
            </a:r>
            <a:r>
              <a:rPr lang="es-ES" sz="1000" spc="-25" dirty="0">
                <a:solidFill>
                  <a:srgbClr val="212121"/>
                </a:solidFill>
                <a:effectLst/>
                <a:latin typeface="Verdana" panose="020B0604030504040204" pitchFamily="34" charset="0"/>
                <a:ea typeface="Verdana" panose="020B0604030504040204" pitchFamily="34" charset="0"/>
              </a:rPr>
              <a:t>de</a:t>
            </a:r>
            <a:r>
              <a:rPr lang="en-US" sz="1000" dirty="0">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remuneraciones,</a:t>
            </a:r>
            <a:r>
              <a:rPr lang="es-ES" sz="1000" spc="34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bonos,</a:t>
            </a:r>
            <a:r>
              <a:rPr lang="es-ES" sz="1000" spc="37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así</a:t>
            </a:r>
            <a:r>
              <a:rPr lang="es-ES" sz="1000" spc="35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como</a:t>
            </a:r>
            <a:r>
              <a:rPr lang="es-ES" sz="1000" spc="38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otros</a:t>
            </a:r>
            <a:r>
              <a:rPr lang="es-ES" sz="1000" spc="70" dirty="0">
                <a:solidFill>
                  <a:srgbClr val="212121"/>
                </a:solidFill>
                <a:effectLst/>
                <a:latin typeface="Verdana" panose="020B0604030504040204" pitchFamily="34" charset="0"/>
                <a:ea typeface="Verdana" panose="020B0604030504040204" pitchFamily="34" charset="0"/>
              </a:rPr>
              <a:t>  </a:t>
            </a:r>
            <a:r>
              <a:rPr lang="es-ES" sz="1000" dirty="0">
                <a:solidFill>
                  <a:srgbClr val="383838"/>
                </a:solidFill>
                <a:effectLst/>
                <a:latin typeface="Verdana" panose="020B0604030504040204" pitchFamily="34" charset="0"/>
                <a:ea typeface="Verdana" panose="020B0604030504040204" pitchFamily="34" charset="0"/>
              </a:rPr>
              <a:t>estipendios</a:t>
            </a:r>
            <a:r>
              <a:rPr lang="es-ES" sz="1000" spc="395" dirty="0">
                <a:solidFill>
                  <a:srgbClr val="383838"/>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contemplados</a:t>
            </a:r>
            <a:r>
              <a:rPr lang="es-ES" sz="1000" spc="395" dirty="0">
                <a:solidFill>
                  <a:srgbClr val="212121"/>
                </a:solidFill>
                <a:effectLst/>
                <a:latin typeface="Verdana" panose="020B0604030504040204" pitchFamily="34" charset="0"/>
                <a:ea typeface="Verdana" panose="020B0604030504040204" pitchFamily="34" charset="0"/>
              </a:rPr>
              <a:t> </a:t>
            </a:r>
            <a:r>
              <a:rPr lang="es-ES" sz="1000" dirty="0">
                <a:solidFill>
                  <a:srgbClr val="383838"/>
                </a:solidFill>
                <a:effectLst/>
                <a:latin typeface="Verdana" panose="020B0604030504040204" pitchFamily="34" charset="0"/>
                <a:ea typeface="Verdana" panose="020B0604030504040204" pitchFamily="34" charset="0"/>
              </a:rPr>
              <a:t>en</a:t>
            </a:r>
            <a:r>
              <a:rPr lang="es-ES" sz="1000" spc="70" dirty="0">
                <a:solidFill>
                  <a:srgbClr val="383838"/>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la</a:t>
            </a:r>
            <a:r>
              <a:rPr lang="es-ES" sz="1000" spc="39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ley</a:t>
            </a:r>
            <a:r>
              <a:rPr lang="es-ES" sz="1000" dirty="0">
                <a:solidFill>
                  <a:srgbClr val="545454"/>
                </a:solidFill>
                <a:effectLst/>
                <a:latin typeface="Verdana" panose="020B0604030504040204" pitchFamily="34" charset="0"/>
                <a:ea typeface="Verdana" panose="020B0604030504040204" pitchFamily="34" charset="0"/>
              </a:rPr>
              <a:t>,</a:t>
            </a:r>
            <a:r>
              <a:rPr lang="es-ES" sz="1000" spc="90" dirty="0">
                <a:solidFill>
                  <a:srgbClr val="545454"/>
                </a:solidFill>
                <a:effectLst/>
                <a:latin typeface="Verdana" panose="020B0604030504040204" pitchFamily="34" charset="0"/>
                <a:ea typeface="Verdana" panose="020B0604030504040204" pitchFamily="34" charset="0"/>
              </a:rPr>
              <a:t>  </a:t>
            </a:r>
            <a:r>
              <a:rPr lang="es-ES" sz="1000" spc="-10" dirty="0">
                <a:solidFill>
                  <a:srgbClr val="212121"/>
                </a:solidFill>
                <a:effectLst/>
                <a:latin typeface="Verdana" panose="020B0604030504040204" pitchFamily="34" charset="0"/>
                <a:ea typeface="Verdana" panose="020B0604030504040204" pitchFamily="34" charset="0"/>
              </a:rPr>
              <a:t>coordinar</a:t>
            </a:r>
            <a:r>
              <a:rPr lang="en-US" sz="1000" dirty="0">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proceso</a:t>
            </a:r>
            <a:r>
              <a:rPr lang="es-ES" sz="1000" spc="20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de</a:t>
            </a:r>
            <a:r>
              <a:rPr lang="es-ES" sz="1000" spc="20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calificaciones</a:t>
            </a:r>
            <a:r>
              <a:rPr lang="es-ES" sz="1000" spc="20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funcionarios</a:t>
            </a:r>
            <a:r>
              <a:rPr lang="es-ES" sz="1000" spc="345"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Ley</a:t>
            </a:r>
            <a:r>
              <a:rPr lang="es-ES" sz="1000" spc="20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18.834,</a:t>
            </a:r>
            <a:r>
              <a:rPr lang="es-ES" sz="1000" spc="20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de</a:t>
            </a:r>
            <a:r>
              <a:rPr lang="es-ES" sz="1000" spc="20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los</a:t>
            </a:r>
            <a:r>
              <a:rPr lang="es-ES" sz="1000" spc="20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funcionarios</a:t>
            </a:r>
            <a:r>
              <a:rPr lang="es-ES" sz="1000" spc="35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de</a:t>
            </a:r>
            <a:r>
              <a:rPr lang="es-ES" sz="1000" spc="20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la</a:t>
            </a:r>
            <a:r>
              <a:rPr lang="es-ES" sz="1000" spc="20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Dirección</a:t>
            </a:r>
            <a:r>
              <a:rPr lang="es-ES" sz="1000" spc="200" dirty="0">
                <a:solidFill>
                  <a:srgbClr val="212121"/>
                </a:solidFill>
                <a:effectLst/>
                <a:latin typeface="Verdana" panose="020B0604030504040204" pitchFamily="34" charset="0"/>
                <a:ea typeface="Verdana" panose="020B0604030504040204" pitchFamily="34" charset="0"/>
              </a:rPr>
              <a:t> </a:t>
            </a:r>
            <a:r>
              <a:rPr lang="es-ES" sz="1000" dirty="0">
                <a:solidFill>
                  <a:srgbClr val="212121"/>
                </a:solidFill>
                <a:effectLst/>
                <a:latin typeface="Verdana" panose="020B0604030504040204" pitchFamily="34" charset="0"/>
                <a:ea typeface="Verdana" panose="020B0604030504040204" pitchFamily="34" charset="0"/>
              </a:rPr>
              <a:t>de</a:t>
            </a:r>
            <a:r>
              <a:rPr lang="es-ES" sz="1000" dirty="0">
                <a:solidFill>
                  <a:srgbClr val="747474"/>
                </a:solidFill>
                <a:effectLst/>
                <a:latin typeface="Verdana" panose="020B0604030504040204" pitchFamily="34" charset="0"/>
                <a:ea typeface="Verdana" panose="020B0604030504040204" pitchFamily="34" charset="0"/>
              </a:rPr>
              <a:t>l </a:t>
            </a:r>
            <a:r>
              <a:rPr lang="es-ES" sz="1000" dirty="0">
                <a:solidFill>
                  <a:srgbClr val="212121"/>
                </a:solidFill>
                <a:effectLst/>
                <a:latin typeface="Verdana" panose="020B0604030504040204" pitchFamily="34" charset="0"/>
                <a:ea typeface="Verdana" panose="020B0604030504040204" pitchFamily="34" charset="0"/>
              </a:rPr>
              <a:t>Servicio de Salud Metropolitano Sur, de cualquier calidad jurídica</a:t>
            </a:r>
            <a:endParaRPr lang="en-US" sz="1000" dirty="0">
              <a:latin typeface="Verdana" panose="020B0604030504040204" pitchFamily="34" charset="0"/>
              <a:ea typeface="Verdana" panose="020B0604030504040204" pitchFamily="34" charset="0"/>
            </a:endParaRPr>
          </a:p>
          <a:p>
            <a:pPr>
              <a:spcBef>
                <a:spcPts val="235"/>
              </a:spcBef>
              <a:spcAft>
                <a:spcPts val="0"/>
              </a:spcAft>
            </a:pPr>
            <a:endParaRPr lang="en-US" sz="1000" b="1" dirty="0">
              <a:solidFill>
                <a:srgbClr val="2A2A2A"/>
              </a:solidFill>
              <a:effectLst/>
              <a:latin typeface="Verdana" panose="020B0604030504040204" pitchFamily="34" charset="0"/>
              <a:ea typeface="Verdana" panose="020B0604030504040204" pitchFamily="34" charset="0"/>
            </a:endParaRPr>
          </a:p>
          <a:p>
            <a:pPr>
              <a:spcBef>
                <a:spcPts val="235"/>
              </a:spcBef>
              <a:spcAft>
                <a:spcPts val="0"/>
              </a:spcAft>
            </a:pPr>
            <a:r>
              <a:rPr lang="es-ES" sz="1000" b="1" dirty="0">
                <a:solidFill>
                  <a:srgbClr val="2A2A2A"/>
                </a:solidFill>
                <a:effectLst/>
                <a:latin typeface="Verdana" panose="020B0604030504040204" pitchFamily="34" charset="0"/>
                <a:ea typeface="Verdana" panose="020B0604030504040204" pitchFamily="34" charset="0"/>
              </a:rPr>
              <a:t>Serán</a:t>
            </a:r>
            <a:r>
              <a:rPr lang="es-ES" sz="1000" b="1" spc="-55" dirty="0">
                <a:solidFill>
                  <a:srgbClr val="2A2A2A"/>
                </a:solidFill>
                <a:effectLst/>
                <a:latin typeface="Verdana" panose="020B0604030504040204" pitchFamily="34" charset="0"/>
                <a:ea typeface="Verdana" panose="020B0604030504040204" pitchFamily="34" charset="0"/>
              </a:rPr>
              <a:t> </a:t>
            </a:r>
            <a:r>
              <a:rPr lang="es-ES" sz="1000" b="1" dirty="0">
                <a:solidFill>
                  <a:srgbClr val="2A2A2A"/>
                </a:solidFill>
                <a:effectLst/>
                <a:latin typeface="Verdana" panose="020B0604030504040204" pitchFamily="34" charset="0"/>
                <a:ea typeface="Verdana" panose="020B0604030504040204" pitchFamily="34" charset="0"/>
              </a:rPr>
              <a:t>facu</a:t>
            </a:r>
            <a:r>
              <a:rPr lang="es-ES" sz="1000" b="1" dirty="0">
                <a:solidFill>
                  <a:srgbClr val="424442"/>
                </a:solidFill>
                <a:effectLst/>
                <a:latin typeface="Verdana" panose="020B0604030504040204" pitchFamily="34" charset="0"/>
                <a:ea typeface="Verdana" panose="020B0604030504040204" pitchFamily="34" charset="0"/>
              </a:rPr>
              <a:t>l</a:t>
            </a:r>
            <a:r>
              <a:rPr lang="es-ES" sz="1000" b="1" dirty="0">
                <a:solidFill>
                  <a:srgbClr val="2A2A2A"/>
                </a:solidFill>
                <a:effectLst/>
                <a:latin typeface="Verdana" panose="020B0604030504040204" pitchFamily="34" charset="0"/>
                <a:ea typeface="Verdana" panose="020B0604030504040204" pitchFamily="34" charset="0"/>
              </a:rPr>
              <a:t>tades</a:t>
            </a:r>
            <a:r>
              <a:rPr lang="es-ES" sz="1000" b="1" spc="-25" dirty="0">
                <a:solidFill>
                  <a:srgbClr val="2A2A2A"/>
                </a:solidFill>
                <a:effectLst/>
                <a:latin typeface="Verdana" panose="020B0604030504040204" pitchFamily="34" charset="0"/>
                <a:ea typeface="Verdana" panose="020B0604030504040204" pitchFamily="34" charset="0"/>
              </a:rPr>
              <a:t> </a:t>
            </a:r>
            <a:r>
              <a:rPr lang="es-ES" sz="1000" b="1" dirty="0">
                <a:solidFill>
                  <a:srgbClr val="2A2A2A"/>
                </a:solidFill>
                <a:effectLst/>
                <a:latin typeface="Verdana" panose="020B0604030504040204" pitchFamily="34" charset="0"/>
                <a:ea typeface="Verdana" panose="020B0604030504040204" pitchFamily="34" charset="0"/>
              </a:rPr>
              <a:t>de</a:t>
            </a:r>
            <a:r>
              <a:rPr lang="es-ES" sz="1000" b="1" dirty="0">
                <a:solidFill>
                  <a:srgbClr val="424442"/>
                </a:solidFill>
                <a:effectLst/>
                <a:latin typeface="Verdana" panose="020B0604030504040204" pitchFamily="34" charset="0"/>
                <a:ea typeface="Verdana" panose="020B0604030504040204" pitchFamily="34" charset="0"/>
              </a:rPr>
              <a:t>l</a:t>
            </a:r>
            <a:r>
              <a:rPr lang="es-ES" sz="1000" b="1" spc="-45" dirty="0">
                <a:solidFill>
                  <a:srgbClr val="424442"/>
                </a:solidFill>
                <a:effectLst/>
                <a:latin typeface="Verdana" panose="020B0604030504040204" pitchFamily="34" charset="0"/>
                <a:ea typeface="Verdana" panose="020B0604030504040204" pitchFamily="34" charset="0"/>
              </a:rPr>
              <a:t> </a:t>
            </a:r>
            <a:r>
              <a:rPr lang="es-ES" sz="1000" b="1" dirty="0">
                <a:solidFill>
                  <a:srgbClr val="2A2A2A"/>
                </a:solidFill>
                <a:effectLst/>
                <a:latin typeface="Verdana" panose="020B0604030504040204" pitchFamily="34" charset="0"/>
                <a:ea typeface="Verdana" panose="020B0604030504040204" pitchFamily="34" charset="0"/>
              </a:rPr>
              <a:t>jefe</a:t>
            </a:r>
            <a:r>
              <a:rPr lang="es-ES" sz="1000" b="1" spc="-65" dirty="0">
                <a:solidFill>
                  <a:srgbClr val="2A2A2A"/>
                </a:solidFill>
                <a:effectLst/>
                <a:latin typeface="Verdana" panose="020B0604030504040204" pitchFamily="34" charset="0"/>
                <a:ea typeface="Verdana" panose="020B0604030504040204" pitchFamily="34" charset="0"/>
              </a:rPr>
              <a:t> </a:t>
            </a:r>
            <a:r>
              <a:rPr lang="es-ES" sz="1000" b="1" dirty="0">
                <a:solidFill>
                  <a:srgbClr val="2A2A2A"/>
                </a:solidFill>
                <a:effectLst/>
                <a:latin typeface="Verdana" panose="020B0604030504040204" pitchFamily="34" charset="0"/>
                <a:ea typeface="Verdana" panose="020B0604030504040204" pitchFamily="34" charset="0"/>
              </a:rPr>
              <a:t>o</a:t>
            </a:r>
            <a:r>
              <a:rPr lang="es-ES" sz="1000" b="1" spc="-80" dirty="0">
                <a:solidFill>
                  <a:srgbClr val="2A2A2A"/>
                </a:solidFill>
                <a:effectLst/>
                <a:latin typeface="Verdana" panose="020B0604030504040204" pitchFamily="34" charset="0"/>
                <a:ea typeface="Verdana" panose="020B0604030504040204" pitchFamily="34" charset="0"/>
              </a:rPr>
              <a:t> </a:t>
            </a:r>
            <a:r>
              <a:rPr lang="es-ES" sz="1000" b="1" dirty="0">
                <a:solidFill>
                  <a:srgbClr val="2A2A2A"/>
                </a:solidFill>
                <a:effectLst/>
                <a:latin typeface="Verdana" panose="020B0604030504040204" pitchFamily="34" charset="0"/>
                <a:ea typeface="Verdana" panose="020B0604030504040204" pitchFamily="34" charset="0"/>
              </a:rPr>
              <a:t>encargado</a:t>
            </a:r>
            <a:r>
              <a:rPr lang="es-ES" sz="1000" b="1" spc="-20" dirty="0">
                <a:solidFill>
                  <a:srgbClr val="2A2A2A"/>
                </a:solidFill>
                <a:effectLst/>
                <a:latin typeface="Verdana" panose="020B0604030504040204" pitchFamily="34" charset="0"/>
                <a:ea typeface="Verdana" panose="020B0604030504040204" pitchFamily="34" charset="0"/>
              </a:rPr>
              <a:t> </a:t>
            </a:r>
            <a:r>
              <a:rPr lang="es-ES" sz="1000" b="1" dirty="0">
                <a:solidFill>
                  <a:srgbClr val="2A2A2A"/>
                </a:solidFill>
                <a:effectLst/>
                <a:latin typeface="Verdana" panose="020B0604030504040204" pitchFamily="34" charset="0"/>
                <a:ea typeface="Verdana" panose="020B0604030504040204" pitchFamily="34" charset="0"/>
              </a:rPr>
              <a:t>de</a:t>
            </a:r>
            <a:r>
              <a:rPr lang="es-ES" sz="1000" b="1" dirty="0">
                <a:solidFill>
                  <a:srgbClr val="424442"/>
                </a:solidFill>
                <a:effectLst/>
                <a:latin typeface="Verdana" panose="020B0604030504040204" pitchFamily="34" charset="0"/>
                <a:ea typeface="Verdana" panose="020B0604030504040204" pitchFamily="34" charset="0"/>
              </a:rPr>
              <a:t>l</a:t>
            </a:r>
            <a:r>
              <a:rPr lang="es-ES" sz="1000" b="1" spc="-25" dirty="0">
                <a:solidFill>
                  <a:srgbClr val="424442"/>
                </a:solidFill>
                <a:effectLst/>
                <a:latin typeface="Verdana" panose="020B0604030504040204" pitchFamily="34" charset="0"/>
                <a:ea typeface="Verdana" panose="020B0604030504040204" pitchFamily="34" charset="0"/>
              </a:rPr>
              <a:t> </a:t>
            </a:r>
            <a:r>
              <a:rPr lang="es-ES" sz="1000" b="1" dirty="0">
                <a:solidFill>
                  <a:srgbClr val="2A2A2A"/>
                </a:solidFill>
                <a:effectLst/>
                <a:latin typeface="Verdana" panose="020B0604030504040204" pitchFamily="34" charset="0"/>
                <a:ea typeface="Verdana" panose="020B0604030504040204" pitchFamily="34" charset="0"/>
              </a:rPr>
              <a:t>Departamento</a:t>
            </a:r>
            <a:r>
              <a:rPr lang="es-ES" sz="1000" b="1" spc="65" dirty="0">
                <a:solidFill>
                  <a:srgbClr val="2A2A2A"/>
                </a:solidFill>
                <a:effectLst/>
                <a:latin typeface="Verdana" panose="020B0604030504040204" pitchFamily="34" charset="0"/>
                <a:ea typeface="Verdana" panose="020B0604030504040204" pitchFamily="34" charset="0"/>
              </a:rPr>
              <a:t> </a:t>
            </a:r>
            <a:r>
              <a:rPr lang="es-ES" sz="1000" b="1" dirty="0">
                <a:solidFill>
                  <a:srgbClr val="2A2A2A"/>
                </a:solidFill>
                <a:effectLst/>
                <a:latin typeface="Verdana" panose="020B0604030504040204" pitchFamily="34" charset="0"/>
                <a:ea typeface="Verdana" panose="020B0604030504040204" pitchFamily="34" charset="0"/>
              </a:rPr>
              <a:t>de</a:t>
            </a:r>
            <a:r>
              <a:rPr lang="es-ES" sz="1000" b="1" spc="-85" dirty="0">
                <a:solidFill>
                  <a:srgbClr val="2A2A2A"/>
                </a:solidFill>
                <a:effectLst/>
                <a:latin typeface="Verdana" panose="020B0604030504040204" pitchFamily="34" charset="0"/>
                <a:ea typeface="Verdana" panose="020B0604030504040204" pitchFamily="34" charset="0"/>
              </a:rPr>
              <a:t> </a:t>
            </a:r>
            <a:r>
              <a:rPr lang="es-ES" sz="1000" b="1" dirty="0">
                <a:solidFill>
                  <a:srgbClr val="2A2A2A"/>
                </a:solidFill>
                <a:effectLst/>
                <a:latin typeface="Verdana" panose="020B0604030504040204" pitchFamily="34" charset="0"/>
                <a:ea typeface="Verdana" panose="020B0604030504040204" pitchFamily="34" charset="0"/>
              </a:rPr>
              <a:t>Ges</a:t>
            </a:r>
            <a:r>
              <a:rPr lang="es-ES" sz="1000" b="1" dirty="0">
                <a:solidFill>
                  <a:srgbClr val="424442"/>
                </a:solidFill>
                <a:effectLst/>
                <a:latin typeface="Verdana" panose="020B0604030504040204" pitchFamily="34" charset="0"/>
                <a:ea typeface="Verdana" panose="020B0604030504040204" pitchFamily="34" charset="0"/>
              </a:rPr>
              <a:t>ti</a:t>
            </a:r>
            <a:r>
              <a:rPr lang="es-ES" sz="1000" b="1" dirty="0">
                <a:solidFill>
                  <a:srgbClr val="2A2A2A"/>
                </a:solidFill>
                <a:effectLst/>
                <a:latin typeface="Verdana" panose="020B0604030504040204" pitchFamily="34" charset="0"/>
                <a:ea typeface="Verdana" panose="020B0604030504040204" pitchFamily="34" charset="0"/>
              </a:rPr>
              <a:t>6n</a:t>
            </a:r>
            <a:r>
              <a:rPr lang="es-ES" sz="1000" b="1" spc="-40" dirty="0">
                <a:solidFill>
                  <a:srgbClr val="2A2A2A"/>
                </a:solidFill>
                <a:effectLst/>
                <a:latin typeface="Verdana" panose="020B0604030504040204" pitchFamily="34" charset="0"/>
                <a:ea typeface="Verdana" panose="020B0604030504040204" pitchFamily="34" charset="0"/>
              </a:rPr>
              <a:t> </a:t>
            </a:r>
            <a:r>
              <a:rPr lang="es-ES" sz="1000" b="1" dirty="0">
                <a:solidFill>
                  <a:srgbClr val="2A2A2A"/>
                </a:solidFill>
                <a:effectLst/>
                <a:latin typeface="Verdana" panose="020B0604030504040204" pitchFamily="34" charset="0"/>
                <a:ea typeface="Verdana" panose="020B0604030504040204" pitchFamily="34" charset="0"/>
              </a:rPr>
              <a:t>de</a:t>
            </a:r>
            <a:r>
              <a:rPr lang="es-ES" sz="1000" b="1" spc="-50" dirty="0">
                <a:solidFill>
                  <a:srgbClr val="2A2A2A"/>
                </a:solidFill>
                <a:effectLst/>
                <a:latin typeface="Verdana" panose="020B0604030504040204" pitchFamily="34" charset="0"/>
                <a:ea typeface="Verdana" panose="020B0604030504040204" pitchFamily="34" charset="0"/>
              </a:rPr>
              <a:t> </a:t>
            </a:r>
            <a:r>
              <a:rPr lang="es-ES" sz="1000" b="1" dirty="0">
                <a:solidFill>
                  <a:srgbClr val="424442"/>
                </a:solidFill>
                <a:effectLst/>
                <a:latin typeface="Verdana" panose="020B0604030504040204" pitchFamily="34" charset="0"/>
                <a:ea typeface="Verdana" panose="020B0604030504040204" pitchFamily="34" charset="0"/>
              </a:rPr>
              <a:t>l</a:t>
            </a:r>
            <a:r>
              <a:rPr lang="es-ES" sz="1000" b="1" dirty="0">
                <a:solidFill>
                  <a:srgbClr val="2A2A2A"/>
                </a:solidFill>
                <a:effectLst/>
                <a:latin typeface="Verdana" panose="020B0604030504040204" pitchFamily="34" charset="0"/>
                <a:ea typeface="Verdana" panose="020B0604030504040204" pitchFamily="34" charset="0"/>
              </a:rPr>
              <a:t>as</a:t>
            </a:r>
            <a:r>
              <a:rPr lang="es-ES" sz="1000" b="1" spc="-50" dirty="0">
                <a:solidFill>
                  <a:srgbClr val="2A2A2A"/>
                </a:solidFill>
                <a:effectLst/>
                <a:latin typeface="Verdana" panose="020B0604030504040204" pitchFamily="34" charset="0"/>
                <a:ea typeface="Verdana" panose="020B0604030504040204" pitchFamily="34" charset="0"/>
              </a:rPr>
              <a:t> </a:t>
            </a:r>
            <a:r>
              <a:rPr lang="es-ES" sz="1000" b="1" spc="-10" dirty="0">
                <a:solidFill>
                  <a:srgbClr val="2A2A2A"/>
                </a:solidFill>
                <a:effectLst/>
                <a:latin typeface="Verdana" panose="020B0604030504040204" pitchFamily="34" charset="0"/>
                <a:ea typeface="Verdana" panose="020B0604030504040204" pitchFamily="34" charset="0"/>
              </a:rPr>
              <a:t>Perso</a:t>
            </a:r>
            <a:r>
              <a:rPr lang="es-ES" sz="1000" b="1" spc="-10" dirty="0">
                <a:solidFill>
                  <a:srgbClr val="424442"/>
                </a:solidFill>
                <a:effectLst/>
                <a:latin typeface="Verdana" panose="020B0604030504040204" pitchFamily="34" charset="0"/>
                <a:ea typeface="Verdana" panose="020B0604030504040204" pitchFamily="34" charset="0"/>
              </a:rPr>
              <a:t>n</a:t>
            </a:r>
            <a:r>
              <a:rPr lang="es-ES" sz="1000" b="1" spc="-10" dirty="0">
                <a:solidFill>
                  <a:srgbClr val="2A2A2A"/>
                </a:solidFill>
                <a:effectLst/>
                <a:latin typeface="Verdana" panose="020B0604030504040204" pitchFamily="34" charset="0"/>
                <a:ea typeface="Verdana" panose="020B0604030504040204" pitchFamily="34" charset="0"/>
              </a:rPr>
              <a:t>as:</a:t>
            </a:r>
            <a:endParaRPr lang="en-US" sz="1000" b="1" dirty="0">
              <a:effectLst/>
              <a:latin typeface="Verdana" panose="020B0604030504040204" pitchFamily="34" charset="0"/>
              <a:ea typeface="Verdana" panose="020B0604030504040204" pitchFamily="34" charset="0"/>
            </a:endParaRPr>
          </a:p>
          <a:p>
            <a:pPr>
              <a:spcAft>
                <a:spcPts val="0"/>
              </a:spcAft>
            </a:pPr>
            <a:r>
              <a:rPr lang="es-ES" sz="1000" b="1" dirty="0">
                <a:effectLst/>
                <a:latin typeface="Verdana" panose="020B0604030504040204" pitchFamily="34" charset="0"/>
                <a:ea typeface="Verdana" panose="020B0604030504040204" pitchFamily="34" charset="0"/>
              </a:rPr>
              <a:t>  </a:t>
            </a:r>
            <a:endParaRPr lang="en-US" sz="1000" dirty="0">
              <a:effectLst/>
              <a:latin typeface="Verdana" panose="020B0604030504040204" pitchFamily="34" charset="0"/>
              <a:ea typeface="Verdana" panose="020B0604030504040204" pitchFamily="34" charset="0"/>
            </a:endParaRPr>
          </a:p>
          <a:p>
            <a:pPr marL="342900" marR="563880" lvl="0" indent="-342900">
              <a:lnSpc>
                <a:spcPct val="75000"/>
              </a:lnSpc>
              <a:spcAft>
                <a:spcPts val="0"/>
              </a:spcAft>
              <a:buFont typeface="Arial" panose="020B0604020202020204" pitchFamily="34" charset="0"/>
              <a:buChar char="•"/>
              <a:tabLst>
                <a:tab pos="957580" algn="l"/>
                <a:tab pos="967740" algn="l"/>
                <a:tab pos="5882640" algn="l"/>
              </a:tabLst>
            </a:pPr>
            <a:r>
              <a:rPr lang="es-ES" sz="1000" spc="0" dirty="0">
                <a:solidFill>
                  <a:srgbClr val="2A2A2A"/>
                </a:solidFill>
                <a:effectLst/>
                <a:latin typeface="Verdana" panose="020B0604030504040204" pitchFamily="34" charset="0"/>
                <a:ea typeface="Verdana" panose="020B0604030504040204" pitchFamily="34" charset="0"/>
              </a:rPr>
              <a:t>Dirigir, organizar, pla</a:t>
            </a:r>
            <a:r>
              <a:rPr lang="es-ES" sz="1000" spc="0" dirty="0">
                <a:solidFill>
                  <a:srgbClr val="424442"/>
                </a:solidFill>
                <a:effectLst/>
                <a:latin typeface="Verdana" panose="020B0604030504040204" pitchFamily="34" charset="0"/>
                <a:ea typeface="Verdana" panose="020B0604030504040204" pitchFamily="34" charset="0"/>
              </a:rPr>
              <a:t>ni</a:t>
            </a:r>
            <a:r>
              <a:rPr lang="es-ES" sz="1000" spc="0" dirty="0">
                <a:solidFill>
                  <a:srgbClr val="2A2A2A"/>
                </a:solidFill>
                <a:effectLst/>
                <a:latin typeface="Verdana" panose="020B0604030504040204" pitchFamily="34" charset="0"/>
                <a:ea typeface="Verdana" panose="020B0604030504040204" pitchFamily="34" charset="0"/>
              </a:rPr>
              <a:t>ficar</a:t>
            </a:r>
            <a:r>
              <a:rPr lang="es-ES" sz="1000" spc="0" dirty="0">
                <a:solidFill>
                  <a:srgbClr val="424442"/>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coord</a:t>
            </a:r>
            <a:r>
              <a:rPr lang="es-ES" sz="1000" spc="0" dirty="0">
                <a:solidFill>
                  <a:srgbClr val="424442"/>
                </a:solidFill>
                <a:effectLst/>
                <a:latin typeface="Verdana" panose="020B0604030504040204" pitchFamily="34" charset="0"/>
                <a:ea typeface="Verdana" panose="020B0604030504040204" pitchFamily="34" charset="0"/>
              </a:rPr>
              <a:t>i</a:t>
            </a:r>
            <a:r>
              <a:rPr lang="es-ES" sz="1000" spc="0" dirty="0">
                <a:solidFill>
                  <a:srgbClr val="2A2A2A"/>
                </a:solidFill>
                <a:effectLst/>
                <a:latin typeface="Verdana" panose="020B0604030504040204" pitchFamily="34" charset="0"/>
                <a:ea typeface="Verdana" panose="020B0604030504040204" pitchFamily="34" charset="0"/>
              </a:rPr>
              <a:t>na</a:t>
            </a:r>
            <a:r>
              <a:rPr lang="es-ES" sz="1000" spc="0" dirty="0">
                <a:solidFill>
                  <a:srgbClr val="424442"/>
                </a:solidFill>
                <a:effectLst/>
                <a:latin typeface="Verdana" panose="020B0604030504040204" pitchFamily="34" charset="0"/>
                <a:ea typeface="Verdana" panose="020B0604030504040204" pitchFamily="34" charset="0"/>
              </a:rPr>
              <a:t>r </a:t>
            </a:r>
            <a:r>
              <a:rPr lang="es-ES" sz="1000" spc="0" dirty="0">
                <a:solidFill>
                  <a:srgbClr val="2A2A2A"/>
                </a:solidFill>
                <a:effectLst/>
                <a:latin typeface="Verdana" panose="020B0604030504040204" pitchFamily="34" charset="0"/>
                <a:ea typeface="Verdana" panose="020B0604030504040204" pitchFamily="34" charset="0"/>
              </a:rPr>
              <a:t>y</a:t>
            </a:r>
            <a:r>
              <a:rPr lang="es-ES" sz="1000" spc="20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superv</a:t>
            </a:r>
            <a:r>
              <a:rPr lang="es-ES" sz="1000" spc="0" dirty="0">
                <a:solidFill>
                  <a:srgbClr val="424442"/>
                </a:solidFill>
                <a:effectLst/>
                <a:latin typeface="Verdana" panose="020B0604030504040204" pitchFamily="34" charset="0"/>
                <a:ea typeface="Verdana" panose="020B0604030504040204" pitchFamily="34" charset="0"/>
              </a:rPr>
              <a:t>i</a:t>
            </a:r>
            <a:r>
              <a:rPr lang="es-ES" sz="1000" spc="0" dirty="0">
                <a:solidFill>
                  <a:srgbClr val="2A2A2A"/>
                </a:solidFill>
                <a:effectLst/>
                <a:latin typeface="Verdana" panose="020B0604030504040204" pitchFamily="34" charset="0"/>
                <a:ea typeface="Verdana" panose="020B0604030504040204" pitchFamily="34" charset="0"/>
              </a:rPr>
              <a:t>sar e</a:t>
            </a:r>
            <a:r>
              <a:rPr lang="es-ES" sz="1000" spc="0" dirty="0">
                <a:solidFill>
                  <a:srgbClr val="424442"/>
                </a:solidFill>
                <a:effectLst/>
                <a:latin typeface="Verdana" panose="020B0604030504040204" pitchFamily="34" charset="0"/>
                <a:ea typeface="Verdana" panose="020B0604030504040204" pitchFamily="34" charset="0"/>
              </a:rPr>
              <a:t>l </a:t>
            </a:r>
            <a:r>
              <a:rPr lang="es-ES" sz="1000" spc="0" dirty="0">
                <a:solidFill>
                  <a:srgbClr val="2A2A2A"/>
                </a:solidFill>
                <a:effectLst/>
                <a:latin typeface="Verdana" panose="020B0604030504040204" pitchFamily="34" charset="0"/>
                <a:ea typeface="Verdana" panose="020B0604030504040204" pitchFamily="34" charset="0"/>
              </a:rPr>
              <a:t>f</a:t>
            </a:r>
            <a:r>
              <a:rPr lang="es-ES" sz="1000" spc="0" dirty="0">
                <a:solidFill>
                  <a:srgbClr val="424442"/>
                </a:solidFill>
                <a:effectLst/>
                <a:latin typeface="Verdana" panose="020B0604030504040204" pitchFamily="34" charset="0"/>
                <a:ea typeface="Verdana" panose="020B0604030504040204" pitchFamily="34" charset="0"/>
              </a:rPr>
              <a:t>u</a:t>
            </a:r>
            <a:r>
              <a:rPr lang="es-ES" sz="1000" spc="0" dirty="0">
                <a:solidFill>
                  <a:srgbClr val="2A2A2A"/>
                </a:solidFill>
                <a:effectLst/>
                <a:latin typeface="Verdana" panose="020B0604030504040204" pitchFamily="34" charset="0"/>
                <a:ea typeface="Verdana" panose="020B0604030504040204" pitchFamily="34" charset="0"/>
              </a:rPr>
              <a:t>nc</a:t>
            </a:r>
            <a:r>
              <a:rPr lang="es-ES" sz="1000" spc="0" dirty="0">
                <a:solidFill>
                  <a:srgbClr val="424442"/>
                </a:solidFill>
                <a:effectLst/>
                <a:latin typeface="Verdana" panose="020B0604030504040204" pitchFamily="34" charset="0"/>
                <a:ea typeface="Verdana" panose="020B0604030504040204" pitchFamily="34" charset="0"/>
              </a:rPr>
              <a:t>i</a:t>
            </a:r>
            <a:r>
              <a:rPr lang="es-ES" sz="1000" spc="0" dirty="0">
                <a:solidFill>
                  <a:srgbClr val="2A2A2A"/>
                </a:solidFill>
                <a:effectLst/>
                <a:latin typeface="Verdana" panose="020B0604030504040204" pitchFamily="34" charset="0"/>
                <a:ea typeface="Verdana" panose="020B0604030504040204" pitchFamily="34" charset="0"/>
              </a:rPr>
              <a:t>onamiento de apartamento, de acuerdo</a:t>
            </a:r>
            <a:r>
              <a:rPr lang="es-ES" sz="1000" spc="13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con</a:t>
            </a:r>
            <a:r>
              <a:rPr lang="es-ES" sz="1000" spc="10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las</a:t>
            </a:r>
            <a:r>
              <a:rPr lang="es-ES" sz="1000" spc="6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normas,</a:t>
            </a:r>
            <a:r>
              <a:rPr lang="es-ES" sz="1000" spc="9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directivas</a:t>
            </a:r>
            <a:r>
              <a:rPr lang="es-ES" sz="1000" spc="10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y</a:t>
            </a:r>
            <a:r>
              <a:rPr lang="es-ES" sz="1000" spc="15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manuales</a:t>
            </a:r>
            <a:r>
              <a:rPr lang="es-ES" sz="1000" spc="8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aprobados</a:t>
            </a:r>
            <a:r>
              <a:rPr lang="es-ES" sz="1000" spc="17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por</a:t>
            </a:r>
            <a:r>
              <a:rPr lang="es-ES" sz="1000" spc="13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e</a:t>
            </a:r>
            <a:r>
              <a:rPr lang="es-ES" sz="1000" spc="0" dirty="0">
                <a:solidFill>
                  <a:srgbClr val="424442"/>
                </a:solidFill>
                <a:effectLst/>
                <a:latin typeface="Verdana" panose="020B0604030504040204" pitchFamily="34" charset="0"/>
                <a:ea typeface="Verdana" panose="020B0604030504040204" pitchFamily="34" charset="0"/>
              </a:rPr>
              <a:t>l</a:t>
            </a:r>
            <a:r>
              <a:rPr lang="es-ES" sz="1000" spc="85" dirty="0">
                <a:solidFill>
                  <a:srgbClr val="424442"/>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Servicio</a:t>
            </a:r>
            <a:r>
              <a:rPr lang="es-ES" sz="1000" spc="15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de</a:t>
            </a:r>
            <a:r>
              <a:rPr lang="es-ES" sz="1000" spc="7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Sa</a:t>
            </a:r>
            <a:r>
              <a:rPr lang="es-ES" sz="1000" spc="0" dirty="0">
                <a:solidFill>
                  <a:srgbClr val="595959"/>
                </a:solidFill>
                <a:effectLst/>
                <a:latin typeface="Verdana" panose="020B0604030504040204" pitchFamily="34" charset="0"/>
                <a:ea typeface="Verdana" panose="020B0604030504040204" pitchFamily="34" charset="0"/>
              </a:rPr>
              <a:t>lu</a:t>
            </a:r>
            <a:r>
              <a:rPr lang="es-ES" sz="1000" spc="0" dirty="0">
                <a:solidFill>
                  <a:srgbClr val="2A2A2A"/>
                </a:solidFill>
                <a:effectLst/>
                <a:latin typeface="Verdana" panose="020B0604030504040204" pitchFamily="34" charset="0"/>
                <a:ea typeface="Verdana" panose="020B0604030504040204" pitchFamily="34" charset="0"/>
              </a:rPr>
              <a:t>d</a:t>
            </a:r>
            <a:r>
              <a:rPr lang="es-ES" sz="1000" spc="10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y</a:t>
            </a:r>
            <a:r>
              <a:rPr lang="es-ES" sz="1000" spc="170" dirty="0">
                <a:solidFill>
                  <a:srgbClr val="2A2A2A"/>
                </a:solidFill>
                <a:effectLst/>
                <a:latin typeface="Verdana" panose="020B0604030504040204" pitchFamily="34" charset="0"/>
                <a:ea typeface="Verdana" panose="020B0604030504040204" pitchFamily="34" charset="0"/>
              </a:rPr>
              <a:t> </a:t>
            </a:r>
            <a:r>
              <a:rPr lang="es-ES" sz="1000" spc="-25" dirty="0">
                <a:solidFill>
                  <a:srgbClr val="424442"/>
                </a:solidFill>
                <a:effectLst/>
                <a:latin typeface="Verdana" panose="020B0604030504040204" pitchFamily="34" charset="0"/>
                <a:ea typeface="Verdana" panose="020B0604030504040204" pitchFamily="34" charset="0"/>
              </a:rPr>
              <a:t>l</a:t>
            </a:r>
            <a:r>
              <a:rPr lang="es-ES" sz="1000" spc="-25" dirty="0">
                <a:solidFill>
                  <a:srgbClr val="2A2A2A"/>
                </a:solidFill>
                <a:effectLst/>
                <a:latin typeface="Verdana" panose="020B0604030504040204" pitchFamily="34" charset="0"/>
                <a:ea typeface="Verdana" panose="020B0604030504040204" pitchFamily="34" charset="0"/>
              </a:rPr>
              <a:t>as</a:t>
            </a:r>
            <a:r>
              <a:rPr lang="en-US" sz="1000" dirty="0">
                <a:latin typeface="Verdana" panose="020B0604030504040204" pitchFamily="34" charset="0"/>
                <a:ea typeface="Verdana" panose="020B0604030504040204" pitchFamily="34" charset="0"/>
              </a:rPr>
              <a:t> </a:t>
            </a:r>
            <a:r>
              <a:rPr lang="es-ES" sz="1000" dirty="0">
                <a:solidFill>
                  <a:srgbClr val="2A2A2A"/>
                </a:solidFill>
                <a:effectLst/>
                <a:latin typeface="Verdana" panose="020B0604030504040204" pitchFamily="34" charset="0"/>
                <a:ea typeface="Verdana" panose="020B0604030504040204" pitchFamily="34" charset="0"/>
              </a:rPr>
              <a:t>instrucciones</a:t>
            </a:r>
            <a:r>
              <a:rPr lang="es-ES" sz="1000" spc="65" dirty="0">
                <a:solidFill>
                  <a:srgbClr val="2A2A2A"/>
                </a:solidFill>
                <a:effectLst/>
                <a:latin typeface="Verdana" panose="020B0604030504040204" pitchFamily="34" charset="0"/>
                <a:ea typeface="Verdana" panose="020B0604030504040204" pitchFamily="34" charset="0"/>
              </a:rPr>
              <a:t> </a:t>
            </a:r>
            <a:r>
              <a:rPr lang="es-ES" sz="1000" dirty="0">
                <a:solidFill>
                  <a:srgbClr val="424442"/>
                </a:solidFill>
                <a:effectLst/>
                <a:latin typeface="Verdana" panose="020B0604030504040204" pitchFamily="34" charset="0"/>
                <a:ea typeface="Verdana" panose="020B0604030504040204" pitchFamily="34" charset="0"/>
              </a:rPr>
              <a:t>i</a:t>
            </a:r>
            <a:r>
              <a:rPr lang="es-ES" sz="1000" dirty="0">
                <a:solidFill>
                  <a:srgbClr val="2A2A2A"/>
                </a:solidFill>
                <a:effectLst/>
                <a:latin typeface="Verdana" panose="020B0604030504040204" pitchFamily="34" charset="0"/>
                <a:ea typeface="Verdana" panose="020B0604030504040204" pitchFamily="34" charset="0"/>
              </a:rPr>
              <a:t>mpartidas</a:t>
            </a:r>
            <a:r>
              <a:rPr lang="es-ES" sz="1000" spc="-20" dirty="0">
                <a:solidFill>
                  <a:srgbClr val="2A2A2A"/>
                </a:solidFill>
                <a:effectLst/>
                <a:latin typeface="Verdana" panose="020B0604030504040204" pitchFamily="34" charset="0"/>
                <a:ea typeface="Verdana" panose="020B0604030504040204" pitchFamily="34" charset="0"/>
              </a:rPr>
              <a:t> </a:t>
            </a:r>
            <a:r>
              <a:rPr lang="es-ES" sz="1000" dirty="0">
                <a:solidFill>
                  <a:srgbClr val="2A2A2A"/>
                </a:solidFill>
                <a:effectLst/>
                <a:latin typeface="Verdana" panose="020B0604030504040204" pitchFamily="34" charset="0"/>
                <a:ea typeface="Verdana" panose="020B0604030504040204" pitchFamily="34" charset="0"/>
              </a:rPr>
              <a:t>por</a:t>
            </a:r>
            <a:r>
              <a:rPr lang="es-ES" sz="1000" spc="5" dirty="0">
                <a:solidFill>
                  <a:srgbClr val="2A2A2A"/>
                </a:solidFill>
                <a:effectLst/>
                <a:latin typeface="Verdana" panose="020B0604030504040204" pitchFamily="34" charset="0"/>
                <a:ea typeface="Verdana" panose="020B0604030504040204" pitchFamily="34" charset="0"/>
              </a:rPr>
              <a:t> </a:t>
            </a:r>
            <a:r>
              <a:rPr lang="es-ES" sz="1000" dirty="0">
                <a:solidFill>
                  <a:srgbClr val="2A2A2A"/>
                </a:solidFill>
                <a:effectLst/>
                <a:latin typeface="Verdana" panose="020B0604030504040204" pitchFamily="34" charset="0"/>
                <a:ea typeface="Verdana" panose="020B0604030504040204" pitchFamily="34" charset="0"/>
              </a:rPr>
              <a:t>el</a:t>
            </a:r>
            <a:r>
              <a:rPr lang="es-ES" sz="1000" spc="-20" dirty="0">
                <a:solidFill>
                  <a:srgbClr val="2A2A2A"/>
                </a:solidFill>
                <a:effectLst/>
                <a:latin typeface="Verdana" panose="020B0604030504040204" pitchFamily="34" charset="0"/>
                <a:ea typeface="Verdana" panose="020B0604030504040204" pitchFamily="34" charset="0"/>
              </a:rPr>
              <a:t> </a:t>
            </a:r>
            <a:r>
              <a:rPr lang="es-ES" sz="1000" spc="-10" dirty="0">
                <a:solidFill>
                  <a:srgbClr val="2A2A2A"/>
                </a:solidFill>
                <a:effectLst/>
                <a:latin typeface="Verdana" panose="020B0604030504040204" pitchFamily="34" charset="0"/>
                <a:ea typeface="Verdana" panose="020B0604030504040204" pitchFamily="34" charset="0"/>
              </a:rPr>
              <a:t>Director.</a:t>
            </a:r>
          </a:p>
          <a:p>
            <a:pPr marL="342900" marR="563880" lvl="0" indent="-342900">
              <a:lnSpc>
                <a:spcPct val="75000"/>
              </a:lnSpc>
              <a:spcAft>
                <a:spcPts val="0"/>
              </a:spcAft>
              <a:buFont typeface="Arial" panose="020B0604020202020204" pitchFamily="34" charset="0"/>
              <a:buChar char="•"/>
              <a:tabLst>
                <a:tab pos="957580" algn="l"/>
                <a:tab pos="967740" algn="l"/>
                <a:tab pos="5882640" algn="l"/>
              </a:tabLst>
            </a:pPr>
            <a:endParaRPr lang="en-US" sz="1000" dirty="0">
              <a:effectLst/>
              <a:latin typeface="Verdana" panose="020B0604030504040204" pitchFamily="34" charset="0"/>
              <a:ea typeface="Verdana" panose="020B0604030504040204" pitchFamily="34" charset="0"/>
            </a:endParaRPr>
          </a:p>
          <a:p>
            <a:pPr marL="342900" marR="577850" lvl="0" indent="-342900">
              <a:lnSpc>
                <a:spcPct val="85000"/>
              </a:lnSpc>
              <a:spcBef>
                <a:spcPts val="90"/>
              </a:spcBef>
              <a:spcAft>
                <a:spcPts val="0"/>
              </a:spcAft>
              <a:buFont typeface="Arial" panose="020B0604020202020204" pitchFamily="34" charset="0"/>
              <a:buChar char="•"/>
              <a:tabLst>
                <a:tab pos="966470" algn="l"/>
                <a:tab pos="977265" algn="l"/>
              </a:tabLst>
            </a:pPr>
            <a:r>
              <a:rPr lang="es-ES" sz="1000" spc="0" dirty="0">
                <a:solidFill>
                  <a:srgbClr val="2A2A2A"/>
                </a:solidFill>
                <a:effectLst/>
                <a:latin typeface="Verdana" panose="020B0604030504040204" pitchFamily="34" charset="0"/>
                <a:ea typeface="Verdana" panose="020B0604030504040204" pitchFamily="34" charset="0"/>
              </a:rPr>
              <a:t>Ejercer las atribuciones q</a:t>
            </a:r>
            <a:r>
              <a:rPr lang="es-ES" sz="1000" spc="0" dirty="0">
                <a:solidFill>
                  <a:srgbClr val="424442"/>
                </a:solidFill>
                <a:effectLst/>
                <a:latin typeface="Verdana" panose="020B0604030504040204" pitchFamily="34" charset="0"/>
                <a:ea typeface="Verdana" panose="020B0604030504040204" pitchFamily="34" charset="0"/>
              </a:rPr>
              <a:t>u</a:t>
            </a:r>
            <a:r>
              <a:rPr lang="es-ES" sz="1000" spc="0" dirty="0">
                <a:solidFill>
                  <a:srgbClr val="2A2A2A"/>
                </a:solidFill>
                <a:effectLst/>
                <a:latin typeface="Verdana" panose="020B0604030504040204" pitchFamily="34" charset="0"/>
                <a:ea typeface="Verdana" panose="020B0604030504040204" pitchFamily="34" charset="0"/>
              </a:rPr>
              <a:t>e le de</a:t>
            </a:r>
            <a:r>
              <a:rPr lang="es-ES" sz="1000" spc="0" dirty="0">
                <a:solidFill>
                  <a:srgbClr val="424442"/>
                </a:solidFill>
                <a:effectLst/>
                <a:latin typeface="Verdana" panose="020B0604030504040204" pitchFamily="34" charset="0"/>
                <a:ea typeface="Verdana" panose="020B0604030504040204" pitchFamily="34" charset="0"/>
              </a:rPr>
              <a:t>l</a:t>
            </a:r>
            <a:r>
              <a:rPr lang="es-ES" sz="1000" spc="0" dirty="0">
                <a:solidFill>
                  <a:srgbClr val="2A2A2A"/>
                </a:solidFill>
                <a:effectLst/>
                <a:latin typeface="Verdana" panose="020B0604030504040204" pitchFamily="34" charset="0"/>
                <a:ea typeface="Verdana" panose="020B0604030504040204" pitchFamily="34" charset="0"/>
              </a:rPr>
              <a:t>egue e</a:t>
            </a:r>
            <a:r>
              <a:rPr lang="es-ES" sz="1000" spc="0" dirty="0">
                <a:solidFill>
                  <a:srgbClr val="424442"/>
                </a:solidFill>
                <a:effectLst/>
                <a:latin typeface="Verdana" panose="020B0604030504040204" pitchFamily="34" charset="0"/>
                <a:ea typeface="Verdana" panose="020B0604030504040204" pitchFamily="34" charset="0"/>
              </a:rPr>
              <a:t>l </a:t>
            </a:r>
            <a:r>
              <a:rPr lang="es-ES" sz="1000" spc="0" dirty="0">
                <a:solidFill>
                  <a:srgbClr val="2A2A2A"/>
                </a:solidFill>
                <a:effectLst/>
                <a:latin typeface="Verdana" panose="020B0604030504040204" pitchFamily="34" charset="0"/>
                <a:ea typeface="Verdana" panose="020B0604030504040204" pitchFamily="34" charset="0"/>
              </a:rPr>
              <a:t>Director </a:t>
            </a:r>
            <a:r>
              <a:rPr lang="es-ES" sz="1000" spc="0" dirty="0">
                <a:solidFill>
                  <a:srgbClr val="424442"/>
                </a:solidFill>
                <a:effectLst/>
                <a:latin typeface="Verdana" panose="020B0604030504040204" pitchFamily="34" charset="0"/>
                <a:ea typeface="Verdana" panose="020B0604030504040204" pitchFamily="34" charset="0"/>
              </a:rPr>
              <a:t>y/</a:t>
            </a:r>
            <a:r>
              <a:rPr lang="es-ES" sz="1000" spc="0" dirty="0">
                <a:solidFill>
                  <a:srgbClr val="2A2A2A"/>
                </a:solidFill>
                <a:effectLst/>
                <a:latin typeface="Verdana" panose="020B0604030504040204" pitchFamily="34" charset="0"/>
                <a:ea typeface="Verdana" panose="020B0604030504040204" pitchFamily="34" charset="0"/>
              </a:rPr>
              <a:t>o la S</a:t>
            </a:r>
            <a:r>
              <a:rPr lang="es-ES" sz="1000" spc="0" dirty="0">
                <a:solidFill>
                  <a:srgbClr val="424442"/>
                </a:solidFill>
                <a:effectLst/>
                <a:latin typeface="Verdana" panose="020B0604030504040204" pitchFamily="34" charset="0"/>
                <a:ea typeface="Verdana" panose="020B0604030504040204" pitchFamily="34" charset="0"/>
              </a:rPr>
              <a:t>u</a:t>
            </a:r>
            <a:r>
              <a:rPr lang="es-ES" sz="1000" spc="0" dirty="0">
                <a:solidFill>
                  <a:srgbClr val="2A2A2A"/>
                </a:solidFill>
                <a:effectLst/>
                <a:latin typeface="Verdana" panose="020B0604030504040204" pitchFamily="34" charset="0"/>
                <a:ea typeface="Verdana" panose="020B0604030504040204" pitchFamily="34" charset="0"/>
              </a:rPr>
              <a:t>bd</a:t>
            </a:r>
            <a:r>
              <a:rPr lang="es-ES" sz="1000" spc="0" dirty="0">
                <a:solidFill>
                  <a:srgbClr val="424442"/>
                </a:solidFill>
                <a:effectLst/>
                <a:latin typeface="Verdana" panose="020B0604030504040204" pitchFamily="34" charset="0"/>
                <a:ea typeface="Verdana" panose="020B0604030504040204" pitchFamily="34" charset="0"/>
              </a:rPr>
              <a:t>ir</a:t>
            </a:r>
            <a:r>
              <a:rPr lang="es-ES" sz="1000" spc="0" dirty="0">
                <a:solidFill>
                  <a:srgbClr val="2A2A2A"/>
                </a:solidFill>
                <a:effectLst/>
                <a:latin typeface="Verdana" panose="020B0604030504040204" pitchFamily="34" charset="0"/>
                <a:ea typeface="Verdana" panose="020B0604030504040204" pitchFamily="34" charset="0"/>
              </a:rPr>
              <a:t>ección Gestión </a:t>
            </a:r>
            <a:r>
              <a:rPr lang="es-ES" sz="1000" spc="0" dirty="0">
                <a:solidFill>
                  <a:srgbClr val="424442"/>
                </a:solidFill>
                <a:effectLst/>
                <a:latin typeface="Verdana" panose="020B0604030504040204" pitchFamily="34" charset="0"/>
                <a:ea typeface="Verdana" panose="020B0604030504040204" pitchFamily="34" charset="0"/>
              </a:rPr>
              <a:t>Y </a:t>
            </a:r>
            <a:r>
              <a:rPr lang="es-ES" sz="1000" spc="0" dirty="0">
                <a:solidFill>
                  <a:srgbClr val="2A2A2A"/>
                </a:solidFill>
                <a:effectLst/>
                <a:latin typeface="Verdana" panose="020B0604030504040204" pitchFamily="34" charset="0"/>
                <a:ea typeface="Verdana" panose="020B0604030504040204" pitchFamily="34" charset="0"/>
              </a:rPr>
              <a:t>Desarro</a:t>
            </a:r>
            <a:r>
              <a:rPr lang="es-ES" sz="1000" spc="0" dirty="0">
                <a:solidFill>
                  <a:srgbClr val="424442"/>
                </a:solidFill>
                <a:effectLst/>
                <a:latin typeface="Verdana" panose="020B0604030504040204" pitchFamily="34" charset="0"/>
                <a:ea typeface="Verdana" panose="020B0604030504040204" pitchFamily="34" charset="0"/>
              </a:rPr>
              <a:t>ll</a:t>
            </a:r>
            <a:r>
              <a:rPr lang="es-ES" sz="1000" spc="0" dirty="0">
                <a:solidFill>
                  <a:srgbClr val="2A2A2A"/>
                </a:solidFill>
                <a:effectLst/>
                <a:latin typeface="Verdana" panose="020B0604030504040204" pitchFamily="34" charset="0"/>
                <a:ea typeface="Verdana" panose="020B0604030504040204" pitchFamily="34" charset="0"/>
              </a:rPr>
              <a:t>o de </a:t>
            </a:r>
            <a:r>
              <a:rPr lang="es-ES" sz="1000" spc="0" dirty="0">
                <a:solidFill>
                  <a:srgbClr val="424442"/>
                </a:solidFill>
                <a:effectLst/>
                <a:latin typeface="Verdana" panose="020B0604030504040204" pitchFamily="34" charset="0"/>
                <a:ea typeface="Verdana" panose="020B0604030504040204" pitchFamily="34" charset="0"/>
              </a:rPr>
              <a:t>l</a:t>
            </a:r>
            <a:r>
              <a:rPr lang="es-ES" sz="1000" spc="0" dirty="0">
                <a:solidFill>
                  <a:srgbClr val="2A2A2A"/>
                </a:solidFill>
                <a:effectLst/>
                <a:latin typeface="Verdana" panose="020B0604030504040204" pitchFamily="34" charset="0"/>
                <a:ea typeface="Verdana" panose="020B0604030504040204" pitchFamily="34" charset="0"/>
              </a:rPr>
              <a:t>as Personas en e</a:t>
            </a:r>
            <a:r>
              <a:rPr lang="es-ES" sz="1000" spc="0" dirty="0">
                <a:solidFill>
                  <a:srgbClr val="424442"/>
                </a:solidFill>
                <a:effectLst/>
                <a:latin typeface="Verdana" panose="020B0604030504040204" pitchFamily="34" charset="0"/>
                <a:ea typeface="Verdana" panose="020B0604030504040204" pitchFamily="34" charset="0"/>
              </a:rPr>
              <a:t>l </a:t>
            </a:r>
            <a:r>
              <a:rPr lang="es-ES" sz="1000" spc="0" dirty="0">
                <a:solidFill>
                  <a:srgbClr val="2A2A2A"/>
                </a:solidFill>
                <a:effectLst/>
                <a:latin typeface="Verdana" panose="020B0604030504040204" pitchFamily="34" charset="0"/>
                <a:ea typeface="Verdana" panose="020B0604030504040204" pitchFamily="34" charset="0"/>
              </a:rPr>
              <a:t>área de</a:t>
            </a:r>
            <a:r>
              <a:rPr lang="es-ES" sz="1000" spc="-2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su</a:t>
            </a:r>
            <a:r>
              <a:rPr lang="es-ES" sz="1000" spc="-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competencia.</a:t>
            </a:r>
          </a:p>
          <a:p>
            <a:pPr marL="342900" marR="577850" lvl="0" indent="-342900">
              <a:lnSpc>
                <a:spcPct val="85000"/>
              </a:lnSpc>
              <a:spcBef>
                <a:spcPts val="90"/>
              </a:spcBef>
              <a:spcAft>
                <a:spcPts val="0"/>
              </a:spcAft>
              <a:buFont typeface="Arial" panose="020B0604020202020204" pitchFamily="34" charset="0"/>
              <a:buChar char="•"/>
              <a:tabLst>
                <a:tab pos="966470" algn="l"/>
                <a:tab pos="977265" algn="l"/>
              </a:tabLst>
            </a:pPr>
            <a:endParaRPr lang="en-US" sz="1000" spc="0" dirty="0">
              <a:effectLst/>
              <a:latin typeface="Verdana" panose="020B0604030504040204" pitchFamily="34" charset="0"/>
              <a:ea typeface="Verdana" panose="020B0604030504040204" pitchFamily="34" charset="0"/>
            </a:endParaRPr>
          </a:p>
          <a:p>
            <a:pPr marL="342900" marR="577850" lvl="0" indent="-342900">
              <a:lnSpc>
                <a:spcPct val="81000"/>
              </a:lnSpc>
              <a:spcBef>
                <a:spcPts val="110"/>
              </a:spcBef>
              <a:spcAft>
                <a:spcPts val="0"/>
              </a:spcAft>
              <a:buFont typeface="Arial" panose="020B0604020202020204" pitchFamily="34" charset="0"/>
              <a:buChar char="•"/>
              <a:tabLst>
                <a:tab pos="971550" algn="l"/>
                <a:tab pos="981710" algn="l"/>
              </a:tabLst>
            </a:pPr>
            <a:r>
              <a:rPr lang="es-ES" sz="1000" spc="0" dirty="0">
                <a:solidFill>
                  <a:srgbClr val="2A2A2A"/>
                </a:solidFill>
                <a:effectLst/>
                <a:latin typeface="Verdana" panose="020B0604030504040204" pitchFamily="34" charset="0"/>
                <a:ea typeface="Verdana" panose="020B0604030504040204" pitchFamily="34" charset="0"/>
              </a:rPr>
              <a:t>Desempeñar</a:t>
            </a:r>
            <a:r>
              <a:rPr lang="es-ES" sz="1000" spc="20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las</a:t>
            </a:r>
            <a:r>
              <a:rPr lang="es-ES" sz="1000" spc="12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demás</a:t>
            </a:r>
            <a:r>
              <a:rPr lang="es-ES" sz="1000" spc="14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func</a:t>
            </a:r>
            <a:r>
              <a:rPr lang="es-ES" sz="1000" spc="0" dirty="0">
                <a:solidFill>
                  <a:srgbClr val="424442"/>
                </a:solidFill>
                <a:effectLst/>
                <a:latin typeface="Verdana" panose="020B0604030504040204" pitchFamily="34" charset="0"/>
                <a:ea typeface="Verdana" panose="020B0604030504040204" pitchFamily="34" charset="0"/>
              </a:rPr>
              <a:t>i</a:t>
            </a:r>
            <a:r>
              <a:rPr lang="es-ES" sz="1000" spc="0" dirty="0">
                <a:solidFill>
                  <a:srgbClr val="2A2A2A"/>
                </a:solidFill>
                <a:effectLst/>
                <a:latin typeface="Verdana" panose="020B0604030504040204" pitchFamily="34" charset="0"/>
                <a:ea typeface="Verdana" panose="020B0604030504040204" pitchFamily="34" charset="0"/>
              </a:rPr>
              <a:t>ones</a:t>
            </a:r>
            <a:r>
              <a:rPr lang="es-ES" sz="1000" spc="11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y</a:t>
            </a:r>
            <a:r>
              <a:rPr lang="es-ES" sz="1000" spc="20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ta</a:t>
            </a:r>
            <a:r>
              <a:rPr lang="es-ES" sz="1000" spc="0" dirty="0">
                <a:solidFill>
                  <a:srgbClr val="424442"/>
                </a:solidFill>
                <a:effectLst/>
                <a:latin typeface="Verdana" panose="020B0604030504040204" pitchFamily="34" charset="0"/>
                <a:ea typeface="Verdana" panose="020B0604030504040204" pitchFamily="34" charset="0"/>
              </a:rPr>
              <a:t>r</a:t>
            </a:r>
            <a:r>
              <a:rPr lang="es-ES" sz="1000" spc="0" dirty="0">
                <a:solidFill>
                  <a:srgbClr val="2A2A2A"/>
                </a:solidFill>
                <a:effectLst/>
                <a:latin typeface="Verdana" panose="020B0604030504040204" pitchFamily="34" charset="0"/>
                <a:ea typeface="Verdana" panose="020B0604030504040204" pitchFamily="34" charset="0"/>
              </a:rPr>
              <a:t>eas</a:t>
            </a:r>
            <a:r>
              <a:rPr lang="es-ES" sz="1000" spc="14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que</a:t>
            </a:r>
            <a:r>
              <a:rPr lang="es-ES" sz="1000" spc="130" dirty="0">
                <a:solidFill>
                  <a:srgbClr val="2A2A2A"/>
                </a:solidFill>
                <a:effectLst/>
                <a:latin typeface="Verdana" panose="020B0604030504040204" pitchFamily="34" charset="0"/>
                <a:ea typeface="Verdana" panose="020B0604030504040204" pitchFamily="34" charset="0"/>
              </a:rPr>
              <a:t> </a:t>
            </a:r>
            <a:r>
              <a:rPr lang="es-ES" sz="1000" spc="0" dirty="0">
                <a:solidFill>
                  <a:srgbClr val="424442"/>
                </a:solidFill>
                <a:effectLst/>
                <a:latin typeface="Verdana" panose="020B0604030504040204" pitchFamily="34" charset="0"/>
                <a:ea typeface="Verdana" panose="020B0604030504040204" pitchFamily="34" charset="0"/>
              </a:rPr>
              <a:t>l</a:t>
            </a:r>
            <a:r>
              <a:rPr lang="es-ES" sz="1000" spc="0" dirty="0">
                <a:solidFill>
                  <a:srgbClr val="2A2A2A"/>
                </a:solidFill>
                <a:effectLst/>
                <a:latin typeface="Verdana" panose="020B0604030504040204" pitchFamily="34" charset="0"/>
                <a:ea typeface="Verdana" panose="020B0604030504040204" pitchFamily="34" charset="0"/>
              </a:rPr>
              <a:t>e</a:t>
            </a:r>
            <a:r>
              <a:rPr lang="es-ES" sz="1000" spc="15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encom</a:t>
            </a:r>
            <a:r>
              <a:rPr lang="es-ES" sz="1000" spc="0" dirty="0">
                <a:solidFill>
                  <a:srgbClr val="595959"/>
                </a:solidFill>
                <a:effectLst/>
                <a:latin typeface="Verdana" panose="020B0604030504040204" pitchFamily="34" charset="0"/>
                <a:ea typeface="Verdana" panose="020B0604030504040204" pitchFamily="34" charset="0"/>
              </a:rPr>
              <a:t>i</a:t>
            </a:r>
            <a:r>
              <a:rPr lang="es-ES" sz="1000" spc="0" dirty="0">
                <a:solidFill>
                  <a:srgbClr val="2A2A2A"/>
                </a:solidFill>
                <a:effectLst/>
                <a:latin typeface="Verdana" panose="020B0604030504040204" pitchFamily="34" charset="0"/>
                <a:ea typeface="Verdana" panose="020B0604030504040204" pitchFamily="34" charset="0"/>
              </a:rPr>
              <a:t>ende</a:t>
            </a:r>
            <a:r>
              <a:rPr lang="es-ES" sz="1000" spc="15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el Di</a:t>
            </a:r>
            <a:r>
              <a:rPr lang="es-ES" sz="1000" spc="0" dirty="0">
                <a:solidFill>
                  <a:srgbClr val="424442"/>
                </a:solidFill>
                <a:effectLst/>
                <a:latin typeface="Verdana" panose="020B0604030504040204" pitchFamily="34" charset="0"/>
                <a:ea typeface="Verdana" panose="020B0604030504040204" pitchFamily="34" charset="0"/>
              </a:rPr>
              <a:t>r</a:t>
            </a:r>
            <a:r>
              <a:rPr lang="es-ES" sz="1000" spc="0" dirty="0">
                <a:solidFill>
                  <a:srgbClr val="2A2A2A"/>
                </a:solidFill>
                <a:effectLst/>
                <a:latin typeface="Verdana" panose="020B0604030504040204" pitchFamily="34" charset="0"/>
                <a:ea typeface="Verdana" panose="020B0604030504040204" pitchFamily="34" charset="0"/>
              </a:rPr>
              <a:t>ec</a:t>
            </a:r>
            <a:r>
              <a:rPr lang="es-ES" sz="1000" spc="0" dirty="0">
                <a:solidFill>
                  <a:srgbClr val="424442"/>
                </a:solidFill>
                <a:effectLst/>
                <a:latin typeface="Verdana" panose="020B0604030504040204" pitchFamily="34" charset="0"/>
                <a:ea typeface="Verdana" panose="020B0604030504040204" pitchFamily="34" charset="0"/>
              </a:rPr>
              <a:t>t</a:t>
            </a:r>
            <a:r>
              <a:rPr lang="es-ES" sz="1000" spc="0" dirty="0">
                <a:solidFill>
                  <a:srgbClr val="2A2A2A"/>
                </a:solidFill>
                <a:effectLst/>
                <a:latin typeface="Verdana" panose="020B0604030504040204" pitchFamily="34" charset="0"/>
                <a:ea typeface="Verdana" panose="020B0604030504040204" pitchFamily="34" charset="0"/>
              </a:rPr>
              <a:t>or</a:t>
            </a:r>
            <a:r>
              <a:rPr lang="es-ES" sz="1000" spc="15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y</a:t>
            </a:r>
            <a:r>
              <a:rPr lang="es-ES" sz="1000" spc="0" dirty="0">
                <a:solidFill>
                  <a:srgbClr val="424442"/>
                </a:solidFill>
                <a:effectLst/>
                <a:latin typeface="Verdana" panose="020B0604030504040204" pitchFamily="34" charset="0"/>
                <a:ea typeface="Verdana" panose="020B0604030504040204" pitchFamily="34" charset="0"/>
              </a:rPr>
              <a:t>/</a:t>
            </a:r>
            <a:r>
              <a:rPr lang="es-ES" sz="1000" spc="0" dirty="0">
                <a:solidFill>
                  <a:srgbClr val="2A2A2A"/>
                </a:solidFill>
                <a:effectLst/>
                <a:latin typeface="Verdana" panose="020B0604030504040204" pitchFamily="34" charset="0"/>
                <a:ea typeface="Verdana" panose="020B0604030504040204" pitchFamily="34" charset="0"/>
              </a:rPr>
              <a:t>o</a:t>
            </a:r>
            <a:r>
              <a:rPr lang="es-ES" sz="1000" spc="200" dirty="0">
                <a:solidFill>
                  <a:srgbClr val="2A2A2A"/>
                </a:solidFill>
                <a:effectLst/>
                <a:latin typeface="Verdana" panose="020B0604030504040204" pitchFamily="34" charset="0"/>
                <a:ea typeface="Verdana" panose="020B0604030504040204" pitchFamily="34" charset="0"/>
              </a:rPr>
              <a:t> </a:t>
            </a:r>
            <a:r>
              <a:rPr lang="es-ES" sz="1000" spc="0" dirty="0">
                <a:solidFill>
                  <a:srgbClr val="424442"/>
                </a:solidFill>
                <a:effectLst/>
                <a:latin typeface="Verdana" panose="020B0604030504040204" pitchFamily="34" charset="0"/>
                <a:ea typeface="Verdana" panose="020B0604030504040204" pitchFamily="34" charset="0"/>
              </a:rPr>
              <a:t>l</a:t>
            </a:r>
            <a:r>
              <a:rPr lang="es-ES" sz="1000" spc="0" dirty="0">
                <a:solidFill>
                  <a:srgbClr val="2A2A2A"/>
                </a:solidFill>
                <a:effectLst/>
                <a:latin typeface="Verdana" panose="020B0604030504040204" pitchFamily="34" charset="0"/>
                <a:ea typeface="Verdana" panose="020B0604030504040204" pitchFamily="34" charset="0"/>
              </a:rPr>
              <a:t>a S</a:t>
            </a:r>
            <a:r>
              <a:rPr lang="es-ES" sz="1000" spc="0" dirty="0">
                <a:solidFill>
                  <a:srgbClr val="424442"/>
                </a:solidFill>
                <a:effectLst/>
                <a:latin typeface="Verdana" panose="020B0604030504040204" pitchFamily="34" charset="0"/>
                <a:ea typeface="Verdana" panose="020B0604030504040204" pitchFamily="34" charset="0"/>
              </a:rPr>
              <a:t>u</a:t>
            </a:r>
            <a:r>
              <a:rPr lang="es-ES" sz="1000" spc="0" dirty="0">
                <a:solidFill>
                  <a:srgbClr val="2A2A2A"/>
                </a:solidFill>
                <a:effectLst/>
                <a:latin typeface="Verdana" panose="020B0604030504040204" pitchFamily="34" charset="0"/>
                <a:ea typeface="Verdana" panose="020B0604030504040204" pitchFamily="34" charset="0"/>
              </a:rPr>
              <a:t>b</a:t>
            </a:r>
            <a:r>
              <a:rPr lang="es-ES" sz="1000" spc="0" dirty="0">
                <a:solidFill>
                  <a:srgbClr val="424442"/>
                </a:solidFill>
                <a:effectLst/>
                <a:latin typeface="Verdana" panose="020B0604030504040204" pitchFamily="34" charset="0"/>
                <a:ea typeface="Verdana" panose="020B0604030504040204" pitchFamily="34" charset="0"/>
              </a:rPr>
              <a:t>dir</a:t>
            </a:r>
            <a:r>
              <a:rPr lang="es-ES" sz="1000" spc="0" dirty="0">
                <a:solidFill>
                  <a:srgbClr val="2A2A2A"/>
                </a:solidFill>
                <a:effectLst/>
                <a:latin typeface="Verdana" panose="020B0604030504040204" pitchFamily="34" charset="0"/>
                <a:ea typeface="Verdana" panose="020B0604030504040204" pitchFamily="34" charset="0"/>
              </a:rPr>
              <a:t>ecc</a:t>
            </a:r>
            <a:r>
              <a:rPr lang="es-ES" sz="1000" spc="0" dirty="0">
                <a:solidFill>
                  <a:srgbClr val="595959"/>
                </a:solidFill>
                <a:effectLst/>
                <a:latin typeface="Verdana" panose="020B0604030504040204" pitchFamily="34" charset="0"/>
                <a:ea typeface="Verdana" panose="020B0604030504040204" pitchFamily="34" charset="0"/>
              </a:rPr>
              <a:t>i</a:t>
            </a:r>
            <a:r>
              <a:rPr lang="es-ES" sz="1000" dirty="0">
                <a:solidFill>
                  <a:srgbClr val="2A2A2A"/>
                </a:solidFill>
                <a:latin typeface="Verdana" panose="020B0604030504040204" pitchFamily="34" charset="0"/>
                <a:ea typeface="Verdana" panose="020B0604030504040204" pitchFamily="34" charset="0"/>
              </a:rPr>
              <a:t>ó</a:t>
            </a:r>
            <a:r>
              <a:rPr lang="es-ES" sz="1000" spc="0" dirty="0">
                <a:solidFill>
                  <a:srgbClr val="2A2A2A"/>
                </a:solidFill>
                <a:effectLst/>
                <a:latin typeface="Verdana" panose="020B0604030504040204" pitchFamily="34" charset="0"/>
                <a:ea typeface="Verdana" panose="020B0604030504040204" pitchFamily="34" charset="0"/>
              </a:rPr>
              <a:t>n de Gest</a:t>
            </a:r>
            <a:r>
              <a:rPr lang="es-ES" sz="1000" spc="0" dirty="0">
                <a:solidFill>
                  <a:srgbClr val="424442"/>
                </a:solidFill>
                <a:effectLst/>
                <a:latin typeface="Verdana" panose="020B0604030504040204" pitchFamily="34" charset="0"/>
                <a:ea typeface="Verdana" panose="020B0604030504040204" pitchFamily="34" charset="0"/>
              </a:rPr>
              <a:t>i</a:t>
            </a:r>
            <a:r>
              <a:rPr lang="es-ES" sz="1000" dirty="0">
                <a:solidFill>
                  <a:srgbClr val="2A2A2A"/>
                </a:solidFill>
                <a:latin typeface="Verdana" panose="020B0604030504040204" pitchFamily="34" charset="0"/>
                <a:ea typeface="Verdana" panose="020B0604030504040204" pitchFamily="34" charset="0"/>
              </a:rPr>
              <a:t>ó</a:t>
            </a:r>
            <a:r>
              <a:rPr lang="es-ES" sz="1000" spc="0" dirty="0">
                <a:solidFill>
                  <a:srgbClr val="2A2A2A"/>
                </a:solidFill>
                <a:effectLst/>
                <a:latin typeface="Verdana" panose="020B0604030504040204" pitchFamily="34" charset="0"/>
                <a:ea typeface="Verdana" panose="020B0604030504040204" pitchFamily="34" charset="0"/>
              </a:rPr>
              <a:t>n y</a:t>
            </a:r>
            <a:r>
              <a:rPr lang="es-ES" sz="1000" spc="18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Desarrollo</a:t>
            </a:r>
            <a:r>
              <a:rPr lang="es-ES" sz="1000" spc="16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de </a:t>
            </a:r>
            <a:r>
              <a:rPr lang="es-ES" sz="1000" spc="0" dirty="0">
                <a:solidFill>
                  <a:srgbClr val="424442"/>
                </a:solidFill>
                <a:effectLst/>
                <a:latin typeface="Verdana" panose="020B0604030504040204" pitchFamily="34" charset="0"/>
                <a:ea typeface="Verdana" panose="020B0604030504040204" pitchFamily="34" charset="0"/>
              </a:rPr>
              <a:t>l</a:t>
            </a:r>
            <a:r>
              <a:rPr lang="es-ES" sz="1000" spc="0" dirty="0">
                <a:solidFill>
                  <a:srgbClr val="2A2A2A"/>
                </a:solidFill>
                <a:effectLst/>
                <a:latin typeface="Verdana" panose="020B0604030504040204" pitchFamily="34" charset="0"/>
                <a:ea typeface="Verdana" panose="020B0604030504040204" pitchFamily="34" charset="0"/>
              </a:rPr>
              <a:t>as Personas</a:t>
            </a:r>
            <a:r>
              <a:rPr lang="es-ES" sz="1000" spc="16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en</a:t>
            </a:r>
            <a:r>
              <a:rPr lang="es-ES" sz="1000" spc="200"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e</a:t>
            </a:r>
            <a:r>
              <a:rPr lang="es-ES" sz="1000" spc="0" dirty="0">
                <a:solidFill>
                  <a:srgbClr val="424442"/>
                </a:solidFill>
                <a:effectLst/>
                <a:latin typeface="Verdana" panose="020B0604030504040204" pitchFamily="34" charset="0"/>
                <a:ea typeface="Verdana" panose="020B0604030504040204" pitchFamily="34" charset="0"/>
              </a:rPr>
              <a:t>l </a:t>
            </a:r>
            <a:r>
              <a:rPr lang="es-ES" sz="1000" spc="0" dirty="0">
                <a:solidFill>
                  <a:srgbClr val="2A2A2A"/>
                </a:solidFill>
                <a:effectLst/>
                <a:latin typeface="Verdana" panose="020B0604030504040204" pitchFamily="34" charset="0"/>
                <a:ea typeface="Verdana" panose="020B0604030504040204" pitchFamily="34" charset="0"/>
              </a:rPr>
              <a:t>área</a:t>
            </a:r>
            <a:r>
              <a:rPr lang="es-ES" sz="1000" spc="165" dirty="0">
                <a:solidFill>
                  <a:srgbClr val="2A2A2A"/>
                </a:solidFill>
                <a:effectLst/>
                <a:latin typeface="Verdana" panose="020B0604030504040204" pitchFamily="34" charset="0"/>
                <a:ea typeface="Verdana" panose="020B0604030504040204" pitchFamily="34" charset="0"/>
              </a:rPr>
              <a:t> </a:t>
            </a:r>
            <a:r>
              <a:rPr lang="es-ES" sz="1000" spc="0" dirty="0">
                <a:solidFill>
                  <a:srgbClr val="2A2A2A"/>
                </a:solidFill>
                <a:effectLst/>
                <a:latin typeface="Verdana" panose="020B0604030504040204" pitchFamily="34" charset="0"/>
                <a:ea typeface="Verdana" panose="020B0604030504040204" pitchFamily="34" charset="0"/>
              </a:rPr>
              <a:t>de su competencia</a:t>
            </a:r>
            <a:r>
              <a:rPr lang="es-ES" sz="1050" spc="0" dirty="0">
                <a:solidFill>
                  <a:srgbClr val="2A2A2A"/>
                </a:solidFill>
                <a:effectLst/>
                <a:latin typeface="Verdana" panose="020B0604030504040204" pitchFamily="34" charset="0"/>
                <a:ea typeface="Verdana" panose="020B0604030504040204" pitchFamily="34" charset="0"/>
              </a:rPr>
              <a:t>.</a:t>
            </a:r>
            <a:endParaRPr lang="en-US" sz="1050" spc="0" dirty="0">
              <a:effectLst/>
              <a:latin typeface="Verdana" panose="020B0604030504040204" pitchFamily="34" charset="0"/>
              <a:ea typeface="Verdana" panose="020B0604030504040204" pitchFamily="34" charset="0"/>
            </a:endParaRPr>
          </a:p>
        </p:txBody>
      </p:sp>
      <p:sp>
        <p:nvSpPr>
          <p:cNvPr id="4" name="Flecha arriba 3">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ángulo 4"/>
          <p:cNvSpPr/>
          <p:nvPr/>
        </p:nvSpPr>
        <p:spPr>
          <a:xfrm>
            <a:off x="471947" y="410199"/>
            <a:ext cx="4520381"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spcBef>
                <a:spcPts val="5"/>
              </a:spcBef>
              <a:spcAft>
                <a:spcPts val="0"/>
              </a:spcAft>
              <a:tabLst>
                <a:tab pos="873125" algn="l"/>
              </a:tabLst>
            </a:pPr>
            <a:r>
              <a:rPr lang="es-ES" sz="1600" spc="-5" dirty="0">
                <a:solidFill>
                  <a:schemeClr val="bg1"/>
                </a:solidFill>
                <a:ea typeface="Verdana" panose="020B0604030504040204" pitchFamily="34" charset="0"/>
              </a:rPr>
              <a:t>DEPARTAMENTO</a:t>
            </a:r>
            <a:r>
              <a:rPr lang="es-ES" sz="1600" spc="85" dirty="0">
                <a:solidFill>
                  <a:schemeClr val="bg1"/>
                </a:solidFill>
                <a:ea typeface="Verdana" panose="020B0604030504040204" pitchFamily="34" charset="0"/>
              </a:rPr>
              <a:t> </a:t>
            </a:r>
            <a:r>
              <a:rPr lang="es-ES" sz="1600" spc="-5" dirty="0">
                <a:solidFill>
                  <a:schemeClr val="bg1"/>
                </a:solidFill>
                <a:ea typeface="Verdana" panose="020B0604030504040204" pitchFamily="34" charset="0"/>
              </a:rPr>
              <a:t>GESTIÓN</a:t>
            </a:r>
            <a:r>
              <a:rPr lang="es-ES" sz="1600" spc="35" dirty="0">
                <a:solidFill>
                  <a:schemeClr val="bg1"/>
                </a:solidFill>
                <a:ea typeface="Verdana" panose="020B0604030504040204" pitchFamily="34" charset="0"/>
              </a:rPr>
              <a:t> </a:t>
            </a:r>
            <a:r>
              <a:rPr lang="es-ES" sz="1600" spc="-5" dirty="0">
                <a:solidFill>
                  <a:schemeClr val="bg1"/>
                </a:solidFill>
                <a:ea typeface="Verdana" panose="020B0604030504040204" pitchFamily="34" charset="0"/>
              </a:rPr>
              <a:t>DE</a:t>
            </a:r>
            <a:r>
              <a:rPr lang="es-ES" sz="1600" spc="-70" dirty="0">
                <a:solidFill>
                  <a:schemeClr val="bg1"/>
                </a:solidFill>
                <a:ea typeface="Verdana" panose="020B0604030504040204" pitchFamily="34" charset="0"/>
              </a:rPr>
              <a:t> </a:t>
            </a:r>
            <a:r>
              <a:rPr lang="es-ES" sz="1600" spc="-5" dirty="0">
                <a:solidFill>
                  <a:schemeClr val="bg1"/>
                </a:solidFill>
                <a:ea typeface="Verdana" panose="020B0604030504040204" pitchFamily="34" charset="0"/>
              </a:rPr>
              <a:t>LAS</a:t>
            </a:r>
            <a:r>
              <a:rPr lang="es-ES" sz="1600" spc="-45" dirty="0">
                <a:solidFill>
                  <a:schemeClr val="bg1"/>
                </a:solidFill>
                <a:ea typeface="Verdana" panose="020B0604030504040204" pitchFamily="34" charset="0"/>
              </a:rPr>
              <a:t> </a:t>
            </a:r>
            <a:r>
              <a:rPr lang="es-ES" sz="1600" spc="-10" dirty="0">
                <a:solidFill>
                  <a:schemeClr val="bg1"/>
                </a:solidFill>
                <a:ea typeface="Verdana" panose="020B0604030504040204" pitchFamily="34" charset="0"/>
              </a:rPr>
              <a:t>PERSONAS:</a:t>
            </a:r>
            <a:endParaRPr lang="en-US" sz="2400" spc="-5" dirty="0">
              <a:solidFill>
                <a:schemeClr val="bg1"/>
              </a:solidFill>
              <a:ea typeface="Verdana" panose="020B0604030504040204" pitchFamily="34" charset="0"/>
            </a:endParaRPr>
          </a:p>
        </p:txBody>
      </p:sp>
    </p:spTree>
    <p:extLst>
      <p:ext uri="{BB962C8B-B14F-4D97-AF65-F5344CB8AC3E}">
        <p14:creationId xmlns:p14="http://schemas.microsoft.com/office/powerpoint/2010/main" val="2258165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80654" y="1006098"/>
            <a:ext cx="11519757" cy="5491247"/>
          </a:xfrm>
          <a:prstGeom prst="rect">
            <a:avLst/>
          </a:prstGeom>
        </p:spPr>
        <p:txBody>
          <a:bodyPr wrap="square" numCol="2" spcCol="360000">
            <a:spAutoFit/>
          </a:bodyPr>
          <a:lstStyle/>
          <a:p>
            <a:pPr>
              <a:spcBef>
                <a:spcPts val="220"/>
              </a:spcBef>
              <a:spcAft>
                <a:spcPts val="0"/>
              </a:spcAft>
            </a:pPr>
            <a:r>
              <a:rPr lang="es-ES" sz="1050" dirty="0">
                <a:solidFill>
                  <a:srgbClr val="2A2A2A"/>
                </a:solidFill>
                <a:effectLst/>
                <a:latin typeface="Verdana" panose="020B0604030504040204" pitchFamily="34" charset="0"/>
                <a:ea typeface="Verdana" panose="020B0604030504040204" pitchFamily="34" charset="0"/>
              </a:rPr>
              <a:t>Encargado</a:t>
            </a:r>
            <a:r>
              <a:rPr lang="es-ES" sz="1050" spc="4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de</a:t>
            </a:r>
            <a:r>
              <a:rPr lang="es-ES" sz="1050" spc="4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gestionar</a:t>
            </a:r>
            <a:r>
              <a:rPr lang="es-ES" sz="1050" spc="4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un</a:t>
            </a:r>
            <a:r>
              <a:rPr lang="es-ES" sz="1050" spc="4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conjunto</a:t>
            </a:r>
            <a:r>
              <a:rPr lang="es-ES" sz="1050" spc="4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de</a:t>
            </a:r>
            <a:r>
              <a:rPr lang="es-ES" sz="1050" spc="34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co</a:t>
            </a:r>
            <a:r>
              <a:rPr lang="es-ES" sz="1050" dirty="0">
                <a:solidFill>
                  <a:srgbClr val="424442"/>
                </a:solidFill>
                <a:effectLst/>
                <a:latin typeface="Verdana" panose="020B0604030504040204" pitchFamily="34" charset="0"/>
                <a:ea typeface="Verdana" panose="020B0604030504040204" pitchFamily="34" charset="0"/>
              </a:rPr>
              <a:t>n</a:t>
            </a:r>
            <a:r>
              <a:rPr lang="es-ES" sz="1050" dirty="0">
                <a:solidFill>
                  <a:srgbClr val="2A2A2A"/>
                </a:solidFill>
                <a:effectLst/>
                <a:latin typeface="Verdana" panose="020B0604030504040204" pitchFamily="34" charset="0"/>
                <a:ea typeface="Verdana" panose="020B0604030504040204" pitchFamily="34" charset="0"/>
              </a:rPr>
              <a:t>d</a:t>
            </a:r>
            <a:r>
              <a:rPr lang="es-ES" sz="105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effectLst/>
                <a:latin typeface="Verdana" panose="020B0604030504040204" pitchFamily="34" charset="0"/>
                <a:ea typeface="Verdana" panose="020B0604030504040204" pitchFamily="34" charset="0"/>
              </a:rPr>
              <a:t>c</a:t>
            </a:r>
            <a:r>
              <a:rPr lang="es-ES" sz="105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effectLst/>
                <a:latin typeface="Verdana" panose="020B0604030504040204" pitchFamily="34" charset="0"/>
                <a:ea typeface="Verdana" panose="020B0604030504040204" pitchFamily="34" charset="0"/>
              </a:rPr>
              <a:t>ones</a:t>
            </a:r>
            <a:r>
              <a:rPr lang="es-ES" sz="1050" spc="400" dirty="0">
                <a:solidFill>
                  <a:srgbClr val="2A2A2A"/>
                </a:solidFill>
                <a:effectLst/>
                <a:latin typeface="Verdana" panose="020B0604030504040204" pitchFamily="34" charset="0"/>
                <a:ea typeface="Verdana" panose="020B0604030504040204" pitchFamily="34" charset="0"/>
              </a:rPr>
              <a:t> </a:t>
            </a:r>
            <a:r>
              <a:rPr lang="es-ES" sz="1050" dirty="0">
                <a:solidFill>
                  <a:srgbClr val="424442"/>
                </a:solidFill>
                <a:effectLst/>
                <a:latin typeface="Verdana" panose="020B0604030504040204" pitchFamily="34" charset="0"/>
                <a:ea typeface="Verdana" panose="020B0604030504040204" pitchFamily="34" charset="0"/>
              </a:rPr>
              <a:t>l</a:t>
            </a:r>
            <a:r>
              <a:rPr lang="es-ES" sz="1050" dirty="0">
                <a:solidFill>
                  <a:srgbClr val="2A2A2A"/>
                </a:solidFill>
                <a:effectLst/>
                <a:latin typeface="Verdana" panose="020B0604030504040204" pitchFamily="34" charset="0"/>
                <a:ea typeface="Verdana" panose="020B0604030504040204" pitchFamily="34" charset="0"/>
              </a:rPr>
              <a:t>aborales</a:t>
            </a:r>
            <a:r>
              <a:rPr lang="es-ES" sz="1050" spc="4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que</a:t>
            </a:r>
            <a:r>
              <a:rPr lang="es-ES" sz="1050" spc="4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perm</a:t>
            </a:r>
            <a:r>
              <a:rPr lang="es-ES" sz="105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effectLst/>
                <a:latin typeface="Verdana" panose="020B0604030504040204" pitchFamily="34" charset="0"/>
                <a:ea typeface="Verdana" panose="020B0604030504040204" pitchFamily="34" charset="0"/>
              </a:rPr>
              <a:t>tan</a:t>
            </a:r>
            <a:r>
              <a:rPr lang="es-ES" sz="1050" spc="4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q</a:t>
            </a:r>
            <a:r>
              <a:rPr lang="es-ES" sz="1050" dirty="0">
                <a:solidFill>
                  <a:srgbClr val="424442"/>
                </a:solidFill>
                <a:effectLst/>
                <a:latin typeface="Verdana" panose="020B0604030504040204" pitchFamily="34" charset="0"/>
                <a:ea typeface="Verdana" panose="020B0604030504040204" pitchFamily="34" charset="0"/>
              </a:rPr>
              <a:t>u</a:t>
            </a:r>
            <a:r>
              <a:rPr lang="es-ES" sz="1050" dirty="0">
                <a:solidFill>
                  <a:srgbClr val="2A2A2A"/>
                </a:solidFill>
                <a:effectLst/>
                <a:latin typeface="Verdana" panose="020B0604030504040204" pitchFamily="34" charset="0"/>
                <a:ea typeface="Verdana" panose="020B0604030504040204" pitchFamily="34" charset="0"/>
              </a:rPr>
              <a:t>e</a:t>
            </a:r>
            <a:r>
              <a:rPr lang="es-ES" sz="1050" spc="400" dirty="0">
                <a:solidFill>
                  <a:srgbClr val="2A2A2A"/>
                </a:solidFill>
                <a:effectLst/>
                <a:latin typeface="Verdana" panose="020B0604030504040204" pitchFamily="34" charset="0"/>
                <a:ea typeface="Verdana" panose="020B0604030504040204" pitchFamily="34" charset="0"/>
              </a:rPr>
              <a:t> </a:t>
            </a:r>
            <a:r>
              <a:rPr lang="es-ES" sz="1050" dirty="0">
                <a:solidFill>
                  <a:srgbClr val="424442"/>
                </a:solidFill>
                <a:effectLst/>
                <a:latin typeface="Verdana" panose="020B0604030504040204" pitchFamily="34" charset="0"/>
                <a:ea typeface="Verdana" panose="020B0604030504040204" pitchFamily="34" charset="0"/>
              </a:rPr>
              <a:t>l</a:t>
            </a:r>
            <a:r>
              <a:rPr lang="es-ES" sz="1050" dirty="0">
                <a:solidFill>
                  <a:srgbClr val="2A2A2A"/>
                </a:solidFill>
                <a:effectLst/>
                <a:latin typeface="Verdana" panose="020B0604030504040204" pitchFamily="34" charset="0"/>
                <a:ea typeface="Verdana" panose="020B0604030504040204" pitchFamily="34" charset="0"/>
              </a:rPr>
              <a:t>as</a:t>
            </a:r>
            <a:r>
              <a:rPr lang="es-ES" sz="1050" spc="4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pe</a:t>
            </a:r>
            <a:r>
              <a:rPr lang="es-ES" sz="1050" dirty="0">
                <a:solidFill>
                  <a:srgbClr val="424442"/>
                </a:solidFill>
                <a:effectLst/>
                <a:latin typeface="Verdana" panose="020B0604030504040204" pitchFamily="34" charset="0"/>
                <a:ea typeface="Verdana" panose="020B0604030504040204" pitchFamily="34" charset="0"/>
              </a:rPr>
              <a:t>r</a:t>
            </a:r>
            <a:r>
              <a:rPr lang="es-ES" sz="1050" dirty="0">
                <a:solidFill>
                  <a:srgbClr val="2A2A2A"/>
                </a:solidFill>
                <a:effectLst/>
                <a:latin typeface="Verdana" panose="020B0604030504040204" pitchFamily="34" charset="0"/>
                <a:ea typeface="Verdana" panose="020B0604030504040204" pitchFamily="34" charset="0"/>
              </a:rPr>
              <a:t>so</a:t>
            </a:r>
            <a:r>
              <a:rPr lang="es-ES" sz="1050" dirty="0">
                <a:solidFill>
                  <a:srgbClr val="424442"/>
                </a:solidFill>
                <a:effectLst/>
                <a:latin typeface="Verdana" panose="020B0604030504040204" pitchFamily="34" charset="0"/>
                <a:ea typeface="Verdana" panose="020B0604030504040204" pitchFamily="34" charset="0"/>
              </a:rPr>
              <a:t>n</a:t>
            </a:r>
            <a:r>
              <a:rPr lang="es-ES" sz="1050" dirty="0">
                <a:solidFill>
                  <a:srgbClr val="2A2A2A"/>
                </a:solidFill>
                <a:effectLst/>
                <a:latin typeface="Verdana" panose="020B0604030504040204" pitchFamily="34" charset="0"/>
                <a:ea typeface="Verdana" panose="020B0604030504040204" pitchFamily="34" charset="0"/>
              </a:rPr>
              <a:t>as d</a:t>
            </a:r>
            <a:r>
              <a:rPr lang="es-ES" sz="105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effectLst/>
                <a:latin typeface="Verdana" panose="020B0604030504040204" pitchFamily="34" charset="0"/>
                <a:ea typeface="Verdana" panose="020B0604030504040204" pitchFamily="34" charset="0"/>
              </a:rPr>
              <a:t>spongan</a:t>
            </a:r>
            <a:r>
              <a:rPr lang="es-ES" sz="1050" spc="185"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en</a:t>
            </a:r>
            <a:r>
              <a:rPr lang="es-ES" sz="1050" spc="17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p</a:t>
            </a:r>
            <a:r>
              <a:rPr lang="es-ES" sz="1050" dirty="0">
                <a:solidFill>
                  <a:srgbClr val="424442"/>
                </a:solidFill>
                <a:effectLst/>
                <a:latin typeface="Verdana" panose="020B0604030504040204" pitchFamily="34" charset="0"/>
                <a:ea typeface="Verdana" panose="020B0604030504040204" pitchFamily="34" charset="0"/>
              </a:rPr>
              <a:t>l</a:t>
            </a:r>
            <a:r>
              <a:rPr lang="es-ES" sz="1050" dirty="0">
                <a:solidFill>
                  <a:srgbClr val="2A2A2A"/>
                </a:solidFill>
                <a:effectLst/>
                <a:latin typeface="Verdana" panose="020B0604030504040204" pitchFamily="34" charset="0"/>
                <a:ea typeface="Verdana" panose="020B0604030504040204" pitchFamily="34" charset="0"/>
              </a:rPr>
              <a:t>en</a:t>
            </a:r>
            <a:r>
              <a:rPr lang="es-ES" sz="105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effectLst/>
                <a:latin typeface="Verdana" panose="020B0604030504040204" pitchFamily="34" charset="0"/>
                <a:ea typeface="Verdana" panose="020B0604030504040204" pitchFamily="34" charset="0"/>
              </a:rPr>
              <a:t>tud</a:t>
            </a:r>
            <a:r>
              <a:rPr lang="es-ES" sz="1050" spc="19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de sus capac</a:t>
            </a:r>
            <a:r>
              <a:rPr lang="es-ES" sz="105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effectLst/>
                <a:latin typeface="Verdana" panose="020B0604030504040204" pitchFamily="34" charset="0"/>
                <a:ea typeface="Verdana" panose="020B0604030504040204" pitchFamily="34" charset="0"/>
              </a:rPr>
              <a:t>dades</a:t>
            </a:r>
            <a:r>
              <a:rPr lang="es-ES" sz="1050" spc="15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físicas,</a:t>
            </a:r>
            <a:r>
              <a:rPr lang="es-ES" sz="1050" spc="2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psico</a:t>
            </a:r>
            <a:r>
              <a:rPr lang="es-ES" sz="1050" dirty="0">
                <a:solidFill>
                  <a:srgbClr val="424442"/>
                </a:solidFill>
                <a:effectLst/>
                <a:latin typeface="Verdana" panose="020B0604030504040204" pitchFamily="34" charset="0"/>
                <a:ea typeface="Verdana" panose="020B0604030504040204" pitchFamily="34" charset="0"/>
              </a:rPr>
              <a:t>l</a:t>
            </a:r>
            <a:r>
              <a:rPr lang="es-ES" sz="1050" dirty="0">
                <a:solidFill>
                  <a:srgbClr val="2A2A2A"/>
                </a:solidFill>
                <a:latin typeface="Verdana" panose="020B0604030504040204" pitchFamily="34" charset="0"/>
                <a:ea typeface="Verdana" panose="020B0604030504040204" pitchFamily="34" charset="0"/>
              </a:rPr>
              <a:t>ó</a:t>
            </a:r>
            <a:r>
              <a:rPr lang="es-ES" sz="1050" dirty="0">
                <a:solidFill>
                  <a:srgbClr val="2A2A2A"/>
                </a:solidFill>
                <a:effectLst/>
                <a:latin typeface="Verdana" panose="020B0604030504040204" pitchFamily="34" charset="0"/>
                <a:ea typeface="Verdana" panose="020B0604030504040204" pitchFamily="34" charset="0"/>
              </a:rPr>
              <a:t>g</a:t>
            </a:r>
            <a:r>
              <a:rPr lang="es-ES" sz="105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effectLst/>
                <a:latin typeface="Verdana" panose="020B0604030504040204" pitchFamily="34" charset="0"/>
                <a:ea typeface="Verdana" panose="020B0604030504040204" pitchFamily="34" charset="0"/>
              </a:rPr>
              <a:t>cas</a:t>
            </a:r>
            <a:r>
              <a:rPr lang="es-ES" sz="1050" spc="15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y</a:t>
            </a:r>
            <a:r>
              <a:rPr lang="es-ES" sz="1050" spc="2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socia</a:t>
            </a:r>
            <a:r>
              <a:rPr lang="es-ES" sz="1050" dirty="0">
                <a:solidFill>
                  <a:srgbClr val="424442"/>
                </a:solidFill>
                <a:effectLst/>
                <a:latin typeface="Verdana" panose="020B0604030504040204" pitchFamily="34" charset="0"/>
                <a:ea typeface="Verdana" panose="020B0604030504040204" pitchFamily="34" charset="0"/>
              </a:rPr>
              <a:t>l</a:t>
            </a:r>
            <a:r>
              <a:rPr lang="es-ES" sz="1050" dirty="0">
                <a:solidFill>
                  <a:srgbClr val="2A2A2A"/>
                </a:solidFill>
                <a:effectLst/>
                <a:latin typeface="Verdana" panose="020B0604030504040204" pitchFamily="34" charset="0"/>
                <a:ea typeface="Verdana" panose="020B0604030504040204" pitchFamily="34" charset="0"/>
              </a:rPr>
              <a:t>es para</a:t>
            </a:r>
            <a:r>
              <a:rPr lang="es-ES" sz="1050" spc="20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su b</a:t>
            </a:r>
            <a:r>
              <a:rPr lang="es-ES" sz="105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effectLst/>
                <a:latin typeface="Verdana" panose="020B0604030504040204" pitchFamily="34" charset="0"/>
                <a:ea typeface="Verdana" panose="020B0604030504040204" pitchFamily="34" charset="0"/>
              </a:rPr>
              <a:t>enestar.</a:t>
            </a:r>
            <a:endParaRPr lang="en-US" sz="1200" dirty="0">
              <a:effectLst/>
              <a:latin typeface="Verdana" panose="020B0604030504040204" pitchFamily="34" charset="0"/>
              <a:ea typeface="Verdana" panose="020B0604030504040204" pitchFamily="34" charset="0"/>
            </a:endParaRPr>
          </a:p>
          <a:p>
            <a:pPr>
              <a:spcBef>
                <a:spcPts val="150"/>
              </a:spcBef>
              <a:spcAft>
                <a:spcPts val="0"/>
              </a:spcAft>
            </a:pPr>
            <a:r>
              <a:rPr lang="es-ES" sz="1050" dirty="0">
                <a:solidFill>
                  <a:srgbClr val="2A2A2A"/>
                </a:solidFill>
                <a:effectLst/>
                <a:latin typeface="Verdana" panose="020B0604030504040204" pitchFamily="34" charset="0"/>
                <a:ea typeface="Verdana" panose="020B0604030504040204" pitchFamily="34" charset="0"/>
              </a:rPr>
              <a:t>E</a:t>
            </a:r>
            <a:r>
              <a:rPr lang="es-ES" sz="1050" dirty="0">
                <a:solidFill>
                  <a:srgbClr val="424442"/>
                </a:solidFill>
                <a:effectLst/>
                <a:latin typeface="Verdana" panose="020B0604030504040204" pitchFamily="34" charset="0"/>
                <a:ea typeface="Verdana" panose="020B0604030504040204" pitchFamily="34" charset="0"/>
              </a:rPr>
              <a:t>l</a:t>
            </a:r>
            <a:r>
              <a:rPr lang="es-ES" sz="1050" spc="-85" dirty="0">
                <a:solidFill>
                  <a:srgbClr val="424442"/>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Departamento</a:t>
            </a:r>
            <a:r>
              <a:rPr lang="es-ES" sz="1050" spc="-15"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de</a:t>
            </a:r>
            <a:r>
              <a:rPr lang="es-ES" sz="1050" spc="-8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Calidad</a:t>
            </a:r>
            <a:r>
              <a:rPr lang="es-ES" sz="1050" spc="-6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de</a:t>
            </a:r>
            <a:r>
              <a:rPr lang="es-ES" sz="1050" spc="-8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V</a:t>
            </a:r>
            <a:r>
              <a:rPr lang="es-ES" sz="105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effectLst/>
                <a:latin typeface="Verdana" panose="020B0604030504040204" pitchFamily="34" charset="0"/>
                <a:ea typeface="Verdana" panose="020B0604030504040204" pitchFamily="34" charset="0"/>
              </a:rPr>
              <a:t>da</a:t>
            </a:r>
            <a:r>
              <a:rPr lang="es-ES" sz="1050" spc="-5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Labora</a:t>
            </a:r>
            <a:r>
              <a:rPr lang="es-ES" sz="1050" dirty="0">
                <a:solidFill>
                  <a:srgbClr val="424442"/>
                </a:solidFill>
                <a:effectLst/>
                <a:latin typeface="Verdana" panose="020B0604030504040204" pitchFamily="34" charset="0"/>
                <a:ea typeface="Verdana" panose="020B0604030504040204" pitchFamily="34" charset="0"/>
              </a:rPr>
              <a:t>l</a:t>
            </a:r>
            <a:r>
              <a:rPr lang="es-ES" sz="1050" spc="-80" dirty="0">
                <a:solidFill>
                  <a:srgbClr val="424442"/>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de</a:t>
            </a:r>
            <a:r>
              <a:rPr lang="es-ES" sz="1050" spc="-35" dirty="0">
                <a:solidFill>
                  <a:srgbClr val="2A2A2A"/>
                </a:solidFill>
                <a:effectLst/>
                <a:latin typeface="Verdana" panose="020B0604030504040204" pitchFamily="34" charset="0"/>
                <a:ea typeface="Verdana" panose="020B0604030504040204" pitchFamily="34" charset="0"/>
              </a:rPr>
              <a:t> </a:t>
            </a:r>
            <a:r>
              <a:rPr lang="es-ES" sz="1050" dirty="0">
                <a:solidFill>
                  <a:srgbClr val="424442"/>
                </a:solidFill>
                <a:effectLst/>
                <a:latin typeface="Verdana" panose="020B0604030504040204" pitchFamily="34" charset="0"/>
                <a:ea typeface="Verdana" panose="020B0604030504040204" pitchFamily="34" charset="0"/>
              </a:rPr>
              <a:t>l</a:t>
            </a:r>
            <a:r>
              <a:rPr lang="es-ES" sz="1050" dirty="0">
                <a:solidFill>
                  <a:srgbClr val="2A2A2A"/>
                </a:solidFill>
                <a:effectLst/>
                <a:latin typeface="Verdana" panose="020B0604030504040204" pitchFamily="34" charset="0"/>
                <a:ea typeface="Verdana" panose="020B0604030504040204" pitchFamily="34" charset="0"/>
              </a:rPr>
              <a:t>as</a:t>
            </a:r>
            <a:r>
              <a:rPr lang="es-ES" sz="1050" spc="-7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Pe</a:t>
            </a:r>
            <a:r>
              <a:rPr lang="es-ES" sz="1050" dirty="0">
                <a:solidFill>
                  <a:srgbClr val="424442"/>
                </a:solidFill>
                <a:effectLst/>
                <a:latin typeface="Verdana" panose="020B0604030504040204" pitchFamily="34" charset="0"/>
                <a:ea typeface="Verdana" panose="020B0604030504040204" pitchFamily="34" charset="0"/>
              </a:rPr>
              <a:t>r</a:t>
            </a:r>
            <a:r>
              <a:rPr lang="es-ES" sz="1050" dirty="0">
                <a:solidFill>
                  <a:srgbClr val="2A2A2A"/>
                </a:solidFill>
                <a:effectLst/>
                <a:latin typeface="Verdana" panose="020B0604030504040204" pitchFamily="34" charset="0"/>
                <a:ea typeface="Verdana" panose="020B0604030504040204" pitchFamily="34" charset="0"/>
              </a:rPr>
              <a:t>sonas</a:t>
            </a:r>
            <a:r>
              <a:rPr lang="es-ES" sz="1050" spc="-6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estará</a:t>
            </a:r>
            <a:r>
              <a:rPr lang="es-ES" sz="1050" spc="-75"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a</a:t>
            </a:r>
            <a:r>
              <a:rPr lang="es-ES" sz="1050" spc="-6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ca</a:t>
            </a:r>
            <a:r>
              <a:rPr lang="es-ES" sz="1050" dirty="0">
                <a:solidFill>
                  <a:srgbClr val="424442"/>
                </a:solidFill>
                <a:effectLst/>
                <a:latin typeface="Verdana" panose="020B0604030504040204" pitchFamily="34" charset="0"/>
                <a:ea typeface="Verdana" panose="020B0604030504040204" pitchFamily="34" charset="0"/>
              </a:rPr>
              <a:t>r</a:t>
            </a:r>
            <a:r>
              <a:rPr lang="es-ES" sz="1050" dirty="0">
                <a:solidFill>
                  <a:srgbClr val="2A2A2A"/>
                </a:solidFill>
                <a:effectLst/>
                <a:latin typeface="Verdana" panose="020B0604030504040204" pitchFamily="34" charset="0"/>
                <a:ea typeface="Verdana" panose="020B0604030504040204" pitchFamily="34" charset="0"/>
              </a:rPr>
              <a:t>go</a:t>
            </a:r>
            <a:r>
              <a:rPr lang="es-ES" sz="1050" spc="-8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de</a:t>
            </a:r>
            <a:r>
              <a:rPr lang="es-ES" sz="1050" spc="-8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un</a:t>
            </a:r>
            <a:r>
              <a:rPr lang="es-ES" sz="1050" spc="-45" dirty="0">
                <a:solidFill>
                  <a:srgbClr val="2A2A2A"/>
                </a:solidFill>
                <a:effectLst/>
                <a:latin typeface="Verdana" panose="020B0604030504040204" pitchFamily="34" charset="0"/>
                <a:ea typeface="Verdana" panose="020B0604030504040204" pitchFamily="34" charset="0"/>
              </a:rPr>
              <a:t> </a:t>
            </a:r>
            <a:r>
              <a:rPr lang="es-ES" sz="1050" spc="-10" dirty="0">
                <a:solidFill>
                  <a:srgbClr val="2A2A2A"/>
                </a:solidFill>
                <a:effectLst/>
                <a:latin typeface="Verdana" panose="020B0604030504040204" pitchFamily="34" charset="0"/>
                <a:ea typeface="Verdana" panose="020B0604030504040204" pitchFamily="34" charset="0"/>
              </a:rPr>
              <a:t>pro</a:t>
            </a:r>
            <a:r>
              <a:rPr lang="es-ES" sz="1050" spc="-10" dirty="0">
                <a:solidFill>
                  <a:srgbClr val="424442"/>
                </a:solidFill>
                <a:effectLst/>
                <a:latin typeface="Verdana" panose="020B0604030504040204" pitchFamily="34" charset="0"/>
                <a:ea typeface="Verdana" panose="020B0604030504040204" pitchFamily="34" charset="0"/>
              </a:rPr>
              <a:t>f</a:t>
            </a:r>
            <a:r>
              <a:rPr lang="es-ES" sz="1050" spc="-10" dirty="0">
                <a:solidFill>
                  <a:srgbClr val="2A2A2A"/>
                </a:solidFill>
                <a:effectLst/>
                <a:latin typeface="Verdana" panose="020B0604030504040204" pitchFamily="34" charset="0"/>
                <a:ea typeface="Verdana" panose="020B0604030504040204" pitchFamily="34" charset="0"/>
              </a:rPr>
              <a:t>es</a:t>
            </a:r>
            <a:r>
              <a:rPr lang="es-ES" sz="1050" spc="-10" dirty="0">
                <a:solidFill>
                  <a:srgbClr val="424442"/>
                </a:solidFill>
                <a:effectLst/>
                <a:latin typeface="Verdana" panose="020B0604030504040204" pitchFamily="34" charset="0"/>
                <a:ea typeface="Verdana" panose="020B0604030504040204" pitchFamily="34" charset="0"/>
              </a:rPr>
              <a:t>i</a:t>
            </a:r>
            <a:r>
              <a:rPr lang="es-ES" sz="1050" spc="-10" dirty="0">
                <a:solidFill>
                  <a:srgbClr val="2A2A2A"/>
                </a:solidFill>
                <a:effectLst/>
                <a:latin typeface="Verdana" panose="020B0604030504040204" pitchFamily="34" charset="0"/>
                <a:ea typeface="Verdana" panose="020B0604030504040204" pitchFamily="34" charset="0"/>
              </a:rPr>
              <a:t>onal.</a:t>
            </a:r>
            <a:endParaRPr lang="en-US" sz="1200" dirty="0">
              <a:effectLst/>
              <a:latin typeface="Verdana" panose="020B0604030504040204" pitchFamily="34" charset="0"/>
              <a:ea typeface="Verdana" panose="020B0604030504040204" pitchFamily="34" charset="0"/>
            </a:endParaRPr>
          </a:p>
          <a:p>
            <a:pPr>
              <a:spcBef>
                <a:spcPts val="215"/>
              </a:spcBef>
              <a:spcAft>
                <a:spcPts val="0"/>
              </a:spcAft>
            </a:pPr>
            <a:endParaRPr lang="es-ES" sz="1050" dirty="0">
              <a:latin typeface="Verdana" panose="020B0604030504040204" pitchFamily="34" charset="0"/>
              <a:ea typeface="Verdana" panose="020B0604030504040204" pitchFamily="34" charset="0"/>
            </a:endParaRPr>
          </a:p>
          <a:p>
            <a:pPr>
              <a:spcBef>
                <a:spcPts val="215"/>
              </a:spcBef>
              <a:spcAft>
                <a:spcPts val="0"/>
              </a:spcAft>
            </a:pPr>
            <a:r>
              <a:rPr lang="es-ES" sz="1050" b="1" dirty="0">
                <a:solidFill>
                  <a:srgbClr val="2A2A2A"/>
                </a:solidFill>
                <a:effectLst/>
                <a:latin typeface="Verdana" panose="020B0604030504040204" pitchFamily="34" charset="0"/>
                <a:ea typeface="Verdana" panose="020B0604030504040204" pitchFamily="34" charset="0"/>
              </a:rPr>
              <a:t>Serán</a:t>
            </a:r>
            <a:r>
              <a:rPr lang="es-ES" sz="1050" b="1" spc="30" dirty="0">
                <a:solidFill>
                  <a:srgbClr val="2A2A2A"/>
                </a:solidFill>
                <a:effectLst/>
                <a:latin typeface="Verdana" panose="020B0604030504040204" pitchFamily="34" charset="0"/>
                <a:ea typeface="Verdana" panose="020B0604030504040204" pitchFamily="34" charset="0"/>
              </a:rPr>
              <a:t> </a:t>
            </a:r>
            <a:r>
              <a:rPr lang="es-ES" sz="1050" b="1" dirty="0">
                <a:solidFill>
                  <a:srgbClr val="2A2A2A"/>
                </a:solidFill>
                <a:effectLst/>
                <a:latin typeface="Verdana" panose="020B0604030504040204" pitchFamily="34" charset="0"/>
                <a:ea typeface="Verdana" panose="020B0604030504040204" pitchFamily="34" charset="0"/>
              </a:rPr>
              <a:t>funciones</a:t>
            </a:r>
            <a:r>
              <a:rPr lang="es-ES" sz="1050" b="1" spc="15" dirty="0">
                <a:solidFill>
                  <a:srgbClr val="2A2A2A"/>
                </a:solidFill>
                <a:effectLst/>
                <a:latin typeface="Verdana" panose="020B0604030504040204" pitchFamily="34" charset="0"/>
                <a:ea typeface="Verdana" panose="020B0604030504040204" pitchFamily="34" charset="0"/>
              </a:rPr>
              <a:t> </a:t>
            </a:r>
            <a:r>
              <a:rPr lang="es-ES" sz="1050" b="1" dirty="0">
                <a:solidFill>
                  <a:srgbClr val="2A2A2A"/>
                </a:solidFill>
                <a:effectLst/>
                <a:latin typeface="Verdana" panose="020B0604030504040204" pitchFamily="34" charset="0"/>
                <a:ea typeface="Verdana" panose="020B0604030504040204" pitchFamily="34" charset="0"/>
              </a:rPr>
              <a:t>especificas</a:t>
            </a:r>
            <a:r>
              <a:rPr lang="es-ES" sz="1050" b="1" spc="160" dirty="0">
                <a:solidFill>
                  <a:srgbClr val="2A2A2A"/>
                </a:solidFill>
                <a:effectLst/>
                <a:latin typeface="Verdana" panose="020B0604030504040204" pitchFamily="34" charset="0"/>
                <a:ea typeface="Verdana" panose="020B0604030504040204" pitchFamily="34" charset="0"/>
              </a:rPr>
              <a:t> </a:t>
            </a:r>
            <a:r>
              <a:rPr lang="es-ES" sz="1050" b="1" dirty="0">
                <a:solidFill>
                  <a:srgbClr val="2A2A2A"/>
                </a:solidFill>
                <a:effectLst/>
                <a:latin typeface="Verdana" panose="020B0604030504040204" pitchFamily="34" charset="0"/>
                <a:ea typeface="Verdana" panose="020B0604030504040204" pitchFamily="34" charset="0"/>
              </a:rPr>
              <a:t>de</a:t>
            </a:r>
            <a:r>
              <a:rPr lang="es-ES" sz="1050" b="1" dirty="0">
                <a:solidFill>
                  <a:srgbClr val="424442"/>
                </a:solidFill>
                <a:effectLst/>
                <a:latin typeface="Verdana" panose="020B0604030504040204" pitchFamily="34" charset="0"/>
                <a:ea typeface="Verdana" panose="020B0604030504040204" pitchFamily="34" charset="0"/>
              </a:rPr>
              <a:t>l</a:t>
            </a:r>
            <a:r>
              <a:rPr lang="es-ES" sz="1050" b="1" spc="80" dirty="0">
                <a:solidFill>
                  <a:srgbClr val="424442"/>
                </a:solidFill>
                <a:effectLst/>
                <a:latin typeface="Verdana" panose="020B0604030504040204" pitchFamily="34" charset="0"/>
                <a:ea typeface="Verdana" panose="020B0604030504040204" pitchFamily="34" charset="0"/>
              </a:rPr>
              <a:t> </a:t>
            </a:r>
            <a:r>
              <a:rPr lang="es-ES" sz="1050" b="1" spc="-10" dirty="0">
                <a:solidFill>
                  <a:srgbClr val="2A2A2A"/>
                </a:solidFill>
                <a:effectLst/>
                <a:latin typeface="Verdana" panose="020B0604030504040204" pitchFamily="34" charset="0"/>
                <a:ea typeface="Verdana" panose="020B0604030504040204" pitchFamily="34" charset="0"/>
              </a:rPr>
              <a:t>Departamento:</a:t>
            </a:r>
          </a:p>
          <a:p>
            <a:pPr marL="228600" indent="-228600">
              <a:spcBef>
                <a:spcPts val="215"/>
              </a:spcBef>
              <a:spcAft>
                <a:spcPts val="0"/>
              </a:spcAft>
              <a:buFont typeface="+mj-lt"/>
              <a:buAutoNum type="alphaLcParenR"/>
            </a:pPr>
            <a:r>
              <a:rPr lang="es-ES" sz="1050" spc="0" dirty="0">
                <a:solidFill>
                  <a:srgbClr val="2A2A2A"/>
                </a:solidFill>
                <a:effectLst/>
                <a:latin typeface="Verdana" panose="020B0604030504040204" pitchFamily="34" charset="0"/>
                <a:ea typeface="Verdana" panose="020B0604030504040204" pitchFamily="34" charset="0"/>
              </a:rPr>
              <a:t>Planificar, imp</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ementar y d</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fundir med</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das de preve</a:t>
            </a:r>
            <a:r>
              <a:rPr lang="es-ES" sz="1050" spc="0" dirty="0">
                <a:solidFill>
                  <a:srgbClr val="424442"/>
                </a:solidFill>
                <a:effectLst/>
                <a:latin typeface="Verdana" panose="020B0604030504040204" pitchFamily="34" charset="0"/>
                <a:ea typeface="Verdana" panose="020B0604030504040204" pitchFamily="34" charset="0"/>
              </a:rPr>
              <a:t>n</a:t>
            </a:r>
            <a:r>
              <a:rPr lang="es-ES" sz="1050" spc="0" dirty="0">
                <a:solidFill>
                  <a:srgbClr val="2A2A2A"/>
                </a:solidFill>
                <a:effectLst/>
                <a:latin typeface="Verdana" panose="020B0604030504040204" pitchFamily="34" charset="0"/>
                <a:ea typeface="Verdana" panose="020B0604030504040204" pitchFamily="34" charset="0"/>
              </a:rPr>
              <a:t>ci6n, pr</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or</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zando pa</a:t>
            </a:r>
            <a:r>
              <a:rPr lang="es-ES" sz="1050" spc="0" dirty="0">
                <a:solidFill>
                  <a:srgbClr val="424442"/>
                </a:solidFill>
                <a:effectLst/>
                <a:latin typeface="Verdana" panose="020B0604030504040204" pitchFamily="34" charset="0"/>
                <a:ea typeface="Verdana" panose="020B0604030504040204" pitchFamily="34" charset="0"/>
              </a:rPr>
              <a:t>r</a:t>
            </a:r>
            <a:r>
              <a:rPr lang="es-ES" sz="1050" spc="0" dirty="0">
                <a:solidFill>
                  <a:srgbClr val="2A2A2A"/>
                </a:solidFill>
                <a:effectLst/>
                <a:latin typeface="Verdana" panose="020B0604030504040204" pitchFamily="34" charset="0"/>
                <a:ea typeface="Verdana" panose="020B0604030504040204" pitchFamily="34" charset="0"/>
              </a:rPr>
              <a:t>a e</a:t>
            </a:r>
            <a:r>
              <a:rPr lang="es-ES" sz="1050" spc="0" dirty="0">
                <a:solidFill>
                  <a:srgbClr val="424442"/>
                </a:solidFill>
                <a:effectLst/>
                <a:latin typeface="Verdana" panose="020B0604030504040204" pitchFamily="34" charset="0"/>
                <a:ea typeface="Verdana" panose="020B0604030504040204" pitchFamily="34" charset="0"/>
              </a:rPr>
              <a:t>ll</a:t>
            </a:r>
            <a:r>
              <a:rPr lang="es-ES" sz="1050" spc="0" dirty="0">
                <a:solidFill>
                  <a:srgbClr val="2A2A2A"/>
                </a:solidFill>
                <a:effectLst/>
                <a:latin typeface="Verdana" panose="020B0604030504040204" pitchFamily="34" charset="0"/>
                <a:ea typeface="Verdana" panose="020B0604030504040204" pitchFamily="34" charset="0"/>
              </a:rPr>
              <a:t>o, prog</a:t>
            </a:r>
            <a:r>
              <a:rPr lang="es-ES" sz="1050" spc="0" dirty="0">
                <a:solidFill>
                  <a:srgbClr val="424442"/>
                </a:solidFill>
                <a:effectLst/>
                <a:latin typeface="Verdana" panose="020B0604030504040204" pitchFamily="34" charset="0"/>
                <a:ea typeface="Verdana" panose="020B0604030504040204" pitchFamily="34" charset="0"/>
              </a:rPr>
              <a:t>r</a:t>
            </a:r>
            <a:r>
              <a:rPr lang="es-ES" sz="1050" spc="0" dirty="0">
                <a:solidFill>
                  <a:srgbClr val="2A2A2A"/>
                </a:solidFill>
                <a:effectLst/>
                <a:latin typeface="Verdana" panose="020B0604030504040204" pitchFamily="34" charset="0"/>
                <a:ea typeface="Verdana" panose="020B0604030504040204" pitchFamily="34" charset="0"/>
              </a:rPr>
              <a:t>amas de mejoramiento de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as cond</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ones san</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tarias y amb</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e</a:t>
            </a:r>
            <a:r>
              <a:rPr lang="es-ES" sz="1050" spc="0" dirty="0">
                <a:solidFill>
                  <a:srgbClr val="424442"/>
                </a:solidFill>
                <a:effectLst/>
                <a:latin typeface="Verdana" panose="020B0604030504040204" pitchFamily="34" charset="0"/>
                <a:ea typeface="Verdana" panose="020B0604030504040204" pitchFamily="34" charset="0"/>
              </a:rPr>
              <a:t>n</a:t>
            </a:r>
            <a:r>
              <a:rPr lang="es-ES" sz="1050" spc="0" dirty="0">
                <a:solidFill>
                  <a:srgbClr val="2A2A2A"/>
                </a:solidFill>
                <a:effectLst/>
                <a:latin typeface="Verdana" panose="020B0604030504040204" pitchFamily="34" charset="0"/>
                <a:ea typeface="Verdana" panose="020B0604030504040204" pitchFamily="34" charset="0"/>
              </a:rPr>
              <a:t>tales</a:t>
            </a:r>
            <a:r>
              <a:rPr lang="es-ES" sz="1050" spc="-1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básicas en e</a:t>
            </a:r>
            <a:r>
              <a:rPr lang="es-ES" sz="1050" spc="0" dirty="0">
                <a:solidFill>
                  <a:srgbClr val="424442"/>
                </a:solidFill>
                <a:effectLst/>
                <a:latin typeface="Verdana" panose="020B0604030504040204" pitchFamily="34" charset="0"/>
                <a:ea typeface="Verdana" panose="020B0604030504040204" pitchFamily="34" charset="0"/>
              </a:rPr>
              <a:t>l </a:t>
            </a:r>
            <a:r>
              <a:rPr lang="es-ES" sz="1050" spc="0" dirty="0">
                <a:solidFill>
                  <a:srgbClr val="2A2A2A"/>
                </a:solidFill>
                <a:effectLst/>
                <a:latin typeface="Verdana" panose="020B0604030504040204" pitchFamily="34" charset="0"/>
                <a:ea typeface="Verdana" panose="020B0604030504040204" pitchFamily="34" charset="0"/>
              </a:rPr>
              <a:t>lugar de trabajo</a:t>
            </a:r>
            <a:r>
              <a:rPr lang="es-ES" sz="1050" spc="0" dirty="0">
                <a:solidFill>
                  <a:srgbClr val="424442"/>
                </a:solidFill>
                <a:effectLst/>
                <a:latin typeface="Verdana" panose="020B0604030504040204" pitchFamily="34" charset="0"/>
                <a:ea typeface="Verdana" panose="020B0604030504040204" pitchFamily="34" charset="0"/>
              </a:rPr>
              <a:t>.</a:t>
            </a:r>
            <a:endParaRPr lang="en-US" sz="1400" dirty="0">
              <a:latin typeface="Verdana" panose="020B0604030504040204" pitchFamily="34" charset="0"/>
              <a:ea typeface="Verdana" panose="020B0604030504040204" pitchFamily="34" charset="0"/>
            </a:endParaRPr>
          </a:p>
          <a:p>
            <a:pPr marL="228600" indent="-228600">
              <a:spcBef>
                <a:spcPts val="215"/>
              </a:spcBef>
              <a:spcAft>
                <a:spcPts val="0"/>
              </a:spcAft>
              <a:buFont typeface="+mj-lt"/>
              <a:buAutoNum type="alphaLcParenR"/>
            </a:pPr>
            <a:r>
              <a:rPr lang="es-ES" sz="1050" spc="0" dirty="0">
                <a:solidFill>
                  <a:srgbClr val="2A2A2A"/>
                </a:solidFill>
                <a:effectLst/>
                <a:latin typeface="Verdana" panose="020B0604030504040204" pitchFamily="34" charset="0"/>
                <a:ea typeface="Verdana" panose="020B0604030504040204" pitchFamily="34" charset="0"/>
              </a:rPr>
              <a:t>Ve</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ar</a:t>
            </a:r>
            <a:r>
              <a:rPr lang="es-ES" sz="1050" spc="30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por</a:t>
            </a:r>
            <a:r>
              <a:rPr lang="es-ES" sz="1050" spc="29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el</a:t>
            </a:r>
            <a:r>
              <a:rPr lang="es-ES" sz="1050" spc="28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conten</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do</a:t>
            </a:r>
            <a:r>
              <a:rPr lang="es-ES" sz="1050" spc="26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a:t>
            </a:r>
            <a:r>
              <a:rPr lang="es-ES" sz="1050" spc="200" dirty="0">
                <a:solidFill>
                  <a:srgbClr val="2A2A2A"/>
                </a:solidFill>
                <a:effectLst/>
                <a:latin typeface="Verdana" panose="020B0604030504040204" pitchFamily="34" charset="0"/>
                <a:ea typeface="Verdana" panose="020B0604030504040204" pitchFamily="34" charset="0"/>
              </a:rPr>
              <a:t>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as</a:t>
            </a:r>
            <a:r>
              <a:rPr lang="es-ES" sz="1050" spc="22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políticas</a:t>
            </a:r>
            <a:r>
              <a:rPr lang="es-ES" sz="1050" spc="23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a:t>
            </a:r>
            <a:r>
              <a:rPr lang="es-ES" sz="1050" spc="25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b</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enesta</a:t>
            </a:r>
            <a:r>
              <a:rPr lang="es-ES" sz="1050" spc="0" dirty="0">
                <a:solidFill>
                  <a:srgbClr val="424442"/>
                </a:solidFill>
                <a:effectLst/>
                <a:latin typeface="Verdana" panose="020B0604030504040204" pitchFamily="34" charset="0"/>
                <a:ea typeface="Verdana" panose="020B0604030504040204" pitchFamily="34" charset="0"/>
              </a:rPr>
              <a:t>r</a:t>
            </a:r>
            <a:r>
              <a:rPr lang="es-ES" sz="1050" spc="270" dirty="0">
                <a:solidFill>
                  <a:srgbClr val="424442"/>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a:t>
            </a:r>
            <a:r>
              <a:rPr lang="es-ES" sz="1050" spc="200" dirty="0">
                <a:solidFill>
                  <a:srgbClr val="2A2A2A"/>
                </a:solidFill>
                <a:effectLst/>
                <a:latin typeface="Verdana" panose="020B0604030504040204" pitchFamily="34" charset="0"/>
                <a:ea typeface="Verdana" panose="020B0604030504040204" pitchFamily="34" charset="0"/>
              </a:rPr>
              <a:t>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a:t>
            </a:r>
            <a:r>
              <a:rPr lang="es-ES" sz="1050" spc="255" dirty="0">
                <a:solidFill>
                  <a:srgbClr val="2A2A2A"/>
                </a:solidFill>
                <a:effectLst/>
                <a:latin typeface="Verdana" panose="020B0604030504040204" pitchFamily="34" charset="0"/>
                <a:ea typeface="Verdana" panose="020B0604030504040204" pitchFamily="34" charset="0"/>
              </a:rPr>
              <a:t> </a:t>
            </a:r>
            <a:r>
              <a:rPr lang="es-ES" sz="1050" spc="0" dirty="0">
                <a:solidFill>
                  <a:srgbClr val="595959"/>
                </a:solidFill>
                <a:effectLst/>
                <a:latin typeface="Verdana" panose="020B0604030504040204" pitchFamily="34" charset="0"/>
                <a:ea typeface="Verdana" panose="020B0604030504040204" pitchFamily="34" charset="0"/>
              </a:rPr>
              <a:t>in</a:t>
            </a:r>
            <a:r>
              <a:rPr lang="es-ES" sz="1050" spc="0" dirty="0">
                <a:solidFill>
                  <a:srgbClr val="2A2A2A"/>
                </a:solidFill>
                <a:effectLst/>
                <a:latin typeface="Verdana" panose="020B0604030504040204" pitchFamily="34" charset="0"/>
                <a:ea typeface="Verdana" panose="020B0604030504040204" pitchFamily="34" charset="0"/>
              </a:rPr>
              <a:t>stituc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6n,</a:t>
            </a:r>
            <a:r>
              <a:rPr lang="es-ES" sz="1050" spc="22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a:t>
            </a:r>
            <a:r>
              <a:rPr lang="es-ES" sz="1050" spc="22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ma</a:t>
            </a:r>
            <a:r>
              <a:rPr lang="es-ES" sz="1050" spc="0" dirty="0">
                <a:solidFill>
                  <a:srgbClr val="424442"/>
                </a:solidFill>
                <a:effectLst/>
                <a:latin typeface="Verdana" panose="020B0604030504040204" pitchFamily="34" charset="0"/>
                <a:ea typeface="Verdana" panose="020B0604030504040204" pitchFamily="34" charset="0"/>
              </a:rPr>
              <a:t>n</a:t>
            </a:r>
            <a:r>
              <a:rPr lang="es-ES" sz="1050" spc="0" dirty="0">
                <a:solidFill>
                  <a:srgbClr val="2A2A2A"/>
                </a:solidFill>
                <a:effectLst/>
                <a:latin typeface="Verdana" panose="020B0604030504040204" pitchFamily="34" charset="0"/>
                <a:ea typeface="Verdana" panose="020B0604030504040204" pitchFamily="34" charset="0"/>
              </a:rPr>
              <a:t>era</a:t>
            </a:r>
            <a:r>
              <a:rPr lang="es-ES" sz="1050" spc="32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q</a:t>
            </a:r>
            <a:r>
              <a:rPr lang="es-ES" sz="1050" spc="0" dirty="0">
                <a:solidFill>
                  <a:srgbClr val="424442"/>
                </a:solidFill>
                <a:effectLst/>
                <a:latin typeface="Verdana" panose="020B0604030504040204" pitchFamily="34" charset="0"/>
                <a:ea typeface="Verdana" panose="020B0604030504040204" pitchFamily="34" charset="0"/>
              </a:rPr>
              <a:t>u</a:t>
            </a:r>
            <a:r>
              <a:rPr lang="es-ES" sz="1050" spc="0" dirty="0">
                <a:solidFill>
                  <a:srgbClr val="2A2A2A"/>
                </a:solidFill>
                <a:effectLst/>
                <a:latin typeface="Verdana" panose="020B0604030504040204" pitchFamily="34" charset="0"/>
                <a:ea typeface="Verdana" panose="020B0604030504040204" pitchFamily="34" charset="0"/>
              </a:rPr>
              <a:t>e</a:t>
            </a:r>
            <a:r>
              <a:rPr lang="es-ES" sz="1050" spc="260" dirty="0">
                <a:solidFill>
                  <a:srgbClr val="2A2A2A"/>
                </a:solidFill>
                <a:effectLst/>
                <a:latin typeface="Verdana" panose="020B0604030504040204" pitchFamily="34" charset="0"/>
                <a:ea typeface="Verdana" panose="020B0604030504040204" pitchFamily="34" charset="0"/>
              </a:rPr>
              <a:t> </a:t>
            </a:r>
            <a:r>
              <a:rPr lang="es-ES" sz="1050" spc="-10" dirty="0">
                <a:solidFill>
                  <a:srgbClr val="2A2A2A"/>
                </a:solidFill>
                <a:effectLst/>
                <a:latin typeface="Verdana" panose="020B0604030504040204" pitchFamily="34" charset="0"/>
                <a:ea typeface="Verdana" panose="020B0604030504040204" pitchFamily="34" charset="0"/>
              </a:rPr>
              <a:t>estas</a:t>
            </a:r>
            <a:r>
              <a:rPr lang="en-US" sz="1400" dirty="0">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favorezcan</a:t>
            </a:r>
            <a:r>
              <a:rPr lang="es-ES" sz="1050" spc="7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el</a:t>
            </a:r>
            <a:r>
              <a:rPr lang="es-ES" sz="1050" spc="-5"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mejoram</a:t>
            </a:r>
            <a:r>
              <a:rPr lang="es-ES" sz="105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effectLst/>
                <a:latin typeface="Verdana" panose="020B0604030504040204" pitchFamily="34" charset="0"/>
                <a:ea typeface="Verdana" panose="020B0604030504040204" pitchFamily="34" charset="0"/>
              </a:rPr>
              <a:t>ento</a:t>
            </a:r>
            <a:r>
              <a:rPr lang="es-ES" sz="1050" spc="-2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de</a:t>
            </a:r>
            <a:r>
              <a:rPr lang="es-ES" sz="1050" spc="-5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la</a:t>
            </a:r>
            <a:r>
              <a:rPr lang="es-ES" sz="1050" spc="-35"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ca</a:t>
            </a:r>
            <a:r>
              <a:rPr lang="es-ES" sz="1050" dirty="0">
                <a:solidFill>
                  <a:srgbClr val="424442"/>
                </a:solidFill>
                <a:effectLst/>
                <a:latin typeface="Verdana" panose="020B0604030504040204" pitchFamily="34" charset="0"/>
                <a:ea typeface="Verdana" panose="020B0604030504040204" pitchFamily="34" charset="0"/>
              </a:rPr>
              <a:t>l</a:t>
            </a:r>
            <a:r>
              <a:rPr lang="es-ES" sz="1050" dirty="0">
                <a:solidFill>
                  <a:srgbClr val="2A2A2A"/>
                </a:solidFill>
                <a:effectLst/>
                <a:latin typeface="Verdana" panose="020B0604030504040204" pitchFamily="34" charset="0"/>
                <a:ea typeface="Verdana" panose="020B0604030504040204" pitchFamily="34" charset="0"/>
              </a:rPr>
              <a:t>idad</a:t>
            </a:r>
            <a:r>
              <a:rPr lang="es-ES" sz="1050" spc="1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de</a:t>
            </a:r>
            <a:r>
              <a:rPr lang="es-ES" sz="1050" spc="-30"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vida</a:t>
            </a:r>
            <a:r>
              <a:rPr lang="es-ES" sz="1050" spc="-10" dirty="0">
                <a:solidFill>
                  <a:srgbClr val="2A2A2A"/>
                </a:solidFill>
                <a:effectLst/>
                <a:latin typeface="Verdana" panose="020B0604030504040204" pitchFamily="34" charset="0"/>
                <a:ea typeface="Verdana" panose="020B0604030504040204" pitchFamily="34" charset="0"/>
              </a:rPr>
              <a:t> </a:t>
            </a:r>
            <a:r>
              <a:rPr lang="es-ES" sz="1050" dirty="0">
                <a:solidFill>
                  <a:srgbClr val="424442"/>
                </a:solidFill>
                <a:effectLst/>
                <a:latin typeface="Verdana" panose="020B0604030504040204" pitchFamily="34" charset="0"/>
                <a:ea typeface="Verdana" panose="020B0604030504040204" pitchFamily="34" charset="0"/>
              </a:rPr>
              <a:t>l</a:t>
            </a:r>
            <a:r>
              <a:rPr lang="es-ES" sz="1050" dirty="0">
                <a:solidFill>
                  <a:srgbClr val="2A2A2A"/>
                </a:solidFill>
                <a:effectLst/>
                <a:latin typeface="Verdana" panose="020B0604030504040204" pitchFamily="34" charset="0"/>
                <a:ea typeface="Verdana" panose="020B0604030504040204" pitchFamily="34" charset="0"/>
              </a:rPr>
              <a:t>abora</a:t>
            </a:r>
            <a:r>
              <a:rPr lang="es-ES" sz="1050" dirty="0">
                <a:solidFill>
                  <a:srgbClr val="424442"/>
                </a:solidFill>
                <a:effectLst/>
                <a:latin typeface="Verdana" panose="020B0604030504040204" pitchFamily="34" charset="0"/>
                <a:ea typeface="Verdana" panose="020B0604030504040204" pitchFamily="34" charset="0"/>
              </a:rPr>
              <a:t>l</a:t>
            </a:r>
            <a:r>
              <a:rPr lang="es-ES" sz="1050" spc="-35" dirty="0">
                <a:solidFill>
                  <a:srgbClr val="424442"/>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de</a:t>
            </a:r>
            <a:r>
              <a:rPr lang="es-ES" sz="1050" spc="-35" dirty="0">
                <a:solidFill>
                  <a:srgbClr val="2A2A2A"/>
                </a:solidFill>
                <a:effectLst/>
                <a:latin typeface="Verdana" panose="020B0604030504040204" pitchFamily="34" charset="0"/>
                <a:ea typeface="Verdana" panose="020B0604030504040204" pitchFamily="34" charset="0"/>
              </a:rPr>
              <a:t> </a:t>
            </a:r>
            <a:r>
              <a:rPr lang="es-ES" sz="1050" dirty="0">
                <a:solidFill>
                  <a:srgbClr val="2A2A2A"/>
                </a:solidFill>
                <a:effectLst/>
                <a:latin typeface="Verdana" panose="020B0604030504040204" pitchFamily="34" charset="0"/>
                <a:ea typeface="Verdana" panose="020B0604030504040204" pitchFamily="34" charset="0"/>
              </a:rPr>
              <a:t>todos</a:t>
            </a:r>
            <a:r>
              <a:rPr lang="es-ES" sz="1050" spc="-20" dirty="0">
                <a:solidFill>
                  <a:srgbClr val="2A2A2A"/>
                </a:solidFill>
                <a:effectLst/>
                <a:latin typeface="Verdana" panose="020B0604030504040204" pitchFamily="34" charset="0"/>
                <a:ea typeface="Verdana" panose="020B0604030504040204" pitchFamily="34" charset="0"/>
              </a:rPr>
              <a:t> </a:t>
            </a:r>
            <a:r>
              <a:rPr lang="es-ES" sz="1050" dirty="0">
                <a:solidFill>
                  <a:srgbClr val="424442"/>
                </a:solidFill>
                <a:effectLst/>
                <a:latin typeface="Verdana" panose="020B0604030504040204" pitchFamily="34" charset="0"/>
                <a:ea typeface="Verdana" panose="020B0604030504040204" pitchFamily="34" charset="0"/>
              </a:rPr>
              <a:t>l</a:t>
            </a:r>
            <a:r>
              <a:rPr lang="es-ES" sz="1050" dirty="0">
                <a:solidFill>
                  <a:srgbClr val="2A2A2A"/>
                </a:solidFill>
                <a:effectLst/>
                <a:latin typeface="Verdana" panose="020B0604030504040204" pitchFamily="34" charset="0"/>
                <a:ea typeface="Verdana" panose="020B0604030504040204" pitchFamily="34" charset="0"/>
              </a:rPr>
              <a:t>os</a:t>
            </a:r>
            <a:r>
              <a:rPr lang="es-ES" sz="1050" spc="-15" dirty="0">
                <a:solidFill>
                  <a:srgbClr val="2A2A2A"/>
                </a:solidFill>
                <a:effectLst/>
                <a:latin typeface="Verdana" panose="020B0604030504040204" pitchFamily="34" charset="0"/>
                <a:ea typeface="Verdana" panose="020B0604030504040204" pitchFamily="34" charset="0"/>
              </a:rPr>
              <a:t> </a:t>
            </a:r>
            <a:r>
              <a:rPr lang="es-ES" sz="1050" spc="-10" dirty="0">
                <a:solidFill>
                  <a:srgbClr val="2A2A2A"/>
                </a:solidFill>
                <a:effectLst/>
                <a:latin typeface="Verdana" panose="020B0604030504040204" pitchFamily="34" charset="0"/>
                <a:ea typeface="Verdana" panose="020B0604030504040204" pitchFamily="34" charset="0"/>
              </a:rPr>
              <a:t>func</a:t>
            </a:r>
            <a:r>
              <a:rPr lang="es-ES" sz="1050" spc="-10" dirty="0">
                <a:solidFill>
                  <a:srgbClr val="424442"/>
                </a:solidFill>
                <a:effectLst/>
                <a:latin typeface="Verdana" panose="020B0604030504040204" pitchFamily="34" charset="0"/>
                <a:ea typeface="Verdana" panose="020B0604030504040204" pitchFamily="34" charset="0"/>
              </a:rPr>
              <a:t>i</a:t>
            </a:r>
            <a:r>
              <a:rPr lang="es-ES" sz="1050" spc="-10" dirty="0">
                <a:solidFill>
                  <a:srgbClr val="2A2A2A"/>
                </a:solidFill>
                <a:effectLst/>
                <a:latin typeface="Verdana" panose="020B0604030504040204" pitchFamily="34" charset="0"/>
                <a:ea typeface="Verdana" panose="020B0604030504040204" pitchFamily="34" charset="0"/>
              </a:rPr>
              <a:t>onar</a:t>
            </a:r>
            <a:r>
              <a:rPr lang="es-ES" sz="1050" spc="-10" dirty="0">
                <a:solidFill>
                  <a:srgbClr val="424442"/>
                </a:solidFill>
                <a:effectLst/>
                <a:latin typeface="Verdana" panose="020B0604030504040204" pitchFamily="34" charset="0"/>
                <a:ea typeface="Verdana" panose="020B0604030504040204" pitchFamily="34" charset="0"/>
              </a:rPr>
              <a:t>i</a:t>
            </a:r>
            <a:r>
              <a:rPr lang="es-ES" sz="1050" spc="-10" dirty="0">
                <a:solidFill>
                  <a:srgbClr val="2A2A2A"/>
                </a:solidFill>
                <a:effectLst/>
                <a:latin typeface="Verdana" panose="020B0604030504040204" pitchFamily="34" charset="0"/>
                <a:ea typeface="Verdana" panose="020B0604030504040204" pitchFamily="34" charset="0"/>
              </a:rPr>
              <a:t>os</a:t>
            </a:r>
            <a:r>
              <a:rPr lang="es-ES" sz="1050" spc="-10" dirty="0">
                <a:solidFill>
                  <a:srgbClr val="595959"/>
                </a:solidFill>
                <a:effectLst/>
                <a:latin typeface="Verdana" panose="020B0604030504040204" pitchFamily="34" charset="0"/>
                <a:ea typeface="Verdana" panose="020B0604030504040204" pitchFamily="34" charset="0"/>
              </a:rPr>
              <a:t>.</a:t>
            </a:r>
            <a:endParaRPr lang="en-US" sz="1200" dirty="0">
              <a:latin typeface="Verdana" panose="020B0604030504040204" pitchFamily="34" charset="0"/>
              <a:ea typeface="Verdana" panose="020B0604030504040204" pitchFamily="34" charset="0"/>
            </a:endParaRPr>
          </a:p>
          <a:p>
            <a:pPr marL="228600" indent="-228600">
              <a:spcBef>
                <a:spcPts val="215"/>
              </a:spcBef>
              <a:spcAft>
                <a:spcPts val="0"/>
              </a:spcAft>
              <a:buFont typeface="+mj-lt"/>
              <a:buAutoNum type="alphaLcParenR"/>
            </a:pPr>
            <a:r>
              <a:rPr lang="es-ES" sz="1050" spc="0" dirty="0">
                <a:solidFill>
                  <a:srgbClr val="2A2A2A"/>
                </a:solidFill>
                <a:effectLst/>
                <a:latin typeface="Verdana" panose="020B0604030504040204" pitchFamily="34" charset="0"/>
                <a:ea typeface="Verdana" panose="020B0604030504040204" pitchFamily="34" charset="0"/>
              </a:rPr>
              <a:t>Generar</a:t>
            </a:r>
            <a:r>
              <a:rPr lang="es-ES" sz="1050" spc="-1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y mantener</a:t>
            </a:r>
            <a:r>
              <a:rPr lang="es-ES" sz="1050" spc="-3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un</a:t>
            </a:r>
            <a:r>
              <a:rPr lang="es-ES" sz="1050" spc="-1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cl</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ma</a:t>
            </a:r>
            <a:r>
              <a:rPr lang="es-ES" sz="1050" spc="-3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organizacional</a:t>
            </a:r>
            <a:r>
              <a:rPr lang="es-ES" sz="1050" spc="-8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aprop</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ado</a:t>
            </a:r>
            <a:r>
              <a:rPr lang="es-ES" sz="1050" spc="-2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para</a:t>
            </a:r>
            <a:r>
              <a:rPr lang="es-ES" sz="1050" spc="-1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e</a:t>
            </a:r>
            <a:r>
              <a:rPr lang="es-ES" sz="1050" spc="0" dirty="0">
                <a:solidFill>
                  <a:srgbClr val="595959"/>
                </a:solidFill>
                <a:effectLst/>
                <a:latin typeface="Verdana" panose="020B0604030504040204" pitchFamily="34" charset="0"/>
                <a:ea typeface="Verdana" panose="020B0604030504040204" pitchFamily="34" charset="0"/>
              </a:rPr>
              <a:t>l</a:t>
            </a:r>
            <a:r>
              <a:rPr lang="es-ES" sz="1050" spc="-15" dirty="0">
                <a:solidFill>
                  <a:srgbClr val="595959"/>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desarro</a:t>
            </a:r>
            <a:r>
              <a:rPr lang="es-ES" sz="1050" spc="0" dirty="0">
                <a:solidFill>
                  <a:srgbClr val="424442"/>
                </a:solidFill>
                <a:effectLst/>
                <a:latin typeface="Verdana" panose="020B0604030504040204" pitchFamily="34" charset="0"/>
                <a:ea typeface="Verdana" panose="020B0604030504040204" pitchFamily="34" charset="0"/>
              </a:rPr>
              <a:t>ll</a:t>
            </a:r>
            <a:r>
              <a:rPr lang="es-ES" sz="1050" spc="0" dirty="0">
                <a:solidFill>
                  <a:srgbClr val="2A2A2A"/>
                </a:solidFill>
                <a:effectLst/>
                <a:latin typeface="Verdana" panose="020B0604030504040204" pitchFamily="34" charset="0"/>
                <a:ea typeface="Verdana" panose="020B0604030504040204" pitchFamily="34" charset="0"/>
              </a:rPr>
              <a:t>o de</a:t>
            </a:r>
            <a:r>
              <a:rPr lang="es-ES" sz="1050" spc="-55" dirty="0">
                <a:solidFill>
                  <a:srgbClr val="2A2A2A"/>
                </a:solidFill>
                <a:effectLst/>
                <a:latin typeface="Verdana" panose="020B0604030504040204" pitchFamily="34" charset="0"/>
                <a:ea typeface="Verdana" panose="020B0604030504040204" pitchFamily="34" charset="0"/>
              </a:rPr>
              <a:t>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as</a:t>
            </a:r>
            <a:r>
              <a:rPr lang="es-ES" sz="1050" spc="-1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dife</a:t>
            </a:r>
            <a:r>
              <a:rPr lang="es-ES" sz="1050" spc="0" dirty="0">
                <a:solidFill>
                  <a:srgbClr val="424442"/>
                </a:solidFill>
                <a:effectLst/>
                <a:latin typeface="Verdana" panose="020B0604030504040204" pitchFamily="34" charset="0"/>
                <a:ea typeface="Verdana" panose="020B0604030504040204" pitchFamily="34" charset="0"/>
              </a:rPr>
              <a:t>r</a:t>
            </a:r>
            <a:r>
              <a:rPr lang="es-ES" sz="1050" spc="0" dirty="0">
                <a:solidFill>
                  <a:srgbClr val="2A2A2A"/>
                </a:solidFill>
                <a:effectLst/>
                <a:latin typeface="Verdana" panose="020B0604030504040204" pitchFamily="34" charset="0"/>
                <a:ea typeface="Verdana" panose="020B0604030504040204" pitchFamily="34" charset="0"/>
              </a:rPr>
              <a:t>entes</a:t>
            </a:r>
            <a:r>
              <a:rPr lang="es-ES" sz="1050" spc="-60" dirty="0">
                <a:solidFill>
                  <a:srgbClr val="2A2A2A"/>
                </a:solidFill>
                <a:effectLst/>
                <a:latin typeface="Verdana" panose="020B0604030504040204" pitchFamily="34" charset="0"/>
                <a:ea typeface="Verdana" panose="020B0604030504040204" pitchFamily="34" charset="0"/>
              </a:rPr>
              <a:t> </a:t>
            </a:r>
            <a:r>
              <a:rPr lang="es-ES" sz="1050" spc="0" dirty="0">
                <a:solidFill>
                  <a:srgbClr val="424442"/>
                </a:solidFill>
                <a:effectLst/>
                <a:latin typeface="Verdana" panose="020B0604030504040204" pitchFamily="34" charset="0"/>
                <a:ea typeface="Verdana" panose="020B0604030504040204" pitchFamily="34" charset="0"/>
              </a:rPr>
              <a:t>t</a:t>
            </a:r>
            <a:r>
              <a:rPr lang="es-ES" sz="1050" spc="0" dirty="0">
                <a:solidFill>
                  <a:srgbClr val="2A2A2A"/>
                </a:solidFill>
                <a:effectLst/>
                <a:latin typeface="Verdana" panose="020B0604030504040204" pitchFamily="34" charset="0"/>
                <a:ea typeface="Verdana" panose="020B0604030504040204" pitchFamily="34" charset="0"/>
              </a:rPr>
              <a:t>areas que se desempeñan en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as distintas instanc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as organizaciona</a:t>
            </a:r>
            <a:r>
              <a:rPr lang="es-ES" sz="1050" spc="0" dirty="0">
                <a:solidFill>
                  <a:srgbClr val="595959"/>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es.</a:t>
            </a:r>
            <a:endParaRPr lang="en-US" sz="1400" dirty="0">
              <a:latin typeface="Verdana" panose="020B0604030504040204" pitchFamily="34" charset="0"/>
              <a:ea typeface="Verdana" panose="020B0604030504040204" pitchFamily="34" charset="0"/>
            </a:endParaRPr>
          </a:p>
          <a:p>
            <a:pPr marL="228600" indent="-228600">
              <a:spcBef>
                <a:spcPts val="215"/>
              </a:spcBef>
              <a:spcAft>
                <a:spcPts val="0"/>
              </a:spcAft>
              <a:buFont typeface="+mj-lt"/>
              <a:buAutoNum type="alphaLcParenR"/>
            </a:pPr>
            <a:r>
              <a:rPr lang="es-ES" sz="1050" spc="0" dirty="0">
                <a:solidFill>
                  <a:srgbClr val="2A2A2A"/>
                </a:solidFill>
                <a:effectLst/>
                <a:latin typeface="Verdana" panose="020B0604030504040204" pitchFamily="34" charset="0"/>
                <a:ea typeface="Verdana" panose="020B0604030504040204" pitchFamily="34" charset="0"/>
              </a:rPr>
              <a:t>Contribuir a</a:t>
            </a:r>
            <a:r>
              <a:rPr lang="es-ES" sz="1050" spc="0" dirty="0">
                <a:solidFill>
                  <a:srgbClr val="424442"/>
                </a:solidFill>
                <a:effectLst/>
                <a:latin typeface="Verdana" panose="020B0604030504040204" pitchFamily="34" charset="0"/>
                <a:ea typeface="Verdana" panose="020B0604030504040204" pitchFamily="34" charset="0"/>
              </a:rPr>
              <a:t>l </a:t>
            </a:r>
            <a:r>
              <a:rPr lang="es-ES" sz="1050" spc="0" dirty="0">
                <a:solidFill>
                  <a:srgbClr val="2A2A2A"/>
                </a:solidFill>
                <a:effectLst/>
                <a:latin typeface="Verdana" panose="020B0604030504040204" pitchFamily="34" charset="0"/>
                <a:ea typeface="Verdana" panose="020B0604030504040204" pitchFamily="34" charset="0"/>
              </a:rPr>
              <a:t>desa</a:t>
            </a:r>
            <a:r>
              <a:rPr lang="es-ES" sz="1050" spc="0" dirty="0">
                <a:solidFill>
                  <a:srgbClr val="424442"/>
                </a:solidFill>
                <a:effectLst/>
                <a:latin typeface="Verdana" panose="020B0604030504040204" pitchFamily="34" charset="0"/>
                <a:ea typeface="Verdana" panose="020B0604030504040204" pitchFamily="34" charset="0"/>
              </a:rPr>
              <a:t>r</a:t>
            </a:r>
            <a:r>
              <a:rPr lang="es-ES" sz="1050" spc="0" dirty="0">
                <a:solidFill>
                  <a:srgbClr val="2A2A2A"/>
                </a:solidFill>
                <a:effectLst/>
                <a:latin typeface="Verdana" panose="020B0604030504040204" pitchFamily="34" charset="0"/>
                <a:ea typeface="Verdana" panose="020B0604030504040204" pitchFamily="34" charset="0"/>
              </a:rPr>
              <a:t>rollo y mejoramiento de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 cal</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dad de v</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da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aboral de</a:t>
            </a:r>
            <a:r>
              <a:rPr lang="es-ES" sz="1050" spc="0" dirty="0">
                <a:solidFill>
                  <a:srgbClr val="595959"/>
                </a:solidFill>
                <a:effectLst/>
                <a:latin typeface="Verdana" panose="020B0604030504040204" pitchFamily="34" charset="0"/>
                <a:ea typeface="Verdana" panose="020B0604030504040204" pitchFamily="34" charset="0"/>
              </a:rPr>
              <a:t>l </a:t>
            </a:r>
            <a:r>
              <a:rPr lang="es-ES" sz="1050" spc="0" dirty="0">
                <a:solidFill>
                  <a:srgbClr val="2A2A2A"/>
                </a:solidFill>
                <a:effectLst/>
                <a:latin typeface="Verdana" panose="020B0604030504040204" pitchFamily="34" charset="0"/>
                <a:ea typeface="Verdana" panose="020B0604030504040204" pitchFamily="34" charset="0"/>
              </a:rPr>
              <a:t>func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ona</a:t>
            </a:r>
            <a:r>
              <a:rPr lang="es-ES" sz="1050" spc="0" dirty="0">
                <a:solidFill>
                  <a:srgbClr val="424442"/>
                </a:solidFill>
                <a:effectLst/>
                <a:latin typeface="Verdana" panose="020B0604030504040204" pitchFamily="34" charset="0"/>
                <a:ea typeface="Verdana" panose="020B0604030504040204" pitchFamily="34" charset="0"/>
              </a:rPr>
              <a:t>ri</a:t>
            </a:r>
            <a:r>
              <a:rPr lang="es-ES" sz="1050" spc="0" dirty="0">
                <a:solidFill>
                  <a:srgbClr val="2A2A2A"/>
                </a:solidFill>
                <a:effectLst/>
                <a:latin typeface="Verdana" panose="020B0604030504040204" pitchFamily="34" charset="0"/>
                <a:ea typeface="Verdana" panose="020B0604030504040204" pitchFamily="34" charset="0"/>
              </a:rPr>
              <a:t>o co</a:t>
            </a:r>
            <a:r>
              <a:rPr lang="es-ES" sz="1050" spc="0" dirty="0">
                <a:solidFill>
                  <a:srgbClr val="424442"/>
                </a:solidFill>
                <a:effectLst/>
                <a:latin typeface="Verdana" panose="020B0604030504040204" pitchFamily="34" charset="0"/>
                <a:ea typeface="Verdana" panose="020B0604030504040204" pitchFamily="34" charset="0"/>
              </a:rPr>
              <a:t>n </a:t>
            </a:r>
            <a:r>
              <a:rPr lang="es-ES" sz="1050" spc="0" dirty="0">
                <a:solidFill>
                  <a:srgbClr val="2A2A2A"/>
                </a:solidFill>
                <a:effectLst/>
                <a:latin typeface="Verdana" panose="020B0604030504040204" pitchFamily="34" charset="0"/>
                <a:ea typeface="Verdana" panose="020B0604030504040204" pitchFamily="34" charset="0"/>
              </a:rPr>
              <a:t>u</a:t>
            </a:r>
            <a:r>
              <a:rPr lang="es-ES" sz="1050" spc="0" dirty="0">
                <a:solidFill>
                  <a:srgbClr val="424442"/>
                </a:solidFill>
                <a:effectLst/>
                <a:latin typeface="Verdana" panose="020B0604030504040204" pitchFamily="34" charset="0"/>
                <a:ea typeface="Verdana" panose="020B0604030504040204" pitchFamily="34" charset="0"/>
              </a:rPr>
              <a:t>n</a:t>
            </a:r>
            <a:r>
              <a:rPr lang="es-ES" sz="1050" spc="0" dirty="0">
                <a:solidFill>
                  <a:srgbClr val="2A2A2A"/>
                </a:solidFill>
                <a:effectLst/>
                <a:latin typeface="Verdana" panose="020B0604030504040204" pitchFamily="34" charset="0"/>
                <a:ea typeface="Verdana" panose="020B0604030504040204" pitchFamily="34" charset="0"/>
              </a:rPr>
              <a:t>a perspectiva de genero.</a:t>
            </a:r>
            <a:endParaRPr lang="en-US" sz="1400" dirty="0">
              <a:latin typeface="Verdana" panose="020B0604030504040204" pitchFamily="34" charset="0"/>
              <a:ea typeface="Verdana" panose="020B0604030504040204" pitchFamily="34" charset="0"/>
            </a:endParaRPr>
          </a:p>
          <a:p>
            <a:pPr marL="228600" indent="-228600">
              <a:spcBef>
                <a:spcPts val="215"/>
              </a:spcBef>
              <a:spcAft>
                <a:spcPts val="0"/>
              </a:spcAft>
              <a:buFont typeface="+mj-lt"/>
              <a:buAutoNum type="alphaLcParenR"/>
            </a:pPr>
            <a:r>
              <a:rPr lang="es-ES" sz="1050" spc="0" dirty="0">
                <a:solidFill>
                  <a:srgbClr val="2A2A2A"/>
                </a:solidFill>
                <a:effectLst/>
                <a:latin typeface="Verdana" panose="020B0604030504040204" pitchFamily="34" charset="0"/>
                <a:ea typeface="Verdana" panose="020B0604030504040204" pitchFamily="34" charset="0"/>
              </a:rPr>
              <a:t>Procurar que los funciona</a:t>
            </a:r>
            <a:r>
              <a:rPr lang="es-ES" sz="1050" spc="0" dirty="0">
                <a:solidFill>
                  <a:srgbClr val="424442"/>
                </a:solidFill>
                <a:effectLst/>
                <a:latin typeface="Verdana" panose="020B0604030504040204" pitchFamily="34" charset="0"/>
                <a:ea typeface="Verdana" panose="020B0604030504040204" pitchFamily="34" charset="0"/>
              </a:rPr>
              <a:t>r</a:t>
            </a:r>
            <a:r>
              <a:rPr lang="es-ES" sz="1050" spc="0" dirty="0">
                <a:solidFill>
                  <a:srgbClr val="2A2A2A"/>
                </a:solidFill>
                <a:effectLst/>
                <a:latin typeface="Verdana" panose="020B0604030504040204" pitchFamily="34" charset="0"/>
                <a:ea typeface="Verdana" panose="020B0604030504040204" pitchFamily="34" charset="0"/>
              </a:rPr>
              <a:t>ios i</a:t>
            </a:r>
            <a:r>
              <a:rPr lang="es-ES" sz="1050" spc="0" dirty="0">
                <a:solidFill>
                  <a:srgbClr val="424442"/>
                </a:solidFill>
                <a:effectLst/>
                <a:latin typeface="Verdana" panose="020B0604030504040204" pitchFamily="34" charset="0"/>
                <a:ea typeface="Verdana" panose="020B0604030504040204" pitchFamily="34" charset="0"/>
              </a:rPr>
              <a:t>n</a:t>
            </a:r>
            <a:r>
              <a:rPr lang="es-ES" sz="1050" spc="0" dirty="0">
                <a:solidFill>
                  <a:srgbClr val="2A2A2A"/>
                </a:solidFill>
                <a:effectLst/>
                <a:latin typeface="Verdana" panose="020B0604030504040204" pitchFamily="34" charset="0"/>
                <a:ea typeface="Verdana" panose="020B0604030504040204" pitchFamily="34" charset="0"/>
              </a:rPr>
              <a:t>creme</a:t>
            </a:r>
            <a:r>
              <a:rPr lang="es-ES" sz="1050" spc="0" dirty="0">
                <a:solidFill>
                  <a:srgbClr val="424442"/>
                </a:solidFill>
                <a:effectLst/>
                <a:latin typeface="Verdana" panose="020B0604030504040204" pitchFamily="34" charset="0"/>
                <a:ea typeface="Verdana" panose="020B0604030504040204" pitchFamily="34" charset="0"/>
              </a:rPr>
              <a:t>n</a:t>
            </a:r>
            <a:r>
              <a:rPr lang="es-ES" sz="1050" spc="0" dirty="0">
                <a:solidFill>
                  <a:srgbClr val="2A2A2A"/>
                </a:solidFill>
                <a:effectLst/>
                <a:latin typeface="Verdana" panose="020B0604030504040204" pitchFamily="34" charset="0"/>
                <a:ea typeface="Verdana" panose="020B0604030504040204" pitchFamily="34" charset="0"/>
              </a:rPr>
              <a:t>ten de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as compe</a:t>
            </a:r>
            <a:r>
              <a:rPr lang="es-ES" sz="1050" spc="0" dirty="0">
                <a:solidFill>
                  <a:srgbClr val="424442"/>
                </a:solidFill>
                <a:effectLst/>
                <a:latin typeface="Verdana" panose="020B0604030504040204" pitchFamily="34" charset="0"/>
                <a:ea typeface="Verdana" panose="020B0604030504040204" pitchFamily="34" charset="0"/>
              </a:rPr>
              <a:t>t</a:t>
            </a:r>
            <a:r>
              <a:rPr lang="es-ES" sz="1050" spc="0" dirty="0">
                <a:solidFill>
                  <a:srgbClr val="2A2A2A"/>
                </a:solidFill>
                <a:effectLst/>
                <a:latin typeface="Verdana" panose="020B0604030504040204" pitchFamily="34" charset="0"/>
                <a:ea typeface="Verdana" panose="020B0604030504040204" pitchFamily="34" charset="0"/>
              </a:rPr>
              <a:t>enc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as necesar</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as para </a:t>
            </a:r>
            <a:r>
              <a:rPr lang="es-ES" sz="1050" spc="0" dirty="0">
                <a:solidFill>
                  <a:srgbClr val="595959"/>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og</a:t>
            </a:r>
            <a:r>
              <a:rPr lang="es-ES" sz="1050" spc="0" dirty="0">
                <a:solidFill>
                  <a:srgbClr val="424442"/>
                </a:solidFill>
                <a:effectLst/>
                <a:latin typeface="Verdana" panose="020B0604030504040204" pitchFamily="34" charset="0"/>
                <a:ea typeface="Verdana" panose="020B0604030504040204" pitchFamily="34" charset="0"/>
              </a:rPr>
              <a:t>r</a:t>
            </a:r>
            <a:r>
              <a:rPr lang="es-ES" sz="1050" spc="0" dirty="0">
                <a:solidFill>
                  <a:srgbClr val="2A2A2A"/>
                </a:solidFill>
                <a:effectLst/>
                <a:latin typeface="Verdana" panose="020B0604030504040204" pitchFamily="34" charset="0"/>
                <a:ea typeface="Verdana" panose="020B0604030504040204" pitchFamily="34" charset="0"/>
              </a:rPr>
              <a:t>a</a:t>
            </a:r>
            <a:r>
              <a:rPr lang="es-ES" sz="1050" spc="0" dirty="0">
                <a:solidFill>
                  <a:srgbClr val="424442"/>
                </a:solidFill>
                <a:effectLst/>
                <a:latin typeface="Verdana" panose="020B0604030504040204" pitchFamily="34" charset="0"/>
                <a:ea typeface="Verdana" panose="020B0604030504040204" pitchFamily="34" charset="0"/>
              </a:rPr>
              <a:t>r un </a:t>
            </a:r>
            <a:r>
              <a:rPr lang="es-ES" sz="1050" spc="0" dirty="0">
                <a:solidFill>
                  <a:srgbClr val="2A2A2A"/>
                </a:solidFill>
                <a:effectLst/>
                <a:latin typeface="Verdana" panose="020B0604030504040204" pitchFamily="34" charset="0"/>
                <a:ea typeface="Verdana" panose="020B0604030504040204" pitchFamily="34" charset="0"/>
              </a:rPr>
              <a:t>desempeño de excelencia, </a:t>
            </a:r>
            <a:r>
              <a:rPr lang="es-ES" sz="1050" spc="0" dirty="0">
                <a:solidFill>
                  <a:srgbClr val="424442"/>
                </a:solidFill>
                <a:effectLst/>
                <a:latin typeface="Verdana" panose="020B0604030504040204" pitchFamily="34" charset="0"/>
                <a:ea typeface="Verdana" panose="020B0604030504040204" pitchFamily="34" charset="0"/>
              </a:rPr>
              <a:t>t</a:t>
            </a:r>
            <a:r>
              <a:rPr lang="es-ES" sz="1050" spc="0" dirty="0">
                <a:solidFill>
                  <a:srgbClr val="2A2A2A"/>
                </a:solidFill>
                <a:effectLst/>
                <a:latin typeface="Verdana" panose="020B0604030504040204" pitchFamily="34" charset="0"/>
                <a:ea typeface="Verdana" panose="020B0604030504040204" pitchFamily="34" charset="0"/>
              </a:rPr>
              <a:t>anto en sus responsab</a:t>
            </a:r>
            <a:r>
              <a:rPr lang="es-ES" sz="1050" spc="0" dirty="0">
                <a:solidFill>
                  <a:srgbClr val="424442"/>
                </a:solidFill>
                <a:effectLst/>
                <a:latin typeface="Verdana" panose="020B0604030504040204" pitchFamily="34" charset="0"/>
                <a:ea typeface="Verdana" panose="020B0604030504040204" pitchFamily="34" charset="0"/>
              </a:rPr>
              <a:t>ili</a:t>
            </a:r>
            <a:r>
              <a:rPr lang="es-ES" sz="1050" spc="0" dirty="0">
                <a:solidFill>
                  <a:srgbClr val="2A2A2A"/>
                </a:solidFill>
                <a:effectLst/>
                <a:latin typeface="Verdana" panose="020B0604030504040204" pitchFamily="34" charset="0"/>
                <a:ea typeface="Verdana" panose="020B0604030504040204" pitchFamily="34" charset="0"/>
              </a:rPr>
              <a:t>dades y func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ones actua</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es, come en posibles responsabilidades y func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ones </a:t>
            </a:r>
            <a:r>
              <a:rPr lang="es-ES" sz="1050" spc="0" dirty="0">
                <a:solidFill>
                  <a:srgbClr val="424442"/>
                </a:solidFill>
                <a:effectLst/>
                <a:latin typeface="Verdana" panose="020B0604030504040204" pitchFamily="34" charset="0"/>
                <a:ea typeface="Verdana" panose="020B0604030504040204" pitchFamily="34" charset="0"/>
              </a:rPr>
              <a:t>fu</a:t>
            </a:r>
            <a:r>
              <a:rPr lang="es-ES" sz="1050" spc="0" dirty="0">
                <a:solidFill>
                  <a:srgbClr val="2A2A2A"/>
                </a:solidFill>
                <a:effectLst/>
                <a:latin typeface="Verdana" panose="020B0604030504040204" pitchFamily="34" charset="0"/>
                <a:ea typeface="Verdana" panose="020B0604030504040204" pitchFamily="34" charset="0"/>
              </a:rPr>
              <a:t>turas, de acue</a:t>
            </a:r>
            <a:r>
              <a:rPr lang="es-ES" sz="1050" spc="0" dirty="0">
                <a:solidFill>
                  <a:srgbClr val="424442"/>
                </a:solidFill>
                <a:effectLst/>
                <a:latin typeface="Verdana" panose="020B0604030504040204" pitchFamily="34" charset="0"/>
                <a:ea typeface="Verdana" panose="020B0604030504040204" pitchFamily="34" charset="0"/>
              </a:rPr>
              <a:t>r</a:t>
            </a:r>
            <a:r>
              <a:rPr lang="es-ES" sz="1050" spc="0" dirty="0">
                <a:solidFill>
                  <a:srgbClr val="2A2A2A"/>
                </a:solidFill>
                <a:effectLst/>
                <a:latin typeface="Verdana" panose="020B0604030504040204" pitchFamily="34" charset="0"/>
                <a:ea typeface="Verdana" panose="020B0604030504040204" pitchFamily="34" charset="0"/>
              </a:rPr>
              <a:t>do a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os p</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anes </a:t>
            </a:r>
            <a:r>
              <a:rPr lang="es-ES" sz="1050" spc="0" dirty="0">
                <a:solidFill>
                  <a:srgbClr val="424442"/>
                </a:solidFill>
                <a:effectLst/>
                <a:latin typeface="Verdana" panose="020B0604030504040204" pitchFamily="34" charset="0"/>
                <a:ea typeface="Verdana" panose="020B0604030504040204" pitchFamily="34" charset="0"/>
              </a:rPr>
              <a:t>individuales</a:t>
            </a:r>
            <a:r>
              <a:rPr lang="es-ES" sz="1050" spc="0" dirty="0">
                <a:solidFill>
                  <a:srgbClr val="2A2A2A"/>
                </a:solidFill>
                <a:effectLst/>
                <a:latin typeface="Verdana" panose="020B0604030504040204" pitchFamily="34" charset="0"/>
                <a:ea typeface="Verdana" panose="020B0604030504040204" pitchFamily="34" charset="0"/>
              </a:rPr>
              <a:t> de desarrollo de carrera.</a:t>
            </a:r>
            <a:endParaRPr lang="en-US" sz="1400" dirty="0">
              <a:latin typeface="Verdana" panose="020B0604030504040204" pitchFamily="34" charset="0"/>
              <a:ea typeface="Verdana" panose="020B0604030504040204" pitchFamily="34" charset="0"/>
            </a:endParaRPr>
          </a:p>
          <a:p>
            <a:pPr marL="228600" indent="-228600">
              <a:spcBef>
                <a:spcPts val="215"/>
              </a:spcBef>
              <a:spcAft>
                <a:spcPts val="0"/>
              </a:spcAft>
              <a:buFont typeface="+mj-lt"/>
              <a:buAutoNum type="alphaLcParenR"/>
            </a:pPr>
            <a:r>
              <a:rPr lang="es-ES" sz="1050" spc="0" dirty="0">
                <a:solidFill>
                  <a:srgbClr val="2A2A2A"/>
                </a:solidFill>
                <a:effectLst/>
                <a:latin typeface="Verdana" panose="020B0604030504040204" pitchFamily="34" charset="0"/>
                <a:ea typeface="Verdana" panose="020B0604030504040204" pitchFamily="34" charset="0"/>
              </a:rPr>
              <a:t>Generar oportunidades y opciones que perm</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tan e</a:t>
            </a:r>
            <a:r>
              <a:rPr lang="es-ES" sz="1050" spc="0" dirty="0">
                <a:solidFill>
                  <a:srgbClr val="424442"/>
                </a:solidFill>
                <a:effectLst/>
                <a:latin typeface="Verdana" panose="020B0604030504040204" pitchFamily="34" charset="0"/>
                <a:ea typeface="Verdana" panose="020B0604030504040204" pitchFamily="34" charset="0"/>
              </a:rPr>
              <a:t>l </a:t>
            </a:r>
            <a:r>
              <a:rPr lang="es-ES" sz="1050" spc="0" dirty="0">
                <a:solidFill>
                  <a:srgbClr val="2A2A2A"/>
                </a:solidFill>
                <a:effectLst/>
                <a:latin typeface="Verdana" panose="020B0604030504040204" pitchFamily="34" charset="0"/>
                <a:ea typeface="Verdana" panose="020B0604030504040204" pitchFamily="34" charset="0"/>
              </a:rPr>
              <a:t>desarro</a:t>
            </a:r>
            <a:r>
              <a:rPr lang="es-ES" sz="1050" spc="0" dirty="0">
                <a:solidFill>
                  <a:srgbClr val="424442"/>
                </a:solidFill>
                <a:effectLst/>
                <a:latin typeface="Verdana" panose="020B0604030504040204" pitchFamily="34" charset="0"/>
                <a:ea typeface="Verdana" panose="020B0604030504040204" pitchFamily="34" charset="0"/>
              </a:rPr>
              <a:t>ll</a:t>
            </a:r>
            <a:r>
              <a:rPr lang="es-ES" sz="1050" spc="0" dirty="0">
                <a:solidFill>
                  <a:srgbClr val="2A2A2A"/>
                </a:solidFill>
                <a:effectLst/>
                <a:latin typeface="Verdana" panose="020B0604030504040204" pitchFamily="34" charset="0"/>
                <a:ea typeface="Verdana" panose="020B0604030504040204" pitchFamily="34" charset="0"/>
              </a:rPr>
              <a:t>o de carrera y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 </a:t>
            </a:r>
            <a:r>
              <a:rPr lang="es-ES" sz="1050" spc="0" dirty="0">
                <a:solidFill>
                  <a:srgbClr val="424442"/>
                </a:solidFill>
                <a:effectLst/>
                <a:latin typeface="Verdana" panose="020B0604030504040204" pitchFamily="34" charset="0"/>
                <a:ea typeface="Verdana" panose="020B0604030504040204" pitchFamily="34" charset="0"/>
              </a:rPr>
              <a:t>m</a:t>
            </a:r>
            <a:r>
              <a:rPr lang="es-ES" sz="1050" spc="0" dirty="0">
                <a:solidFill>
                  <a:srgbClr val="2A2A2A"/>
                </a:solidFill>
                <a:effectLst/>
                <a:latin typeface="Verdana" panose="020B0604030504040204" pitchFamily="34" charset="0"/>
                <a:ea typeface="Verdana" panose="020B0604030504040204" pitchFamily="34" charset="0"/>
              </a:rPr>
              <a:t>o</a:t>
            </a:r>
            <a:r>
              <a:rPr lang="es-ES" sz="1050" spc="0" dirty="0">
                <a:solidFill>
                  <a:srgbClr val="424442"/>
                </a:solidFill>
                <a:effectLst/>
                <a:latin typeface="Verdana" panose="020B0604030504040204" pitchFamily="34" charset="0"/>
                <a:ea typeface="Verdana" panose="020B0604030504040204" pitchFamily="34" charset="0"/>
              </a:rPr>
              <a:t>vili</a:t>
            </a:r>
            <a:r>
              <a:rPr lang="es-ES" sz="1050" spc="0" dirty="0">
                <a:solidFill>
                  <a:srgbClr val="2A2A2A"/>
                </a:solidFill>
                <a:effectLst/>
                <a:latin typeface="Verdana" panose="020B0604030504040204" pitchFamily="34" charset="0"/>
                <a:ea typeface="Verdana" panose="020B0604030504040204" pitchFamily="34" charset="0"/>
              </a:rPr>
              <a:t>dad de</a:t>
            </a:r>
            <a:r>
              <a:rPr lang="es-ES" sz="1050" spc="0" dirty="0">
                <a:solidFill>
                  <a:srgbClr val="424442"/>
                </a:solidFill>
                <a:effectLst/>
                <a:latin typeface="Verdana" panose="020B0604030504040204" pitchFamily="34" charset="0"/>
                <a:ea typeface="Verdana" panose="020B0604030504040204" pitchFamily="34" charset="0"/>
              </a:rPr>
              <a:t>l </a:t>
            </a:r>
            <a:r>
              <a:rPr lang="es-ES" sz="1050" spc="0" dirty="0">
                <a:solidFill>
                  <a:srgbClr val="2A2A2A"/>
                </a:solidFill>
                <a:effectLst/>
                <a:latin typeface="Verdana" panose="020B0604030504040204" pitchFamily="34" charset="0"/>
                <a:ea typeface="Verdana" panose="020B0604030504040204" pitchFamily="34" charset="0"/>
              </a:rPr>
              <a:t>personal dentro de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 organización.</a:t>
            </a:r>
            <a:endParaRPr lang="en-US" sz="1400" dirty="0">
              <a:latin typeface="Verdana" panose="020B0604030504040204" pitchFamily="34" charset="0"/>
              <a:ea typeface="Verdana" panose="020B0604030504040204" pitchFamily="34" charset="0"/>
            </a:endParaRPr>
          </a:p>
          <a:p>
            <a:pPr marL="228600" indent="-228600">
              <a:spcBef>
                <a:spcPts val="215"/>
              </a:spcBef>
              <a:spcAft>
                <a:spcPts val="0"/>
              </a:spcAft>
              <a:buFont typeface="+mj-lt"/>
              <a:buAutoNum type="alphaLcParenR"/>
            </a:pPr>
            <a:r>
              <a:rPr lang="es-ES" sz="1050" spc="0" dirty="0">
                <a:solidFill>
                  <a:srgbClr val="2A2A2A"/>
                </a:solidFill>
                <a:effectLst/>
                <a:latin typeface="Verdana" panose="020B0604030504040204" pitchFamily="34" charset="0"/>
                <a:ea typeface="Verdana" panose="020B0604030504040204" pitchFamily="34" charset="0"/>
              </a:rPr>
              <a:t>Generar líneas de desarro</a:t>
            </a:r>
            <a:r>
              <a:rPr lang="es-ES" sz="1050" spc="0" dirty="0">
                <a:solidFill>
                  <a:srgbClr val="424442"/>
                </a:solidFill>
                <a:effectLst/>
                <a:latin typeface="Verdana" panose="020B0604030504040204" pitchFamily="34" charset="0"/>
                <a:ea typeface="Verdana" panose="020B0604030504040204" pitchFamily="34" charset="0"/>
              </a:rPr>
              <a:t>ll</a:t>
            </a:r>
            <a:r>
              <a:rPr lang="es-ES" sz="1050" spc="0" dirty="0">
                <a:solidFill>
                  <a:srgbClr val="2A2A2A"/>
                </a:solidFill>
                <a:effectLst/>
                <a:latin typeface="Verdana" panose="020B0604030504040204" pitchFamily="34" charset="0"/>
                <a:ea typeface="Verdana" panose="020B0604030504040204" pitchFamily="34" charset="0"/>
              </a:rPr>
              <a:t>o y perfi</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es de cargo con </a:t>
            </a:r>
            <a:r>
              <a:rPr lang="es-ES" sz="1050" spc="0" dirty="0">
                <a:solidFill>
                  <a:srgbClr val="595959"/>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as compete</a:t>
            </a:r>
            <a:r>
              <a:rPr lang="es-ES" sz="1050" spc="0" dirty="0">
                <a:solidFill>
                  <a:srgbClr val="424442"/>
                </a:solidFill>
                <a:effectLst/>
                <a:latin typeface="Verdana" panose="020B0604030504040204" pitchFamily="34" charset="0"/>
                <a:ea typeface="Verdana" panose="020B0604030504040204" pitchFamily="34" charset="0"/>
              </a:rPr>
              <a:t>n</a:t>
            </a:r>
            <a:r>
              <a:rPr lang="es-ES" sz="1050" spc="0" dirty="0">
                <a:solidFill>
                  <a:srgbClr val="2A2A2A"/>
                </a:solidFill>
                <a:effectLst/>
                <a:latin typeface="Verdana" panose="020B0604030504040204" pitchFamily="34" charset="0"/>
                <a:ea typeface="Verdana" panose="020B0604030504040204" pitchFamily="34" charset="0"/>
              </a:rPr>
              <a:t>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as demandadas y proponer metodologías</a:t>
            </a:r>
            <a:r>
              <a:rPr lang="es-ES" sz="1050" spc="20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que permitan acred</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tar compete</a:t>
            </a:r>
            <a:r>
              <a:rPr lang="es-ES" sz="1050" spc="0" dirty="0">
                <a:solidFill>
                  <a:srgbClr val="424442"/>
                </a:solidFill>
                <a:effectLst/>
                <a:latin typeface="Verdana" panose="020B0604030504040204" pitchFamily="34" charset="0"/>
                <a:ea typeface="Verdana" panose="020B0604030504040204" pitchFamily="34" charset="0"/>
              </a:rPr>
              <a:t>n</a:t>
            </a:r>
            <a:r>
              <a:rPr lang="es-ES" sz="1050" spc="0" dirty="0">
                <a:solidFill>
                  <a:srgbClr val="2A2A2A"/>
                </a:solidFill>
                <a:effectLst/>
                <a:latin typeface="Verdana" panose="020B0604030504040204" pitchFamily="34" charset="0"/>
                <a:ea typeface="Verdana" panose="020B0604030504040204" pitchFamily="34" charset="0"/>
              </a:rPr>
              <a:t>cias y</a:t>
            </a:r>
            <a:r>
              <a:rPr lang="es-ES" sz="1050" spc="20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dete</a:t>
            </a:r>
            <a:r>
              <a:rPr lang="es-ES" sz="1050" spc="0" dirty="0">
                <a:solidFill>
                  <a:srgbClr val="424442"/>
                </a:solidFill>
                <a:effectLst/>
                <a:latin typeface="Verdana" panose="020B0604030504040204" pitchFamily="34" charset="0"/>
                <a:ea typeface="Verdana" panose="020B0604030504040204" pitchFamily="34" charset="0"/>
              </a:rPr>
              <a:t>r</a:t>
            </a:r>
            <a:r>
              <a:rPr lang="es-ES" sz="1050" spc="0" dirty="0">
                <a:solidFill>
                  <a:srgbClr val="2A2A2A"/>
                </a:solidFill>
                <a:effectLst/>
                <a:latin typeface="Verdana" panose="020B0604030504040204" pitchFamily="34" charset="0"/>
                <a:ea typeface="Verdana" panose="020B0604030504040204" pitchFamily="34" charset="0"/>
              </a:rPr>
              <a:t>m</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nar brechas</a:t>
            </a:r>
            <a:r>
              <a:rPr lang="es-ES" sz="1050" spc="0" dirty="0">
                <a:solidFill>
                  <a:srgbClr val="424442"/>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Diseñar e implementar procesos de reclutam</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ento, se</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ecc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6n e inducc</a:t>
            </a:r>
            <a:r>
              <a:rPr lang="es-ES" sz="1050" spc="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latin typeface="Verdana" panose="020B0604030504040204" pitchFamily="34" charset="0"/>
                <a:ea typeface="Verdana" panose="020B0604030504040204" pitchFamily="34" charset="0"/>
              </a:rPr>
              <a:t>ó</a:t>
            </a:r>
            <a:r>
              <a:rPr lang="es-ES" sz="1050" spc="0" dirty="0">
                <a:solidFill>
                  <a:srgbClr val="2A2A2A"/>
                </a:solidFill>
                <a:effectLst/>
                <a:latin typeface="Verdana" panose="020B0604030504040204" pitchFamily="34" charset="0"/>
                <a:ea typeface="Verdana" panose="020B0604030504040204" pitchFamily="34" charset="0"/>
              </a:rPr>
              <a:t>n para e</a:t>
            </a:r>
            <a:r>
              <a:rPr lang="es-ES" sz="1050" spc="0" dirty="0">
                <a:solidFill>
                  <a:srgbClr val="424442"/>
                </a:solidFill>
                <a:effectLst/>
                <a:latin typeface="Verdana" panose="020B0604030504040204" pitchFamily="34" charset="0"/>
                <a:ea typeface="Verdana" panose="020B0604030504040204" pitchFamily="34" charset="0"/>
              </a:rPr>
              <a:t>l </a:t>
            </a:r>
            <a:r>
              <a:rPr lang="es-ES" sz="1050" spc="0" dirty="0">
                <a:solidFill>
                  <a:srgbClr val="2A2A2A"/>
                </a:solidFill>
                <a:effectLst/>
                <a:latin typeface="Verdana" panose="020B0604030504040204" pitchFamily="34" charset="0"/>
                <a:ea typeface="Verdana" panose="020B0604030504040204" pitchFamily="34" charset="0"/>
              </a:rPr>
              <a:t>persona</a:t>
            </a:r>
            <a:r>
              <a:rPr lang="es-ES" sz="1050" spc="0" dirty="0">
                <a:solidFill>
                  <a:srgbClr val="424442"/>
                </a:solidFill>
                <a:effectLst/>
                <a:latin typeface="Verdana" panose="020B0604030504040204" pitchFamily="34" charset="0"/>
                <a:ea typeface="Verdana" panose="020B0604030504040204" pitchFamily="34" charset="0"/>
              </a:rPr>
              <a:t>l </a:t>
            </a:r>
            <a:r>
              <a:rPr lang="es-ES" sz="1050" spc="0" dirty="0">
                <a:solidFill>
                  <a:srgbClr val="2A2A2A"/>
                </a:solidFill>
                <a:effectLst/>
                <a:latin typeface="Verdana" panose="020B0604030504040204" pitchFamily="34" charset="0"/>
                <a:ea typeface="Verdana" panose="020B0604030504040204" pitchFamily="34" charset="0"/>
              </a:rPr>
              <a:t>de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 </a:t>
            </a:r>
            <a:r>
              <a:rPr lang="es-ES" sz="1050" spc="-10" dirty="0">
                <a:solidFill>
                  <a:srgbClr val="2A2A2A"/>
                </a:solidFill>
                <a:effectLst/>
                <a:latin typeface="Verdana" panose="020B0604030504040204" pitchFamily="34" charset="0"/>
                <a:ea typeface="Verdana" panose="020B0604030504040204" pitchFamily="34" charset="0"/>
              </a:rPr>
              <a:t>organ</a:t>
            </a:r>
            <a:r>
              <a:rPr lang="es-ES" sz="1050" spc="-10" dirty="0">
                <a:solidFill>
                  <a:srgbClr val="424442"/>
                </a:solidFill>
                <a:effectLst/>
                <a:latin typeface="Verdana" panose="020B0604030504040204" pitchFamily="34" charset="0"/>
                <a:ea typeface="Verdana" panose="020B0604030504040204" pitchFamily="34" charset="0"/>
              </a:rPr>
              <a:t>i</a:t>
            </a:r>
            <a:r>
              <a:rPr lang="es-ES" sz="1050" spc="-10" dirty="0">
                <a:solidFill>
                  <a:srgbClr val="2A2A2A"/>
                </a:solidFill>
                <a:effectLst/>
                <a:latin typeface="Verdana" panose="020B0604030504040204" pitchFamily="34" charset="0"/>
                <a:ea typeface="Verdana" panose="020B0604030504040204" pitchFamily="34" charset="0"/>
              </a:rPr>
              <a:t>zac</a:t>
            </a:r>
            <a:r>
              <a:rPr lang="es-ES" sz="1050" spc="-10" dirty="0">
                <a:solidFill>
                  <a:srgbClr val="424442"/>
                </a:solidFill>
                <a:effectLst/>
                <a:latin typeface="Verdana" panose="020B0604030504040204" pitchFamily="34" charset="0"/>
                <a:ea typeface="Verdana" panose="020B0604030504040204" pitchFamily="34" charset="0"/>
              </a:rPr>
              <a:t>i</a:t>
            </a:r>
            <a:r>
              <a:rPr lang="es-ES" sz="1050" spc="-10" dirty="0">
                <a:solidFill>
                  <a:srgbClr val="2A2A2A"/>
                </a:solidFill>
                <a:latin typeface="Verdana" panose="020B0604030504040204" pitchFamily="34" charset="0"/>
                <a:ea typeface="Verdana" panose="020B0604030504040204" pitchFamily="34" charset="0"/>
              </a:rPr>
              <a:t>ó</a:t>
            </a:r>
            <a:r>
              <a:rPr lang="es-ES" sz="1050" spc="-10" dirty="0">
                <a:solidFill>
                  <a:srgbClr val="2A2A2A"/>
                </a:solidFill>
                <a:effectLst/>
                <a:latin typeface="Verdana" panose="020B0604030504040204" pitchFamily="34" charset="0"/>
                <a:ea typeface="Verdana" panose="020B0604030504040204" pitchFamily="34" charset="0"/>
              </a:rPr>
              <a:t>n.</a:t>
            </a:r>
            <a:endParaRPr lang="en-US" sz="1400" dirty="0">
              <a:latin typeface="Verdana" panose="020B0604030504040204" pitchFamily="34" charset="0"/>
              <a:ea typeface="Verdana" panose="020B0604030504040204" pitchFamily="34" charset="0"/>
            </a:endParaRPr>
          </a:p>
          <a:p>
            <a:pPr marL="228600" indent="-228600">
              <a:spcBef>
                <a:spcPts val="215"/>
              </a:spcBef>
              <a:spcAft>
                <a:spcPts val="0"/>
              </a:spcAft>
              <a:buFont typeface="+mj-lt"/>
              <a:buAutoNum type="alphaLcParenR"/>
            </a:pPr>
            <a:r>
              <a:rPr lang="es-ES" sz="1050" spc="0" dirty="0">
                <a:solidFill>
                  <a:srgbClr val="2A2A2A"/>
                </a:solidFill>
                <a:effectLst/>
                <a:latin typeface="Verdana" panose="020B0604030504040204" pitchFamily="34" charset="0"/>
                <a:ea typeface="Verdana" panose="020B0604030504040204" pitchFamily="34" charset="0"/>
              </a:rPr>
              <a:t>Cautelar los derechos y deberes de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os usuarios </a:t>
            </a:r>
            <a:r>
              <a:rPr lang="es-ES" sz="1050" spc="0" dirty="0">
                <a:solidFill>
                  <a:srgbClr val="595959"/>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nternos de n</a:t>
            </a:r>
            <a:r>
              <a:rPr lang="es-ES" sz="1050" spc="0" dirty="0">
                <a:solidFill>
                  <a:srgbClr val="424442"/>
                </a:solidFill>
                <a:effectLst/>
                <a:latin typeface="Verdana" panose="020B0604030504040204" pitchFamily="34" charset="0"/>
                <a:ea typeface="Verdana" panose="020B0604030504040204" pitchFamily="34" charset="0"/>
              </a:rPr>
              <a:t>u</a:t>
            </a:r>
            <a:r>
              <a:rPr lang="es-ES" sz="1050" spc="0" dirty="0">
                <a:solidFill>
                  <a:srgbClr val="2A2A2A"/>
                </a:solidFill>
                <a:effectLst/>
                <a:latin typeface="Verdana" panose="020B0604030504040204" pitchFamily="34" charset="0"/>
                <a:ea typeface="Verdana" panose="020B0604030504040204" pitchFamily="34" charset="0"/>
              </a:rPr>
              <a:t>estra inst</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tuc</a:t>
            </a:r>
            <a:r>
              <a:rPr lang="es-ES" sz="1050" spc="0" dirty="0">
                <a:solidFill>
                  <a:srgbClr val="595959"/>
                </a:solidFill>
                <a:effectLst/>
                <a:latin typeface="Verdana" panose="020B0604030504040204" pitchFamily="34" charset="0"/>
                <a:ea typeface="Verdana" panose="020B0604030504040204" pitchFamily="34" charset="0"/>
              </a:rPr>
              <a:t>i</a:t>
            </a:r>
            <a:r>
              <a:rPr lang="es-ES" sz="1050" dirty="0">
                <a:solidFill>
                  <a:srgbClr val="2A2A2A"/>
                </a:solidFill>
                <a:latin typeface="Verdana" panose="020B0604030504040204" pitchFamily="34" charset="0"/>
                <a:ea typeface="Verdana" panose="020B0604030504040204" pitchFamily="34" charset="0"/>
              </a:rPr>
              <a:t>ó</a:t>
            </a:r>
            <a:r>
              <a:rPr lang="es-ES" sz="1050" spc="0" dirty="0">
                <a:solidFill>
                  <a:srgbClr val="2A2A2A"/>
                </a:solidFill>
                <a:effectLst/>
                <a:latin typeface="Verdana" panose="020B0604030504040204" pitchFamily="34" charset="0"/>
                <a:ea typeface="Verdana" panose="020B0604030504040204" pitchFamily="34" charset="0"/>
              </a:rPr>
              <a:t>n, por med</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o de prevención de r</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esgo, sa</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ud ocupacional y medio amb</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ente.</a:t>
            </a:r>
            <a:endParaRPr lang="en-US" sz="1400" dirty="0">
              <a:latin typeface="Verdana" panose="020B0604030504040204" pitchFamily="34" charset="0"/>
              <a:ea typeface="Verdana" panose="020B0604030504040204" pitchFamily="34" charset="0"/>
            </a:endParaRPr>
          </a:p>
          <a:p>
            <a:pPr marL="228600" indent="-228600">
              <a:spcBef>
                <a:spcPts val="215"/>
              </a:spcBef>
              <a:spcAft>
                <a:spcPts val="0"/>
              </a:spcAft>
              <a:buFont typeface="+mj-lt"/>
              <a:buAutoNum type="alphaLcParenR"/>
            </a:pPr>
            <a:r>
              <a:rPr lang="es-ES" sz="1050" spc="0" dirty="0">
                <a:solidFill>
                  <a:srgbClr val="2A2A2A"/>
                </a:solidFill>
                <a:effectLst/>
                <a:latin typeface="Verdana" panose="020B0604030504040204" pitchFamily="34" charset="0"/>
                <a:ea typeface="Verdana" panose="020B0604030504040204" pitchFamily="34" charset="0"/>
              </a:rPr>
              <a:t>Reclutamiento,</a:t>
            </a:r>
            <a:r>
              <a:rPr lang="es-ES" sz="1050" spc="1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selección</a:t>
            </a:r>
            <a:r>
              <a:rPr lang="es-ES" sz="1050" spc="14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y</a:t>
            </a:r>
            <a:r>
              <a:rPr lang="es-ES" sz="1050" spc="21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eva</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uación</a:t>
            </a:r>
            <a:r>
              <a:rPr lang="es-ES" sz="1050" spc="16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a:t>
            </a:r>
            <a:r>
              <a:rPr lang="es-ES" sz="1050" spc="11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competenc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as</a:t>
            </a:r>
            <a:r>
              <a:rPr lang="es-ES" sz="1050" spc="14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e</a:t>
            </a:r>
            <a:r>
              <a:rPr lang="es-ES" sz="1050" spc="9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idoneidad</a:t>
            </a:r>
            <a:r>
              <a:rPr lang="es-ES" sz="1050" spc="190" dirty="0">
                <a:solidFill>
                  <a:srgbClr val="2A2A2A"/>
                </a:solidFill>
                <a:effectLst/>
                <a:latin typeface="Verdana" panose="020B0604030504040204" pitchFamily="34" charset="0"/>
                <a:ea typeface="Verdana" panose="020B0604030504040204" pitchFamily="34" charset="0"/>
              </a:rPr>
              <a:t> </a:t>
            </a:r>
            <a:r>
              <a:rPr lang="es-ES" sz="1050" spc="-10" dirty="0">
                <a:solidFill>
                  <a:srgbClr val="2A2A2A"/>
                </a:solidFill>
                <a:effectLst/>
                <a:latin typeface="Verdana" panose="020B0604030504040204" pitchFamily="34" charset="0"/>
                <a:ea typeface="Verdana" panose="020B0604030504040204" pitchFamily="34" charset="0"/>
              </a:rPr>
              <a:t>psico</a:t>
            </a:r>
            <a:r>
              <a:rPr lang="es-ES" sz="1050" spc="-10" dirty="0">
                <a:solidFill>
                  <a:srgbClr val="424442"/>
                </a:solidFill>
                <a:effectLst/>
                <a:latin typeface="Verdana" panose="020B0604030504040204" pitchFamily="34" charset="0"/>
                <a:ea typeface="Verdana" panose="020B0604030504040204" pitchFamily="34" charset="0"/>
              </a:rPr>
              <a:t>l</a:t>
            </a:r>
            <a:r>
              <a:rPr lang="es-ES" sz="1050" spc="-10" dirty="0">
                <a:solidFill>
                  <a:srgbClr val="2A2A2A"/>
                </a:solidFill>
                <a:latin typeface="Verdana" panose="020B0604030504040204" pitchFamily="34" charset="0"/>
                <a:ea typeface="Verdana" panose="020B0604030504040204" pitchFamily="34" charset="0"/>
              </a:rPr>
              <a:t>ó</a:t>
            </a:r>
            <a:r>
              <a:rPr lang="es-ES" sz="1050" spc="-10" dirty="0">
                <a:solidFill>
                  <a:srgbClr val="2A2A2A"/>
                </a:solidFill>
                <a:effectLst/>
                <a:latin typeface="Verdana" panose="020B0604030504040204" pitchFamily="34" charset="0"/>
                <a:ea typeface="Verdana" panose="020B0604030504040204" pitchFamily="34" charset="0"/>
              </a:rPr>
              <a:t>gica.</a:t>
            </a:r>
            <a:endParaRPr lang="en-US" sz="1400" dirty="0">
              <a:latin typeface="Verdana" panose="020B0604030504040204" pitchFamily="34" charset="0"/>
              <a:ea typeface="Verdana" panose="020B0604030504040204" pitchFamily="34" charset="0"/>
            </a:endParaRPr>
          </a:p>
          <a:p>
            <a:pPr marL="228600" indent="-228600">
              <a:spcBef>
                <a:spcPts val="215"/>
              </a:spcBef>
              <a:spcAft>
                <a:spcPts val="0"/>
              </a:spcAft>
              <a:buFont typeface="+mj-lt"/>
              <a:buAutoNum type="alphaLcParenR"/>
            </a:pPr>
            <a:r>
              <a:rPr lang="es-ES" sz="1050" spc="0" dirty="0">
                <a:solidFill>
                  <a:srgbClr val="2A2A2A"/>
                </a:solidFill>
                <a:effectLst/>
                <a:latin typeface="Verdana" panose="020B0604030504040204" pitchFamily="34" charset="0"/>
                <a:ea typeface="Verdana" panose="020B0604030504040204" pitchFamily="34" charset="0"/>
              </a:rPr>
              <a:t>Desempeñar las demás funciones q</a:t>
            </a:r>
            <a:r>
              <a:rPr lang="es-ES" sz="1050" spc="0" dirty="0">
                <a:solidFill>
                  <a:srgbClr val="424442"/>
                </a:solidFill>
                <a:effectLst/>
                <a:latin typeface="Verdana" panose="020B0604030504040204" pitchFamily="34" charset="0"/>
                <a:ea typeface="Verdana" panose="020B0604030504040204" pitchFamily="34" charset="0"/>
              </a:rPr>
              <a:t>u</a:t>
            </a:r>
            <a:r>
              <a:rPr lang="es-ES" sz="1050" spc="0" dirty="0">
                <a:solidFill>
                  <a:srgbClr val="2A2A2A"/>
                </a:solidFill>
                <a:effectLst/>
                <a:latin typeface="Verdana" panose="020B0604030504040204" pitchFamily="34" charset="0"/>
                <a:ea typeface="Verdana" panose="020B0604030504040204" pitchFamily="34" charset="0"/>
              </a:rPr>
              <a:t>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e e</a:t>
            </a:r>
            <a:r>
              <a:rPr lang="es-ES" sz="1050" spc="0" dirty="0">
                <a:solidFill>
                  <a:srgbClr val="424442"/>
                </a:solidFill>
                <a:effectLst/>
                <a:latin typeface="Verdana" panose="020B0604030504040204" pitchFamily="34" charset="0"/>
                <a:ea typeface="Verdana" panose="020B0604030504040204" pitchFamily="34" charset="0"/>
              </a:rPr>
              <a:t>n</a:t>
            </a:r>
            <a:r>
              <a:rPr lang="es-ES" sz="1050" spc="0" dirty="0">
                <a:solidFill>
                  <a:srgbClr val="2A2A2A"/>
                </a:solidFill>
                <a:effectLst/>
                <a:latin typeface="Verdana" panose="020B0604030504040204" pitchFamily="34" charset="0"/>
                <a:ea typeface="Verdana" panose="020B0604030504040204" pitchFamily="34" charset="0"/>
              </a:rPr>
              <a:t>comiende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 reglamentación vigente en materias de su competenc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a.</a:t>
            </a:r>
            <a:endParaRPr lang="en-US" sz="1400" dirty="0">
              <a:latin typeface="Verdana" panose="020B0604030504040204" pitchFamily="34" charset="0"/>
              <a:ea typeface="Verdana" panose="020B0604030504040204" pitchFamily="34" charset="0"/>
            </a:endParaRPr>
          </a:p>
          <a:p>
            <a:pPr marL="228600" indent="-228600">
              <a:spcBef>
                <a:spcPts val="215"/>
              </a:spcBef>
              <a:spcAft>
                <a:spcPts val="0"/>
              </a:spcAft>
              <a:buFont typeface="+mj-lt"/>
              <a:buAutoNum type="alphaLcParenR"/>
            </a:pPr>
            <a:r>
              <a:rPr lang="es-ES" sz="1050" spc="0" dirty="0">
                <a:solidFill>
                  <a:srgbClr val="2A2A2A"/>
                </a:solidFill>
                <a:effectLst/>
                <a:latin typeface="Verdana" panose="020B0604030504040204" pitchFamily="34" charset="0"/>
                <a:ea typeface="Verdana" panose="020B0604030504040204" pitchFamily="34" charset="0"/>
              </a:rPr>
              <a:t>Velar por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 adecuada </a:t>
            </a:r>
            <a:r>
              <a:rPr lang="es-ES" sz="1050" spc="0" dirty="0">
                <a:solidFill>
                  <a:srgbClr val="424442"/>
                </a:solidFill>
                <a:effectLst/>
                <a:latin typeface="Verdana" panose="020B0604030504040204" pitchFamily="34" charset="0"/>
                <a:ea typeface="Verdana" panose="020B0604030504040204" pitchFamily="34" charset="0"/>
              </a:rPr>
              <a:t>y </a:t>
            </a:r>
            <a:r>
              <a:rPr lang="es-ES" sz="1050" spc="0" dirty="0">
                <a:solidFill>
                  <a:srgbClr val="2A2A2A"/>
                </a:solidFill>
                <a:effectLst/>
                <a:latin typeface="Verdana" panose="020B0604030504040204" pitchFamily="34" charset="0"/>
                <a:ea typeface="Verdana" panose="020B0604030504040204" pitchFamily="34" charset="0"/>
              </a:rPr>
              <a:t>oportuna mantenc</a:t>
            </a:r>
            <a:r>
              <a:rPr lang="es-ES" sz="1050" spc="0" dirty="0">
                <a:solidFill>
                  <a:srgbClr val="424442"/>
                </a:solidFill>
                <a:effectLst/>
                <a:latin typeface="Verdana" panose="020B0604030504040204" pitchFamily="34" charset="0"/>
                <a:ea typeface="Verdana" panose="020B0604030504040204" pitchFamily="34" charset="0"/>
              </a:rPr>
              <a:t>i</a:t>
            </a:r>
            <a:r>
              <a:rPr lang="es-ES" sz="1050" dirty="0">
                <a:solidFill>
                  <a:srgbClr val="2A2A2A"/>
                </a:solidFill>
                <a:latin typeface="Verdana" panose="020B0604030504040204" pitchFamily="34" charset="0"/>
                <a:ea typeface="Verdana" panose="020B0604030504040204" pitchFamily="34" charset="0"/>
              </a:rPr>
              <a:t>ó</a:t>
            </a:r>
            <a:r>
              <a:rPr lang="es-ES" sz="1050" spc="0" dirty="0">
                <a:solidFill>
                  <a:srgbClr val="2A2A2A"/>
                </a:solidFill>
                <a:effectLst/>
                <a:latin typeface="Verdana" panose="020B0604030504040204" pitchFamily="34" charset="0"/>
                <a:ea typeface="Verdana" panose="020B0604030504040204" pitchFamily="34" charset="0"/>
              </a:rPr>
              <a:t>n </a:t>
            </a:r>
            <a:r>
              <a:rPr lang="es-ES" sz="1050" spc="0" dirty="0">
                <a:solidFill>
                  <a:srgbClr val="424442"/>
                </a:solidFill>
                <a:effectLst/>
                <a:latin typeface="Verdana" panose="020B0604030504040204" pitchFamily="34" charset="0"/>
                <a:ea typeface="Verdana" panose="020B0604030504040204" pitchFamily="34" charset="0"/>
              </a:rPr>
              <a:t>y </a:t>
            </a:r>
            <a:r>
              <a:rPr lang="es-ES" sz="1050" spc="0" dirty="0">
                <a:solidFill>
                  <a:srgbClr val="2A2A2A"/>
                </a:solidFill>
                <a:effectLst/>
                <a:latin typeface="Verdana" panose="020B0604030504040204" pitchFamily="34" charset="0"/>
                <a:ea typeface="Verdana" panose="020B0604030504040204" pitchFamily="34" charset="0"/>
              </a:rPr>
              <a:t>act</a:t>
            </a:r>
            <a:r>
              <a:rPr lang="es-ES" sz="1050" spc="0" dirty="0">
                <a:solidFill>
                  <a:srgbClr val="424442"/>
                </a:solidFill>
                <a:effectLst/>
                <a:latin typeface="Verdana" panose="020B0604030504040204" pitchFamily="34" charset="0"/>
                <a:ea typeface="Verdana" panose="020B0604030504040204" pitchFamily="34" charset="0"/>
              </a:rPr>
              <a:t>u</a:t>
            </a:r>
            <a:r>
              <a:rPr lang="es-ES" sz="1050" spc="0" dirty="0">
                <a:solidFill>
                  <a:srgbClr val="2A2A2A"/>
                </a:solidFill>
                <a:effectLst/>
                <a:latin typeface="Verdana" panose="020B0604030504040204" pitchFamily="34" charset="0"/>
                <a:ea typeface="Verdana" panose="020B0604030504040204" pitchFamily="34" charset="0"/>
              </a:rPr>
              <a:t>a</a:t>
            </a:r>
            <a:r>
              <a:rPr lang="es-ES" sz="1050" spc="0" dirty="0">
                <a:solidFill>
                  <a:srgbClr val="424442"/>
                </a:solidFill>
                <a:effectLst/>
                <a:latin typeface="Verdana" panose="020B0604030504040204" pitchFamily="34" charset="0"/>
                <a:ea typeface="Verdana" panose="020B0604030504040204" pitchFamily="34" charset="0"/>
              </a:rPr>
              <a:t>li</a:t>
            </a:r>
            <a:r>
              <a:rPr lang="es-ES" sz="1050" spc="0" dirty="0">
                <a:solidFill>
                  <a:srgbClr val="2A2A2A"/>
                </a:solidFill>
                <a:effectLst/>
                <a:latin typeface="Verdana" panose="020B0604030504040204" pitchFamily="34" charset="0"/>
                <a:ea typeface="Verdana" panose="020B0604030504040204" pitchFamily="34" charset="0"/>
              </a:rPr>
              <a:t>zación de datos que garant</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cen e</a:t>
            </a:r>
            <a:r>
              <a:rPr lang="es-ES" sz="1050" spc="0" dirty="0">
                <a:solidFill>
                  <a:srgbClr val="595959"/>
                </a:solidFill>
                <a:effectLst/>
                <a:latin typeface="Verdana" panose="020B0604030504040204" pitchFamily="34" charset="0"/>
                <a:ea typeface="Verdana" panose="020B0604030504040204" pitchFamily="34" charset="0"/>
              </a:rPr>
              <a:t>l </a:t>
            </a:r>
            <a:r>
              <a:rPr lang="es-ES" sz="1050" spc="0" dirty="0">
                <a:solidFill>
                  <a:srgbClr val="2A2A2A"/>
                </a:solidFill>
                <a:effectLst/>
                <a:latin typeface="Verdana" panose="020B0604030504040204" pitchFamily="34" charset="0"/>
                <a:ea typeface="Verdana" panose="020B0604030504040204" pitchFamily="34" charset="0"/>
              </a:rPr>
              <a:t>cumplimiento</a:t>
            </a:r>
            <a:r>
              <a:rPr lang="es-ES" sz="1050" spc="20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ey</a:t>
            </a:r>
            <a:r>
              <a:rPr lang="es-ES" sz="1050" spc="20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 Transparenc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a,</a:t>
            </a:r>
            <a:r>
              <a:rPr lang="es-ES" sz="1050" spc="20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tanto en e</a:t>
            </a:r>
            <a:r>
              <a:rPr lang="es-ES" sz="1050" spc="0" dirty="0">
                <a:solidFill>
                  <a:srgbClr val="424442"/>
                </a:solidFill>
                <a:effectLst/>
                <a:latin typeface="Verdana" panose="020B0604030504040204" pitchFamily="34" charset="0"/>
                <a:ea typeface="Verdana" panose="020B0604030504040204" pitchFamily="34" charset="0"/>
              </a:rPr>
              <a:t>l </a:t>
            </a:r>
            <a:r>
              <a:rPr lang="es-ES" sz="1050" spc="0" dirty="0">
                <a:solidFill>
                  <a:srgbClr val="2A2A2A"/>
                </a:solidFill>
                <a:effectLst/>
                <a:latin typeface="Verdana" panose="020B0604030504040204" pitchFamily="34" charset="0"/>
                <a:ea typeface="Verdana" panose="020B0604030504040204" pitchFamily="34" charset="0"/>
              </a:rPr>
              <a:t>sit</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o Gobierno Transparente</a:t>
            </a:r>
            <a:r>
              <a:rPr lang="es-ES" sz="1050" spc="20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 institución come en todas aquellas acciones </a:t>
            </a:r>
            <a:r>
              <a:rPr lang="es-ES" sz="1050" spc="0" dirty="0">
                <a:solidFill>
                  <a:srgbClr val="424442"/>
                </a:solidFill>
                <a:effectLst/>
                <a:latin typeface="Verdana" panose="020B0604030504040204" pitchFamily="34" charset="0"/>
                <a:ea typeface="Verdana" panose="020B0604030504040204" pitchFamily="34" charset="0"/>
              </a:rPr>
              <a:t>r</a:t>
            </a:r>
            <a:r>
              <a:rPr lang="es-ES" sz="1050" spc="0" dirty="0">
                <a:solidFill>
                  <a:srgbClr val="2A2A2A"/>
                </a:solidFill>
                <a:effectLst/>
                <a:latin typeface="Verdana" panose="020B0604030504040204" pitchFamily="34" charset="0"/>
                <a:ea typeface="Verdana" panose="020B0604030504040204" pitchFamily="34" charset="0"/>
              </a:rPr>
              <a:t>elac</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o</a:t>
            </a:r>
            <a:r>
              <a:rPr lang="es-ES" sz="1050" spc="0" dirty="0">
                <a:solidFill>
                  <a:srgbClr val="424442"/>
                </a:solidFill>
                <a:effectLst/>
                <a:latin typeface="Verdana" panose="020B0604030504040204" pitchFamily="34" charset="0"/>
                <a:ea typeface="Verdana" panose="020B0604030504040204" pitchFamily="34" charset="0"/>
              </a:rPr>
              <a:t>n</a:t>
            </a:r>
            <a:r>
              <a:rPr lang="es-ES" sz="1050" spc="0" dirty="0">
                <a:solidFill>
                  <a:srgbClr val="2A2A2A"/>
                </a:solidFill>
                <a:effectLst/>
                <a:latin typeface="Verdana" panose="020B0604030504040204" pitchFamily="34" charset="0"/>
                <a:ea typeface="Verdana" panose="020B0604030504040204" pitchFamily="34" charset="0"/>
              </a:rPr>
              <a:t>adas con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 </a:t>
            </a:r>
            <a:r>
              <a:rPr lang="es-ES" sz="1050" spc="0" dirty="0">
                <a:solidFill>
                  <a:srgbClr val="424442"/>
                </a:solidFill>
                <a:effectLst/>
                <a:latin typeface="Verdana" panose="020B0604030504040204" pitchFamily="34" charset="0"/>
                <a:ea typeface="Verdana" panose="020B0604030504040204" pitchFamily="34" charset="0"/>
              </a:rPr>
              <a:t>r</a:t>
            </a:r>
            <a:r>
              <a:rPr lang="es-ES" sz="1050" spc="0" dirty="0">
                <a:solidFill>
                  <a:srgbClr val="2A2A2A"/>
                </a:solidFill>
                <a:effectLst/>
                <a:latin typeface="Verdana" panose="020B0604030504040204" pitchFamily="34" charset="0"/>
                <a:ea typeface="Verdana" panose="020B0604030504040204" pitchFamily="34" charset="0"/>
              </a:rPr>
              <a:t>espuesta a requer</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m</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entos ciudadanos dentro de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os plazos que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 </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ey contemp</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a.</a:t>
            </a:r>
            <a:endParaRPr lang="en-US" sz="1400" dirty="0">
              <a:latin typeface="Verdana" panose="020B0604030504040204" pitchFamily="34" charset="0"/>
              <a:ea typeface="Verdana" panose="020B0604030504040204" pitchFamily="34" charset="0"/>
            </a:endParaRPr>
          </a:p>
          <a:p>
            <a:pPr marL="228600" indent="-228600">
              <a:spcBef>
                <a:spcPts val="215"/>
              </a:spcBef>
              <a:spcAft>
                <a:spcPts val="0"/>
              </a:spcAft>
              <a:buFont typeface="+mj-lt"/>
              <a:buAutoNum type="alphaLcParenR"/>
            </a:pPr>
            <a:r>
              <a:rPr lang="es-ES" sz="1050" spc="-5" dirty="0">
                <a:solidFill>
                  <a:srgbClr val="2A2A2A"/>
                </a:solidFill>
                <a:effectLst/>
                <a:latin typeface="Verdana" panose="020B0604030504040204" pitchFamily="34" charset="0"/>
                <a:ea typeface="Verdana" panose="020B0604030504040204" pitchFamily="34" charset="0"/>
              </a:rPr>
              <a:t>Desempeñar la función de Relac</a:t>
            </a:r>
            <a:r>
              <a:rPr lang="es-ES" sz="1050" spc="-5" dirty="0">
                <a:solidFill>
                  <a:srgbClr val="424442"/>
                </a:solidFill>
                <a:effectLst/>
                <a:latin typeface="Verdana" panose="020B0604030504040204" pitchFamily="34" charset="0"/>
                <a:ea typeface="Verdana" panose="020B0604030504040204" pitchFamily="34" charset="0"/>
              </a:rPr>
              <a:t>i</a:t>
            </a:r>
            <a:r>
              <a:rPr lang="es-ES" sz="1050" spc="-5" dirty="0">
                <a:solidFill>
                  <a:srgbClr val="2A2A2A"/>
                </a:solidFill>
                <a:effectLst/>
                <a:latin typeface="Verdana" panose="020B0604030504040204" pitchFamily="34" charset="0"/>
                <a:ea typeface="Verdana" panose="020B0604030504040204" pitchFamily="34" charset="0"/>
              </a:rPr>
              <a:t>ones Labora</a:t>
            </a:r>
            <a:r>
              <a:rPr lang="es-ES" sz="1050" spc="-5" dirty="0">
                <a:solidFill>
                  <a:srgbClr val="424442"/>
                </a:solidFill>
                <a:effectLst/>
                <a:latin typeface="Verdana" panose="020B0604030504040204" pitchFamily="34" charset="0"/>
                <a:ea typeface="Verdana" panose="020B0604030504040204" pitchFamily="34" charset="0"/>
              </a:rPr>
              <a:t>l</a:t>
            </a:r>
            <a:r>
              <a:rPr lang="es-ES" sz="1050" spc="-5" dirty="0">
                <a:solidFill>
                  <a:srgbClr val="2A2A2A"/>
                </a:solidFill>
                <a:effectLst/>
                <a:latin typeface="Verdana" panose="020B0604030504040204" pitchFamily="34" charset="0"/>
                <a:ea typeface="Verdana" panose="020B0604030504040204" pitchFamily="34" charset="0"/>
              </a:rPr>
              <a:t>es que de</a:t>
            </a:r>
            <a:r>
              <a:rPr lang="es-ES" sz="1050" spc="-5" dirty="0">
                <a:solidFill>
                  <a:srgbClr val="595959"/>
                </a:solidFill>
                <a:effectLst/>
                <a:latin typeface="Verdana" panose="020B0604030504040204" pitchFamily="34" charset="0"/>
                <a:ea typeface="Verdana" panose="020B0604030504040204" pitchFamily="34" charset="0"/>
              </a:rPr>
              <a:t>l</a:t>
            </a:r>
            <a:r>
              <a:rPr lang="es-ES" sz="1050" spc="-5" dirty="0">
                <a:solidFill>
                  <a:srgbClr val="2A2A2A"/>
                </a:solidFill>
                <a:effectLst/>
                <a:latin typeface="Verdana" panose="020B0604030504040204" pitchFamily="34" charset="0"/>
                <a:ea typeface="Verdana" panose="020B0604030504040204" pitchFamily="34" charset="0"/>
              </a:rPr>
              <a:t>eg</a:t>
            </a:r>
            <a:r>
              <a:rPr lang="es-ES" sz="1050" spc="-5" dirty="0">
                <a:solidFill>
                  <a:srgbClr val="424442"/>
                </a:solidFill>
                <a:effectLst/>
                <a:latin typeface="Verdana" panose="020B0604030504040204" pitchFamily="34" charset="0"/>
                <a:ea typeface="Verdana" panose="020B0604030504040204" pitchFamily="34" charset="0"/>
              </a:rPr>
              <a:t>u</a:t>
            </a:r>
            <a:r>
              <a:rPr lang="es-ES" sz="1050" spc="-5" dirty="0">
                <a:solidFill>
                  <a:srgbClr val="2A2A2A"/>
                </a:solidFill>
                <a:effectLst/>
                <a:latin typeface="Verdana" panose="020B0604030504040204" pitchFamily="34" charset="0"/>
                <a:ea typeface="Verdana" panose="020B0604030504040204" pitchFamily="34" charset="0"/>
              </a:rPr>
              <a:t>e e</a:t>
            </a:r>
            <a:r>
              <a:rPr lang="es-ES" sz="1050" spc="-5" dirty="0">
                <a:solidFill>
                  <a:srgbClr val="424442"/>
                </a:solidFill>
                <a:effectLst/>
                <a:latin typeface="Verdana" panose="020B0604030504040204" pitchFamily="34" charset="0"/>
                <a:ea typeface="Verdana" panose="020B0604030504040204" pitchFamily="34" charset="0"/>
              </a:rPr>
              <a:t>l </a:t>
            </a:r>
            <a:r>
              <a:rPr lang="es-ES" sz="1050" spc="-5" dirty="0">
                <a:solidFill>
                  <a:srgbClr val="2A2A2A"/>
                </a:solidFill>
                <a:effectLst/>
                <a:latin typeface="Verdana" panose="020B0604030504040204" pitchFamily="34" charset="0"/>
                <a:ea typeface="Verdana" panose="020B0604030504040204" pitchFamily="34" charset="0"/>
              </a:rPr>
              <a:t>S</a:t>
            </a:r>
            <a:r>
              <a:rPr lang="es-ES" sz="1050" spc="-5" dirty="0">
                <a:solidFill>
                  <a:srgbClr val="424442"/>
                </a:solidFill>
                <a:effectLst/>
                <a:latin typeface="Verdana" panose="020B0604030504040204" pitchFamily="34" charset="0"/>
                <a:ea typeface="Verdana" panose="020B0604030504040204" pitchFamily="34" charset="0"/>
              </a:rPr>
              <a:t>u</a:t>
            </a:r>
            <a:r>
              <a:rPr lang="es-ES" sz="1050" spc="-5" dirty="0">
                <a:solidFill>
                  <a:srgbClr val="2A2A2A"/>
                </a:solidFill>
                <a:effectLst/>
                <a:latin typeface="Verdana" panose="020B0604030504040204" pitchFamily="34" charset="0"/>
                <a:ea typeface="Verdana" panose="020B0604030504040204" pitchFamily="34" charset="0"/>
              </a:rPr>
              <a:t>bd</a:t>
            </a:r>
            <a:r>
              <a:rPr lang="es-ES" sz="1050" spc="-5" dirty="0">
                <a:solidFill>
                  <a:srgbClr val="424442"/>
                </a:solidFill>
                <a:effectLst/>
                <a:latin typeface="Verdana" panose="020B0604030504040204" pitchFamily="34" charset="0"/>
                <a:ea typeface="Verdana" panose="020B0604030504040204" pitchFamily="34" charset="0"/>
              </a:rPr>
              <a:t>i</a:t>
            </a:r>
            <a:r>
              <a:rPr lang="es-ES" sz="1050" spc="-5" dirty="0">
                <a:solidFill>
                  <a:srgbClr val="2A2A2A"/>
                </a:solidFill>
                <a:effectLst/>
                <a:latin typeface="Verdana" panose="020B0604030504040204" pitchFamily="34" charset="0"/>
                <a:ea typeface="Verdana" panose="020B0604030504040204" pitchFamily="34" charset="0"/>
              </a:rPr>
              <a:t>rector de Ges</a:t>
            </a:r>
            <a:r>
              <a:rPr lang="es-ES" sz="1050" spc="-5" dirty="0">
                <a:solidFill>
                  <a:srgbClr val="424442"/>
                </a:solidFill>
                <a:effectLst/>
                <a:latin typeface="Verdana" panose="020B0604030504040204" pitchFamily="34" charset="0"/>
                <a:ea typeface="Verdana" panose="020B0604030504040204" pitchFamily="34" charset="0"/>
              </a:rPr>
              <a:t>ti</a:t>
            </a:r>
            <a:r>
              <a:rPr lang="es-ES" sz="1050" spc="-5" dirty="0">
                <a:solidFill>
                  <a:srgbClr val="2A2A2A"/>
                </a:solidFill>
                <a:latin typeface="Verdana" panose="020B0604030504040204" pitchFamily="34" charset="0"/>
                <a:ea typeface="Verdana" panose="020B0604030504040204" pitchFamily="34" charset="0"/>
              </a:rPr>
              <a:t>ó</a:t>
            </a:r>
            <a:r>
              <a:rPr lang="es-ES" sz="1050" spc="-5" dirty="0">
                <a:solidFill>
                  <a:srgbClr val="2A2A2A"/>
                </a:solidFill>
                <a:effectLst/>
                <a:latin typeface="Verdana" panose="020B0604030504040204" pitchFamily="34" charset="0"/>
                <a:ea typeface="Verdana" panose="020B0604030504040204" pitchFamily="34" charset="0"/>
              </a:rPr>
              <a:t>n </a:t>
            </a:r>
            <a:r>
              <a:rPr lang="es-ES" sz="1050" spc="-5" dirty="0">
                <a:solidFill>
                  <a:srgbClr val="424442"/>
                </a:solidFill>
                <a:effectLst/>
                <a:latin typeface="Verdana" panose="020B0604030504040204" pitchFamily="34" charset="0"/>
                <a:ea typeface="Verdana" panose="020B0604030504040204" pitchFamily="34" charset="0"/>
              </a:rPr>
              <a:t>y </a:t>
            </a:r>
            <a:r>
              <a:rPr lang="es-ES" sz="1050" spc="-5" dirty="0">
                <a:solidFill>
                  <a:srgbClr val="2A2A2A"/>
                </a:solidFill>
                <a:effectLst/>
                <a:latin typeface="Verdana" panose="020B0604030504040204" pitchFamily="34" charset="0"/>
                <a:ea typeface="Verdana" panose="020B0604030504040204" pitchFamily="34" charset="0"/>
              </a:rPr>
              <a:t>Desarrollo de </a:t>
            </a:r>
            <a:r>
              <a:rPr lang="es-ES" sz="1050" spc="-5" dirty="0">
                <a:solidFill>
                  <a:srgbClr val="424442"/>
                </a:solidFill>
                <a:effectLst/>
                <a:latin typeface="Verdana" panose="020B0604030504040204" pitchFamily="34" charset="0"/>
                <a:ea typeface="Verdana" panose="020B0604030504040204" pitchFamily="34" charset="0"/>
              </a:rPr>
              <a:t>l</a:t>
            </a:r>
            <a:r>
              <a:rPr lang="es-ES" sz="1050" spc="-5" dirty="0">
                <a:solidFill>
                  <a:srgbClr val="2A2A2A"/>
                </a:solidFill>
                <a:effectLst/>
                <a:latin typeface="Verdana" panose="020B0604030504040204" pitchFamily="34" charset="0"/>
                <a:ea typeface="Verdana" panose="020B0604030504040204" pitchFamily="34" charset="0"/>
              </a:rPr>
              <a:t>as Personas.</a:t>
            </a:r>
            <a:endParaRPr lang="en-US" sz="1400" spc="-5" dirty="0">
              <a:effectLst/>
              <a:latin typeface="Verdana" panose="020B0604030504040204" pitchFamily="34" charset="0"/>
              <a:ea typeface="Verdana" panose="020B0604030504040204" pitchFamily="34" charset="0"/>
            </a:endParaRPr>
          </a:p>
          <a:p>
            <a:pPr>
              <a:spcBef>
                <a:spcPts val="290"/>
              </a:spcBef>
              <a:spcAft>
                <a:spcPts val="0"/>
              </a:spcAft>
            </a:pPr>
            <a:r>
              <a:rPr lang="es-ES" sz="1050" dirty="0">
                <a:effectLst/>
                <a:latin typeface="Verdana" panose="020B0604030504040204" pitchFamily="34" charset="0"/>
                <a:ea typeface="Verdana" panose="020B0604030504040204" pitchFamily="34" charset="0"/>
              </a:rPr>
              <a:t> </a:t>
            </a:r>
            <a:endParaRPr lang="en-US" sz="1200" dirty="0">
              <a:latin typeface="Verdana" panose="020B0604030504040204" pitchFamily="34" charset="0"/>
              <a:ea typeface="Verdana" panose="020B0604030504040204" pitchFamily="34" charset="0"/>
            </a:endParaRPr>
          </a:p>
          <a:p>
            <a:pPr>
              <a:spcBef>
                <a:spcPts val="290"/>
              </a:spcBef>
              <a:spcAft>
                <a:spcPts val="0"/>
              </a:spcAft>
            </a:pPr>
            <a:r>
              <a:rPr lang="es-ES" sz="1050" b="1" dirty="0">
                <a:solidFill>
                  <a:srgbClr val="2A2A2A"/>
                </a:solidFill>
                <a:effectLst/>
                <a:latin typeface="Verdana" panose="020B0604030504040204" pitchFamily="34" charset="0"/>
                <a:ea typeface="Verdana" panose="020B0604030504040204" pitchFamily="34" charset="0"/>
              </a:rPr>
              <a:t>Serán</a:t>
            </a:r>
            <a:r>
              <a:rPr lang="es-ES" sz="1050" b="1" spc="-85" dirty="0">
                <a:solidFill>
                  <a:srgbClr val="2A2A2A"/>
                </a:solidFill>
                <a:effectLst/>
                <a:latin typeface="Verdana" panose="020B0604030504040204" pitchFamily="34" charset="0"/>
                <a:ea typeface="Verdana" panose="020B0604030504040204" pitchFamily="34" charset="0"/>
              </a:rPr>
              <a:t> </a:t>
            </a:r>
            <a:r>
              <a:rPr lang="es-ES" sz="1050" b="1" dirty="0">
                <a:solidFill>
                  <a:srgbClr val="2A2A2A"/>
                </a:solidFill>
                <a:effectLst/>
                <a:latin typeface="Verdana" panose="020B0604030504040204" pitchFamily="34" charset="0"/>
                <a:ea typeface="Verdana" panose="020B0604030504040204" pitchFamily="34" charset="0"/>
              </a:rPr>
              <a:t>de</a:t>
            </a:r>
            <a:r>
              <a:rPr lang="es-ES" sz="1050" b="1" spc="-35" dirty="0">
                <a:solidFill>
                  <a:srgbClr val="2A2A2A"/>
                </a:solidFill>
                <a:effectLst/>
                <a:latin typeface="Verdana" panose="020B0604030504040204" pitchFamily="34" charset="0"/>
                <a:ea typeface="Verdana" panose="020B0604030504040204" pitchFamily="34" charset="0"/>
              </a:rPr>
              <a:t> </a:t>
            </a:r>
            <a:r>
              <a:rPr lang="es-ES" sz="1050" b="1" dirty="0">
                <a:solidFill>
                  <a:srgbClr val="2A2A2A"/>
                </a:solidFill>
                <a:effectLst/>
                <a:latin typeface="Verdana" panose="020B0604030504040204" pitchFamily="34" charset="0"/>
                <a:ea typeface="Verdana" panose="020B0604030504040204" pitchFamily="34" charset="0"/>
              </a:rPr>
              <a:t>dependencia</a:t>
            </a:r>
            <a:r>
              <a:rPr lang="es-ES" sz="1050" b="1" spc="-10" dirty="0">
                <a:solidFill>
                  <a:srgbClr val="2A2A2A"/>
                </a:solidFill>
                <a:effectLst/>
                <a:latin typeface="Verdana" panose="020B0604030504040204" pitchFamily="34" charset="0"/>
                <a:ea typeface="Verdana" panose="020B0604030504040204" pitchFamily="34" charset="0"/>
              </a:rPr>
              <a:t> </a:t>
            </a:r>
            <a:r>
              <a:rPr lang="es-ES" sz="1050" b="1" dirty="0">
                <a:solidFill>
                  <a:srgbClr val="2A2A2A"/>
                </a:solidFill>
                <a:effectLst/>
                <a:latin typeface="Verdana" panose="020B0604030504040204" pitchFamily="34" charset="0"/>
                <a:ea typeface="Verdana" panose="020B0604030504040204" pitchFamily="34" charset="0"/>
              </a:rPr>
              <a:t>de</a:t>
            </a:r>
            <a:r>
              <a:rPr lang="es-ES" sz="1050" b="1" spc="-80" dirty="0">
                <a:solidFill>
                  <a:srgbClr val="2A2A2A"/>
                </a:solidFill>
                <a:effectLst/>
                <a:latin typeface="Verdana" panose="020B0604030504040204" pitchFamily="34" charset="0"/>
                <a:ea typeface="Verdana" panose="020B0604030504040204" pitchFamily="34" charset="0"/>
              </a:rPr>
              <a:t> </a:t>
            </a:r>
            <a:r>
              <a:rPr lang="es-ES" sz="1050" b="1" dirty="0">
                <a:solidFill>
                  <a:srgbClr val="2A2A2A"/>
                </a:solidFill>
                <a:effectLst/>
                <a:latin typeface="Verdana" panose="020B0604030504040204" pitchFamily="34" charset="0"/>
                <a:ea typeface="Verdana" panose="020B0604030504040204" pitchFamily="34" charset="0"/>
              </a:rPr>
              <a:t>este</a:t>
            </a:r>
            <a:r>
              <a:rPr lang="es-ES" sz="1050" b="1" spc="-85" dirty="0">
                <a:solidFill>
                  <a:srgbClr val="2A2A2A"/>
                </a:solidFill>
                <a:effectLst/>
                <a:latin typeface="Verdana" panose="020B0604030504040204" pitchFamily="34" charset="0"/>
                <a:ea typeface="Verdana" panose="020B0604030504040204" pitchFamily="34" charset="0"/>
              </a:rPr>
              <a:t> </a:t>
            </a:r>
            <a:r>
              <a:rPr lang="es-ES" sz="1050" b="1" spc="-10" dirty="0">
                <a:solidFill>
                  <a:srgbClr val="2A2A2A"/>
                </a:solidFill>
                <a:effectLst/>
                <a:latin typeface="Verdana" panose="020B0604030504040204" pitchFamily="34" charset="0"/>
                <a:ea typeface="Verdana" panose="020B0604030504040204" pitchFamily="34" charset="0"/>
              </a:rPr>
              <a:t>Departamento:</a:t>
            </a:r>
            <a:endParaRPr lang="en-US" sz="1200" b="1" dirty="0">
              <a:latin typeface="Verdana" panose="020B0604030504040204" pitchFamily="34" charset="0"/>
              <a:ea typeface="Verdana" panose="020B0604030504040204" pitchFamily="34" charset="0"/>
            </a:endParaRPr>
          </a:p>
          <a:p>
            <a:pPr marL="171450" indent="-171450">
              <a:spcBef>
                <a:spcPts val="290"/>
              </a:spcBef>
              <a:spcAft>
                <a:spcPts val="0"/>
              </a:spcAft>
              <a:buFont typeface="Arial" panose="020B0604020202020204" pitchFamily="34" charset="0"/>
              <a:buChar char="•"/>
            </a:pPr>
            <a:r>
              <a:rPr lang="es-ES" sz="1050" spc="0" dirty="0">
                <a:solidFill>
                  <a:srgbClr val="2A2A2A"/>
                </a:solidFill>
                <a:effectLst/>
                <a:latin typeface="Verdana" panose="020B0604030504040204" pitchFamily="34" charset="0"/>
                <a:ea typeface="Verdana" panose="020B0604030504040204" pitchFamily="34" charset="0"/>
              </a:rPr>
              <a:t>Serv</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cio</a:t>
            </a:r>
            <a:r>
              <a:rPr lang="es-ES" sz="1050" spc="5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a:t>
            </a:r>
            <a:r>
              <a:rPr lang="es-ES" sz="1050" spc="-15" dirty="0">
                <a:solidFill>
                  <a:srgbClr val="2A2A2A"/>
                </a:solidFill>
                <a:effectLst/>
                <a:latin typeface="Verdana" panose="020B0604030504040204" pitchFamily="34" charset="0"/>
                <a:ea typeface="Verdana" panose="020B0604030504040204" pitchFamily="34" charset="0"/>
              </a:rPr>
              <a:t> </a:t>
            </a:r>
            <a:r>
              <a:rPr lang="es-ES" sz="1050" spc="-10" dirty="0">
                <a:solidFill>
                  <a:srgbClr val="2A2A2A"/>
                </a:solidFill>
                <a:effectLst/>
                <a:latin typeface="Verdana" panose="020B0604030504040204" pitchFamily="34" charset="0"/>
                <a:ea typeface="Verdana" panose="020B0604030504040204" pitchFamily="34" charset="0"/>
              </a:rPr>
              <a:t>B</a:t>
            </a:r>
            <a:r>
              <a:rPr lang="es-ES" sz="1050" spc="-10" dirty="0">
                <a:solidFill>
                  <a:srgbClr val="424442"/>
                </a:solidFill>
                <a:effectLst/>
                <a:latin typeface="Verdana" panose="020B0604030504040204" pitchFamily="34" charset="0"/>
                <a:ea typeface="Verdana" panose="020B0604030504040204" pitchFamily="34" charset="0"/>
              </a:rPr>
              <a:t>i</a:t>
            </a:r>
            <a:r>
              <a:rPr lang="es-ES" sz="1050" spc="-10" dirty="0">
                <a:solidFill>
                  <a:srgbClr val="2A2A2A"/>
                </a:solidFill>
                <a:effectLst/>
                <a:latin typeface="Verdana" panose="020B0604030504040204" pitchFamily="34" charset="0"/>
                <a:ea typeface="Verdana" panose="020B0604030504040204" pitchFamily="34" charset="0"/>
              </a:rPr>
              <a:t>enestar</a:t>
            </a:r>
            <a:endParaRPr lang="en-US" sz="1400" dirty="0">
              <a:latin typeface="Verdana" panose="020B0604030504040204" pitchFamily="34" charset="0"/>
              <a:ea typeface="Verdana" panose="020B0604030504040204" pitchFamily="34" charset="0"/>
            </a:endParaRPr>
          </a:p>
          <a:p>
            <a:pPr marL="171450" indent="-171450">
              <a:spcBef>
                <a:spcPts val="290"/>
              </a:spcBef>
              <a:spcAft>
                <a:spcPts val="0"/>
              </a:spcAft>
              <a:buFont typeface="Arial" panose="020B0604020202020204" pitchFamily="34" charset="0"/>
              <a:buChar char="•"/>
            </a:pPr>
            <a:r>
              <a:rPr lang="es-ES" sz="1050" spc="0" dirty="0">
                <a:solidFill>
                  <a:srgbClr val="2A2A2A"/>
                </a:solidFill>
                <a:effectLst/>
                <a:latin typeface="Verdana" panose="020B0604030504040204" pitchFamily="34" charset="0"/>
                <a:ea typeface="Verdana" panose="020B0604030504040204" pitchFamily="34" charset="0"/>
              </a:rPr>
              <a:t>Unidad</a:t>
            </a:r>
            <a:r>
              <a:rPr lang="es-ES" sz="1050" spc="7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a:t>
            </a:r>
            <a:r>
              <a:rPr lang="es-ES" sz="1050" spc="5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Seguridad,</a:t>
            </a:r>
            <a:r>
              <a:rPr lang="es-ES" sz="1050" spc="13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Sa</a:t>
            </a:r>
            <a:r>
              <a:rPr lang="es-ES" sz="1050" spc="0" dirty="0">
                <a:solidFill>
                  <a:srgbClr val="424442"/>
                </a:solidFill>
                <a:effectLst/>
                <a:latin typeface="Verdana" panose="020B0604030504040204" pitchFamily="34" charset="0"/>
                <a:ea typeface="Verdana" panose="020B0604030504040204" pitchFamily="34" charset="0"/>
              </a:rPr>
              <a:t>l</a:t>
            </a:r>
            <a:r>
              <a:rPr lang="es-ES" sz="1050" spc="0" dirty="0">
                <a:solidFill>
                  <a:srgbClr val="2A2A2A"/>
                </a:solidFill>
                <a:effectLst/>
                <a:latin typeface="Verdana" panose="020B0604030504040204" pitchFamily="34" charset="0"/>
                <a:ea typeface="Verdana" panose="020B0604030504040204" pitchFamily="34" charset="0"/>
              </a:rPr>
              <a:t>ud</a:t>
            </a:r>
            <a:r>
              <a:rPr lang="es-ES" sz="1050" spc="8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Ocupaciona</a:t>
            </a:r>
            <a:r>
              <a:rPr lang="es-ES" sz="1050" spc="0" dirty="0">
                <a:solidFill>
                  <a:srgbClr val="424442"/>
                </a:solidFill>
                <a:effectLst/>
                <a:latin typeface="Verdana" panose="020B0604030504040204" pitchFamily="34" charset="0"/>
                <a:ea typeface="Verdana" panose="020B0604030504040204" pitchFamily="34" charset="0"/>
              </a:rPr>
              <a:t>l</a:t>
            </a:r>
            <a:r>
              <a:rPr lang="es-ES" sz="1050" spc="95" dirty="0">
                <a:solidFill>
                  <a:srgbClr val="424442"/>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y</a:t>
            </a:r>
            <a:r>
              <a:rPr lang="es-ES" sz="1050" spc="12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Medio</a:t>
            </a:r>
            <a:r>
              <a:rPr lang="es-ES" sz="1050" spc="55" dirty="0">
                <a:solidFill>
                  <a:srgbClr val="2A2A2A"/>
                </a:solidFill>
                <a:effectLst/>
                <a:latin typeface="Verdana" panose="020B0604030504040204" pitchFamily="34" charset="0"/>
                <a:ea typeface="Verdana" panose="020B0604030504040204" pitchFamily="34" charset="0"/>
              </a:rPr>
              <a:t> </a:t>
            </a:r>
            <a:r>
              <a:rPr lang="es-ES" sz="1050" spc="-10" dirty="0">
                <a:solidFill>
                  <a:srgbClr val="2A2A2A"/>
                </a:solidFill>
                <a:effectLst/>
                <a:latin typeface="Verdana" panose="020B0604030504040204" pitchFamily="34" charset="0"/>
                <a:ea typeface="Verdana" panose="020B0604030504040204" pitchFamily="34" charset="0"/>
              </a:rPr>
              <a:t>Amb</a:t>
            </a:r>
            <a:r>
              <a:rPr lang="es-ES" sz="1050" spc="-10" dirty="0">
                <a:solidFill>
                  <a:srgbClr val="424442"/>
                </a:solidFill>
                <a:effectLst/>
                <a:latin typeface="Verdana" panose="020B0604030504040204" pitchFamily="34" charset="0"/>
                <a:ea typeface="Verdana" panose="020B0604030504040204" pitchFamily="34" charset="0"/>
              </a:rPr>
              <a:t>i</a:t>
            </a:r>
            <a:r>
              <a:rPr lang="es-ES" sz="1050" spc="-10" dirty="0">
                <a:solidFill>
                  <a:srgbClr val="2A2A2A"/>
                </a:solidFill>
                <a:effectLst/>
                <a:latin typeface="Verdana" panose="020B0604030504040204" pitchFamily="34" charset="0"/>
                <a:ea typeface="Verdana" panose="020B0604030504040204" pitchFamily="34" charset="0"/>
              </a:rPr>
              <a:t>ente</a:t>
            </a:r>
            <a:r>
              <a:rPr lang="es-ES" sz="1050" spc="-10" dirty="0">
                <a:solidFill>
                  <a:srgbClr val="424442"/>
                </a:solidFill>
                <a:effectLst/>
                <a:latin typeface="Verdana" panose="020B0604030504040204" pitchFamily="34" charset="0"/>
                <a:ea typeface="Verdana" panose="020B0604030504040204" pitchFamily="34" charset="0"/>
              </a:rPr>
              <a:t>.</a:t>
            </a:r>
            <a:endParaRPr lang="en-US" sz="1400" dirty="0">
              <a:latin typeface="Verdana" panose="020B0604030504040204" pitchFamily="34" charset="0"/>
              <a:ea typeface="Verdana" panose="020B0604030504040204" pitchFamily="34" charset="0"/>
            </a:endParaRPr>
          </a:p>
          <a:p>
            <a:pPr marL="171450" indent="-171450">
              <a:spcBef>
                <a:spcPts val="290"/>
              </a:spcBef>
              <a:spcAft>
                <a:spcPts val="0"/>
              </a:spcAft>
              <a:buFont typeface="Arial" panose="020B0604020202020204" pitchFamily="34" charset="0"/>
              <a:buChar char="•"/>
            </a:pPr>
            <a:r>
              <a:rPr lang="es-ES" sz="1050" spc="0" dirty="0">
                <a:solidFill>
                  <a:srgbClr val="2A2A2A"/>
                </a:solidFill>
                <a:effectLst/>
                <a:latin typeface="Verdana" panose="020B0604030504040204" pitchFamily="34" charset="0"/>
                <a:ea typeface="Verdana" panose="020B0604030504040204" pitchFamily="34" charset="0"/>
              </a:rPr>
              <a:t>Unidad</a:t>
            </a:r>
            <a:r>
              <a:rPr lang="es-ES" sz="1050" spc="-7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a:t>
            </a:r>
            <a:r>
              <a:rPr lang="es-ES" sz="1050" spc="-5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Salud</a:t>
            </a:r>
            <a:r>
              <a:rPr lang="es-ES" sz="1050" spc="-1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a:t>
            </a:r>
            <a:r>
              <a:rPr lang="es-ES" sz="1050" spc="0" dirty="0">
                <a:solidFill>
                  <a:srgbClr val="424442"/>
                </a:solidFill>
                <a:effectLst/>
                <a:latin typeface="Verdana" panose="020B0604030504040204" pitchFamily="34" charset="0"/>
                <a:ea typeface="Verdana" panose="020B0604030504040204" pitchFamily="34" charset="0"/>
              </a:rPr>
              <a:t>l</a:t>
            </a:r>
            <a:r>
              <a:rPr lang="es-ES" sz="1050" spc="-80" dirty="0">
                <a:solidFill>
                  <a:srgbClr val="424442"/>
                </a:solidFill>
                <a:effectLst/>
                <a:latin typeface="Verdana" panose="020B0604030504040204" pitchFamily="34" charset="0"/>
                <a:ea typeface="Verdana" panose="020B0604030504040204" pitchFamily="34" charset="0"/>
              </a:rPr>
              <a:t> </a:t>
            </a:r>
            <a:r>
              <a:rPr lang="es-ES" sz="1050" spc="-10" dirty="0">
                <a:solidFill>
                  <a:srgbClr val="2A2A2A"/>
                </a:solidFill>
                <a:effectLst/>
                <a:latin typeface="Verdana" panose="020B0604030504040204" pitchFamily="34" charset="0"/>
                <a:ea typeface="Verdana" panose="020B0604030504040204" pitchFamily="34" charset="0"/>
              </a:rPr>
              <a:t>Trabajador</a:t>
            </a:r>
            <a:endParaRPr lang="en-US" sz="1400" dirty="0">
              <a:latin typeface="Verdana" panose="020B0604030504040204" pitchFamily="34" charset="0"/>
              <a:ea typeface="Verdana" panose="020B0604030504040204" pitchFamily="34" charset="0"/>
            </a:endParaRPr>
          </a:p>
          <a:p>
            <a:pPr marL="171450" indent="-171450">
              <a:spcBef>
                <a:spcPts val="290"/>
              </a:spcBef>
              <a:spcAft>
                <a:spcPts val="0"/>
              </a:spcAft>
              <a:buFont typeface="Arial" panose="020B0604020202020204" pitchFamily="34" charset="0"/>
              <a:buChar char="•"/>
            </a:pPr>
            <a:r>
              <a:rPr lang="es-ES" sz="1050" spc="0" dirty="0">
                <a:solidFill>
                  <a:srgbClr val="2A2A2A"/>
                </a:solidFill>
                <a:effectLst/>
                <a:latin typeface="Verdana" panose="020B0604030504040204" pitchFamily="34" charset="0"/>
                <a:ea typeface="Verdana" panose="020B0604030504040204" pitchFamily="34" charset="0"/>
              </a:rPr>
              <a:t>Unidad</a:t>
            </a:r>
            <a:r>
              <a:rPr lang="es-ES" sz="1050" spc="-50"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a:t>
            </a:r>
            <a:r>
              <a:rPr lang="es-ES" sz="1050" spc="-5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Desarro</a:t>
            </a:r>
            <a:r>
              <a:rPr lang="es-ES" sz="1050" spc="0" dirty="0">
                <a:solidFill>
                  <a:srgbClr val="424442"/>
                </a:solidFill>
                <a:effectLst/>
                <a:latin typeface="Verdana" panose="020B0604030504040204" pitchFamily="34" charset="0"/>
                <a:ea typeface="Verdana" panose="020B0604030504040204" pitchFamily="34" charset="0"/>
              </a:rPr>
              <a:t>ll</a:t>
            </a:r>
            <a:r>
              <a:rPr lang="es-ES" sz="1050" spc="0" dirty="0">
                <a:solidFill>
                  <a:srgbClr val="2A2A2A"/>
                </a:solidFill>
                <a:effectLst/>
                <a:latin typeface="Verdana" panose="020B0604030504040204" pitchFamily="34" charset="0"/>
                <a:ea typeface="Verdana" panose="020B0604030504040204" pitchFamily="34" charset="0"/>
              </a:rPr>
              <a:t>o</a:t>
            </a:r>
            <a:r>
              <a:rPr lang="es-ES" sz="1050" spc="-45" dirty="0">
                <a:solidFill>
                  <a:srgbClr val="2A2A2A"/>
                </a:solidFill>
                <a:effectLst/>
                <a:latin typeface="Verdana" panose="020B0604030504040204" pitchFamily="34" charset="0"/>
                <a:ea typeface="Verdana" panose="020B0604030504040204" pitchFamily="34" charset="0"/>
              </a:rPr>
              <a:t> </a:t>
            </a:r>
            <a:r>
              <a:rPr lang="es-ES" sz="1050" spc="-10" dirty="0">
                <a:solidFill>
                  <a:srgbClr val="2A2A2A"/>
                </a:solidFill>
                <a:effectLst/>
                <a:latin typeface="Verdana" panose="020B0604030504040204" pitchFamily="34" charset="0"/>
                <a:ea typeface="Verdana" panose="020B0604030504040204" pitchFamily="34" charset="0"/>
              </a:rPr>
              <a:t>Organizac</a:t>
            </a:r>
            <a:r>
              <a:rPr lang="es-ES" sz="1050" spc="-10" dirty="0">
                <a:solidFill>
                  <a:srgbClr val="424442"/>
                </a:solidFill>
                <a:effectLst/>
                <a:latin typeface="Verdana" panose="020B0604030504040204" pitchFamily="34" charset="0"/>
                <a:ea typeface="Verdana" panose="020B0604030504040204" pitchFamily="34" charset="0"/>
              </a:rPr>
              <a:t>i</a:t>
            </a:r>
            <a:r>
              <a:rPr lang="es-ES" sz="1050" spc="-10" dirty="0">
                <a:solidFill>
                  <a:srgbClr val="2A2A2A"/>
                </a:solidFill>
                <a:effectLst/>
                <a:latin typeface="Verdana" panose="020B0604030504040204" pitchFamily="34" charset="0"/>
                <a:ea typeface="Verdana" panose="020B0604030504040204" pitchFamily="34" charset="0"/>
              </a:rPr>
              <a:t>onal.</a:t>
            </a:r>
            <a:endParaRPr lang="en-US" sz="1400" dirty="0">
              <a:latin typeface="Verdana" panose="020B0604030504040204" pitchFamily="34" charset="0"/>
              <a:ea typeface="Verdana" panose="020B0604030504040204" pitchFamily="34" charset="0"/>
            </a:endParaRPr>
          </a:p>
          <a:p>
            <a:pPr marL="171450" indent="-171450">
              <a:spcBef>
                <a:spcPts val="290"/>
              </a:spcBef>
              <a:spcAft>
                <a:spcPts val="0"/>
              </a:spcAft>
              <a:buFont typeface="Arial" panose="020B0604020202020204" pitchFamily="34" charset="0"/>
              <a:buChar char="•"/>
            </a:pPr>
            <a:r>
              <a:rPr lang="es-ES" sz="1050" spc="0" dirty="0">
                <a:solidFill>
                  <a:srgbClr val="2A2A2A"/>
                </a:solidFill>
                <a:effectLst/>
                <a:latin typeface="Verdana" panose="020B0604030504040204" pitchFamily="34" charset="0"/>
                <a:ea typeface="Verdana" panose="020B0604030504040204" pitchFamily="34" charset="0"/>
              </a:rPr>
              <a:t>Un</a:t>
            </a:r>
            <a:r>
              <a:rPr lang="es-ES" sz="1050" spc="0" dirty="0">
                <a:solidFill>
                  <a:srgbClr val="424442"/>
                </a:solidFill>
                <a:effectLst/>
                <a:latin typeface="Verdana" panose="020B0604030504040204" pitchFamily="34" charset="0"/>
                <a:ea typeface="Verdana" panose="020B0604030504040204" pitchFamily="34" charset="0"/>
              </a:rPr>
              <a:t>i</a:t>
            </a:r>
            <a:r>
              <a:rPr lang="es-ES" sz="1050" spc="0" dirty="0">
                <a:solidFill>
                  <a:srgbClr val="2A2A2A"/>
                </a:solidFill>
                <a:effectLst/>
                <a:latin typeface="Verdana" panose="020B0604030504040204" pitchFamily="34" charset="0"/>
                <a:ea typeface="Verdana" panose="020B0604030504040204" pitchFamily="34" charset="0"/>
              </a:rPr>
              <a:t>dad</a:t>
            </a:r>
            <a:r>
              <a:rPr lang="es-ES" sz="1050" spc="33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de</a:t>
            </a:r>
            <a:r>
              <a:rPr lang="es-ES" sz="1050" spc="145" dirty="0">
                <a:solidFill>
                  <a:srgbClr val="2A2A2A"/>
                </a:solidFill>
                <a:effectLst/>
                <a:latin typeface="Verdana" panose="020B0604030504040204" pitchFamily="34" charset="0"/>
                <a:ea typeface="Verdana" panose="020B0604030504040204" pitchFamily="34" charset="0"/>
              </a:rPr>
              <a:t> </a:t>
            </a:r>
            <a:r>
              <a:rPr lang="es-ES" sz="1050" spc="0" dirty="0">
                <a:solidFill>
                  <a:srgbClr val="2A2A2A"/>
                </a:solidFill>
                <a:effectLst/>
                <a:latin typeface="Verdana" panose="020B0604030504040204" pitchFamily="34" charset="0"/>
                <a:ea typeface="Verdana" panose="020B0604030504040204" pitchFamily="34" charset="0"/>
              </a:rPr>
              <a:t>Cuidados</a:t>
            </a:r>
            <a:r>
              <a:rPr lang="es-ES" sz="1050" spc="190" dirty="0">
                <a:solidFill>
                  <a:srgbClr val="2A2A2A"/>
                </a:solidFill>
                <a:effectLst/>
                <a:latin typeface="Verdana" panose="020B0604030504040204" pitchFamily="34" charset="0"/>
                <a:ea typeface="Verdana" panose="020B0604030504040204" pitchFamily="34" charset="0"/>
              </a:rPr>
              <a:t> </a:t>
            </a:r>
            <a:r>
              <a:rPr lang="es-ES" sz="1050" spc="-10" dirty="0">
                <a:solidFill>
                  <a:srgbClr val="2A2A2A"/>
                </a:solidFill>
                <a:effectLst/>
                <a:latin typeface="Verdana" panose="020B0604030504040204" pitchFamily="34" charset="0"/>
                <a:ea typeface="Verdana" panose="020B0604030504040204" pitchFamily="34" charset="0"/>
              </a:rPr>
              <a:t>Infant</a:t>
            </a:r>
            <a:r>
              <a:rPr lang="es-ES" sz="1050" spc="-10" dirty="0">
                <a:solidFill>
                  <a:srgbClr val="424442"/>
                </a:solidFill>
                <a:effectLst/>
                <a:latin typeface="Verdana" panose="020B0604030504040204" pitchFamily="34" charset="0"/>
                <a:ea typeface="Verdana" panose="020B0604030504040204" pitchFamily="34" charset="0"/>
              </a:rPr>
              <a:t>i</a:t>
            </a:r>
            <a:r>
              <a:rPr lang="es-ES" sz="1050" spc="-10" dirty="0">
                <a:solidFill>
                  <a:srgbClr val="2A2A2A"/>
                </a:solidFill>
                <a:effectLst/>
                <a:latin typeface="Verdana" panose="020B0604030504040204" pitchFamily="34" charset="0"/>
                <a:ea typeface="Verdana" panose="020B0604030504040204" pitchFamily="34" charset="0"/>
              </a:rPr>
              <a:t>les</a:t>
            </a:r>
            <a:r>
              <a:rPr lang="es-ES" sz="1050" spc="-10" dirty="0">
                <a:solidFill>
                  <a:srgbClr val="424442"/>
                </a:solidFill>
                <a:effectLst/>
                <a:latin typeface="Verdana" panose="020B0604030504040204" pitchFamily="34" charset="0"/>
                <a:ea typeface="Verdana" panose="020B0604030504040204" pitchFamily="34" charset="0"/>
              </a:rPr>
              <a:t>.</a:t>
            </a:r>
            <a:endParaRPr lang="en-US" sz="1400" spc="0" dirty="0">
              <a:effectLst/>
              <a:latin typeface="Verdana" panose="020B0604030504040204" pitchFamily="34" charset="0"/>
              <a:ea typeface="Verdana" panose="020B0604030504040204" pitchFamily="34" charset="0"/>
            </a:endParaRPr>
          </a:p>
          <a:p>
            <a:pPr>
              <a:spcBef>
                <a:spcPts val="140"/>
              </a:spcBef>
              <a:spcAft>
                <a:spcPts val="0"/>
              </a:spcAft>
            </a:pPr>
            <a:endParaRPr lang="es-ES" sz="1050" dirty="0">
              <a:latin typeface="Verdana" panose="020B0604030504040204" pitchFamily="34" charset="0"/>
              <a:ea typeface="Verdana" panose="020B0604030504040204" pitchFamily="34" charset="0"/>
            </a:endParaRPr>
          </a:p>
          <a:p>
            <a:pPr>
              <a:spcBef>
                <a:spcPts val="140"/>
              </a:spcBef>
              <a:spcAft>
                <a:spcPts val="0"/>
              </a:spcAft>
            </a:pPr>
            <a:r>
              <a:rPr lang="es-ES" sz="1050" b="1" dirty="0">
                <a:solidFill>
                  <a:srgbClr val="2A2A2A"/>
                </a:solidFill>
                <a:effectLst/>
                <a:latin typeface="Verdana" panose="020B0604030504040204" pitchFamily="34" charset="0"/>
                <a:ea typeface="Verdana" panose="020B0604030504040204" pitchFamily="34" charset="0"/>
              </a:rPr>
              <a:t>Serán facultades de</a:t>
            </a:r>
            <a:r>
              <a:rPr lang="es-ES" sz="1050" b="1" dirty="0">
                <a:solidFill>
                  <a:srgbClr val="424442"/>
                </a:solidFill>
                <a:effectLst/>
                <a:latin typeface="Verdana" panose="020B0604030504040204" pitchFamily="34" charset="0"/>
                <a:ea typeface="Verdana" panose="020B0604030504040204" pitchFamily="34" charset="0"/>
              </a:rPr>
              <a:t>l</a:t>
            </a:r>
            <a:r>
              <a:rPr lang="es-ES" sz="1050" b="1" spc="125" dirty="0">
                <a:solidFill>
                  <a:srgbClr val="424442"/>
                </a:solidFill>
                <a:effectLst/>
                <a:latin typeface="Verdana" panose="020B0604030504040204" pitchFamily="34" charset="0"/>
                <a:ea typeface="Verdana" panose="020B0604030504040204" pitchFamily="34" charset="0"/>
              </a:rPr>
              <a:t> </a:t>
            </a:r>
            <a:r>
              <a:rPr lang="es-ES" sz="1050" b="1" dirty="0">
                <a:solidFill>
                  <a:srgbClr val="2A2A2A"/>
                </a:solidFill>
                <a:effectLst/>
                <a:latin typeface="Verdana" panose="020B0604030504040204" pitchFamily="34" charset="0"/>
                <a:ea typeface="Verdana" panose="020B0604030504040204" pitchFamily="34" charset="0"/>
              </a:rPr>
              <a:t>jefe o encargado de</a:t>
            </a:r>
            <a:r>
              <a:rPr lang="es-ES" sz="1050" b="1" dirty="0">
                <a:solidFill>
                  <a:srgbClr val="424442"/>
                </a:solidFill>
                <a:effectLst/>
                <a:latin typeface="Verdana" panose="020B0604030504040204" pitchFamily="34" charset="0"/>
                <a:ea typeface="Verdana" panose="020B0604030504040204" pitchFamily="34" charset="0"/>
              </a:rPr>
              <a:t>l </a:t>
            </a:r>
            <a:r>
              <a:rPr lang="es-ES" sz="1050" b="1" dirty="0">
                <a:solidFill>
                  <a:srgbClr val="2A2A2A"/>
                </a:solidFill>
                <a:effectLst/>
                <a:latin typeface="Verdana" panose="020B0604030504040204" pitchFamily="34" charset="0"/>
                <a:ea typeface="Verdana" panose="020B0604030504040204" pitchFamily="34" charset="0"/>
              </a:rPr>
              <a:t>Departame</a:t>
            </a:r>
            <a:r>
              <a:rPr lang="es-ES" sz="1050" b="1" dirty="0">
                <a:solidFill>
                  <a:srgbClr val="424442"/>
                </a:solidFill>
                <a:effectLst/>
                <a:latin typeface="Verdana" panose="020B0604030504040204" pitchFamily="34" charset="0"/>
                <a:ea typeface="Verdana" panose="020B0604030504040204" pitchFamily="34" charset="0"/>
              </a:rPr>
              <a:t>n</a:t>
            </a:r>
            <a:r>
              <a:rPr lang="es-ES" sz="1050" b="1" dirty="0">
                <a:solidFill>
                  <a:srgbClr val="2A2A2A"/>
                </a:solidFill>
                <a:effectLst/>
                <a:latin typeface="Verdana" panose="020B0604030504040204" pitchFamily="34" charset="0"/>
                <a:ea typeface="Verdana" panose="020B0604030504040204" pitchFamily="34" charset="0"/>
              </a:rPr>
              <a:t>to</a:t>
            </a:r>
            <a:r>
              <a:rPr lang="es-ES" sz="1050" b="1" spc="125" dirty="0">
                <a:solidFill>
                  <a:srgbClr val="2A2A2A"/>
                </a:solidFill>
                <a:effectLst/>
                <a:latin typeface="Verdana" panose="020B0604030504040204" pitchFamily="34" charset="0"/>
                <a:ea typeface="Verdana" panose="020B0604030504040204" pitchFamily="34" charset="0"/>
              </a:rPr>
              <a:t> </a:t>
            </a:r>
            <a:r>
              <a:rPr lang="es-ES" sz="1050" b="1" dirty="0">
                <a:solidFill>
                  <a:srgbClr val="2A2A2A"/>
                </a:solidFill>
                <a:effectLst/>
                <a:latin typeface="Verdana" panose="020B0604030504040204" pitchFamily="34" charset="0"/>
                <a:ea typeface="Verdana" panose="020B0604030504040204" pitchFamily="34" charset="0"/>
              </a:rPr>
              <a:t>de Calidad de</a:t>
            </a:r>
            <a:r>
              <a:rPr lang="es-ES" sz="1050" b="1" spc="135" dirty="0">
                <a:solidFill>
                  <a:srgbClr val="2A2A2A"/>
                </a:solidFill>
                <a:effectLst/>
                <a:latin typeface="Verdana" panose="020B0604030504040204" pitchFamily="34" charset="0"/>
                <a:ea typeface="Verdana" panose="020B0604030504040204" pitchFamily="34" charset="0"/>
              </a:rPr>
              <a:t> </a:t>
            </a:r>
            <a:r>
              <a:rPr lang="es-ES" sz="1050" b="1" dirty="0">
                <a:solidFill>
                  <a:srgbClr val="2A2A2A"/>
                </a:solidFill>
                <a:effectLst/>
                <a:latin typeface="Verdana" panose="020B0604030504040204" pitchFamily="34" charset="0"/>
                <a:ea typeface="Verdana" panose="020B0604030504040204" pitchFamily="34" charset="0"/>
              </a:rPr>
              <a:t>Vida Labora</a:t>
            </a:r>
            <a:r>
              <a:rPr lang="es-ES" sz="1050" b="1" dirty="0">
                <a:solidFill>
                  <a:srgbClr val="424442"/>
                </a:solidFill>
                <a:effectLst/>
                <a:latin typeface="Verdana" panose="020B0604030504040204" pitchFamily="34" charset="0"/>
                <a:ea typeface="Verdana" panose="020B0604030504040204" pitchFamily="34" charset="0"/>
              </a:rPr>
              <a:t>l </a:t>
            </a:r>
            <a:r>
              <a:rPr lang="es-ES" sz="1050" b="1" dirty="0">
                <a:solidFill>
                  <a:srgbClr val="2A2A2A"/>
                </a:solidFill>
                <a:effectLst/>
                <a:latin typeface="Verdana" panose="020B0604030504040204" pitchFamily="34" charset="0"/>
                <a:ea typeface="Verdana" panose="020B0604030504040204" pitchFamily="34" charset="0"/>
              </a:rPr>
              <a:t>de </a:t>
            </a:r>
            <a:r>
              <a:rPr lang="es-ES" sz="1050" b="1" dirty="0">
                <a:solidFill>
                  <a:srgbClr val="424442"/>
                </a:solidFill>
                <a:effectLst/>
                <a:latin typeface="Verdana" panose="020B0604030504040204" pitchFamily="34" charset="0"/>
                <a:ea typeface="Verdana" panose="020B0604030504040204" pitchFamily="34" charset="0"/>
              </a:rPr>
              <a:t>l</a:t>
            </a:r>
            <a:r>
              <a:rPr lang="es-ES" sz="1050" b="1" dirty="0">
                <a:solidFill>
                  <a:srgbClr val="2A2A2A"/>
                </a:solidFill>
                <a:effectLst/>
                <a:latin typeface="Verdana" panose="020B0604030504040204" pitchFamily="34" charset="0"/>
                <a:ea typeface="Verdana" panose="020B0604030504040204" pitchFamily="34" charset="0"/>
              </a:rPr>
              <a:t>as Personas:</a:t>
            </a:r>
            <a:endParaRPr lang="en-US" sz="1400" dirty="0">
              <a:latin typeface="Verdana" panose="020B0604030504040204" pitchFamily="34" charset="0"/>
              <a:ea typeface="Verdana" panose="020B0604030504040204" pitchFamily="34" charset="0"/>
            </a:endParaRPr>
          </a:p>
          <a:p>
            <a:pPr marL="171450" indent="-171450">
              <a:spcBef>
                <a:spcPts val="140"/>
              </a:spcBef>
              <a:spcAft>
                <a:spcPts val="0"/>
              </a:spcAft>
              <a:buFont typeface="Arial" panose="020B0604020202020204" pitchFamily="34" charset="0"/>
              <a:buChar char="•"/>
            </a:pPr>
            <a:r>
              <a:rPr lang="es-ES" sz="1050" spc="0" dirty="0">
                <a:solidFill>
                  <a:srgbClr val="212121"/>
                </a:solidFill>
                <a:effectLst/>
                <a:latin typeface="Verdana" panose="020B0604030504040204" pitchFamily="34" charset="0"/>
                <a:ea typeface="Verdana" panose="020B0604030504040204" pitchFamily="34" charset="0"/>
              </a:rPr>
              <a:t>Dirigir, organizar, planificar, coordinar y supervisar el funcionamiento del Departamento, de acuerdo con las normas, directivas y manuales aprobados por</a:t>
            </a:r>
            <a:r>
              <a:rPr lang="es-ES" sz="1050" spc="-1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el</a:t>
            </a:r>
            <a:r>
              <a:rPr lang="es-ES" sz="1050" spc="-6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Servicio de</a:t>
            </a:r>
            <a:r>
              <a:rPr lang="es-ES" sz="1050" spc="-5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Salud y </a:t>
            </a:r>
            <a:r>
              <a:rPr lang="es-ES" sz="1050" spc="0" dirty="0">
                <a:solidFill>
                  <a:srgbClr val="383838"/>
                </a:solidFill>
                <a:effectLst/>
                <a:latin typeface="Verdana" panose="020B0604030504040204" pitchFamily="34" charset="0"/>
                <a:ea typeface="Verdana" panose="020B0604030504040204" pitchFamily="34" charset="0"/>
              </a:rPr>
              <a:t>las</a:t>
            </a:r>
            <a:r>
              <a:rPr lang="es-ES" sz="1050" spc="-30" dirty="0">
                <a:solidFill>
                  <a:srgbClr val="383838"/>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instrucciones impartidas por</a:t>
            </a:r>
            <a:r>
              <a:rPr lang="es-ES" sz="1050" spc="-1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el</a:t>
            </a:r>
            <a:r>
              <a:rPr lang="es-ES" sz="1050" spc="-1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Director.</a:t>
            </a:r>
            <a:endParaRPr lang="en-US" sz="1400" dirty="0">
              <a:latin typeface="Verdana" panose="020B0604030504040204" pitchFamily="34" charset="0"/>
              <a:ea typeface="Verdana" panose="020B0604030504040204" pitchFamily="34" charset="0"/>
            </a:endParaRPr>
          </a:p>
          <a:p>
            <a:pPr marL="171450" indent="-171450">
              <a:spcBef>
                <a:spcPts val="140"/>
              </a:spcBef>
              <a:spcAft>
                <a:spcPts val="0"/>
              </a:spcAft>
              <a:buFont typeface="Arial" panose="020B0604020202020204" pitchFamily="34" charset="0"/>
              <a:buChar char="•"/>
            </a:pPr>
            <a:r>
              <a:rPr lang="es-ES" sz="1050" spc="0" dirty="0">
                <a:solidFill>
                  <a:srgbClr val="212121"/>
                </a:solidFill>
                <a:effectLst/>
                <a:latin typeface="Verdana" panose="020B0604030504040204" pitchFamily="34" charset="0"/>
                <a:ea typeface="Verdana" panose="020B0604030504040204" pitchFamily="34" charset="0"/>
              </a:rPr>
              <a:t>Ejercer</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las</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atribuciones</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que</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le</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delegue</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el</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Director</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y/o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la</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Subdirecci6n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Gestión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y Desarrollo de las Personas en el área de su competencia.</a:t>
            </a:r>
            <a:endParaRPr lang="en-US" sz="1400" dirty="0">
              <a:latin typeface="Verdana" panose="020B0604030504040204" pitchFamily="34" charset="0"/>
              <a:ea typeface="Verdana" panose="020B0604030504040204" pitchFamily="34" charset="0"/>
            </a:endParaRPr>
          </a:p>
          <a:p>
            <a:pPr marL="171450" indent="-171450">
              <a:spcBef>
                <a:spcPts val="140"/>
              </a:spcBef>
              <a:spcAft>
                <a:spcPts val="0"/>
              </a:spcAft>
              <a:buFont typeface="Arial" panose="020B0604020202020204" pitchFamily="34" charset="0"/>
              <a:buChar char="•"/>
            </a:pPr>
            <a:r>
              <a:rPr lang="es-ES" sz="1050" spc="0" dirty="0">
                <a:solidFill>
                  <a:srgbClr val="212121"/>
                </a:solidFill>
                <a:effectLst/>
                <a:latin typeface="Verdana" panose="020B0604030504040204" pitchFamily="34" charset="0"/>
                <a:ea typeface="Verdana" panose="020B0604030504040204" pitchFamily="34" charset="0"/>
              </a:rPr>
              <a:t>Desempeñar las demás funciones y </a:t>
            </a:r>
            <a:r>
              <a:rPr lang="es-ES" sz="1050" spc="0" dirty="0">
                <a:solidFill>
                  <a:srgbClr val="0F0F0F"/>
                </a:solidFill>
                <a:effectLst/>
                <a:latin typeface="Verdana" panose="020B0604030504040204" pitchFamily="34" charset="0"/>
                <a:ea typeface="Verdana" panose="020B0604030504040204" pitchFamily="34" charset="0"/>
              </a:rPr>
              <a:t>tareas </a:t>
            </a:r>
            <a:r>
              <a:rPr lang="es-ES" sz="1050" spc="0" dirty="0">
                <a:solidFill>
                  <a:srgbClr val="212121"/>
                </a:solidFill>
                <a:effectLst/>
                <a:latin typeface="Verdana" panose="020B0604030504040204" pitchFamily="34" charset="0"/>
                <a:ea typeface="Verdana" panose="020B0604030504040204" pitchFamily="34" charset="0"/>
              </a:rPr>
              <a:t>que le encomiende el Director y/o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383838"/>
                </a:solidFill>
                <a:effectLst/>
                <a:latin typeface="Verdana" panose="020B0604030504040204" pitchFamily="34" charset="0"/>
                <a:ea typeface="Verdana" panose="020B0604030504040204" pitchFamily="34" charset="0"/>
              </a:rPr>
              <a:t>la </a:t>
            </a:r>
            <a:r>
              <a:rPr lang="es-ES" sz="1050" spc="0" dirty="0">
                <a:solidFill>
                  <a:srgbClr val="212121"/>
                </a:solidFill>
                <a:effectLst/>
                <a:latin typeface="Verdana" panose="020B0604030504040204" pitchFamily="34" charset="0"/>
                <a:ea typeface="Verdana" panose="020B0604030504040204" pitchFamily="34" charset="0"/>
              </a:rPr>
              <a:t>Subdirecci6n</a:t>
            </a:r>
            <a:r>
              <a:rPr lang="es-ES" sz="1050" spc="19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 Gestión y</a:t>
            </a:r>
            <a:r>
              <a:rPr lang="es-ES" sz="1050" spc="16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Desarrollo de las Personas en el área de su competencia.</a:t>
            </a:r>
            <a:endParaRPr lang="en-US" sz="1400" spc="0" dirty="0">
              <a:effectLst/>
              <a:latin typeface="Verdana" panose="020B0604030504040204" pitchFamily="34" charset="0"/>
              <a:ea typeface="Verdana" panose="020B0604030504040204" pitchFamily="34" charset="0"/>
            </a:endParaRPr>
          </a:p>
          <a:p>
            <a:pPr>
              <a:spcBef>
                <a:spcPts val="1145"/>
              </a:spcBef>
              <a:spcAft>
                <a:spcPts val="0"/>
              </a:spcAft>
            </a:pPr>
            <a:r>
              <a:rPr lang="es-ES" sz="1050" dirty="0">
                <a:effectLst/>
                <a:latin typeface="Verdana" panose="020B0604030504040204" pitchFamily="34" charset="0"/>
                <a:ea typeface="Verdana" panose="020B0604030504040204" pitchFamily="34" charset="0"/>
              </a:rPr>
              <a:t> </a:t>
            </a:r>
            <a:endParaRPr lang="en-US" sz="1200" dirty="0">
              <a:effectLst/>
              <a:latin typeface="Verdana" panose="020B0604030504040204" pitchFamily="34" charset="0"/>
              <a:ea typeface="Verdana" panose="020B0604030504040204" pitchFamily="34" charset="0"/>
            </a:endParaRPr>
          </a:p>
        </p:txBody>
      </p:sp>
      <p:sp>
        <p:nvSpPr>
          <p:cNvPr id="4" name="Flecha arriba 3">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ángulo 4"/>
          <p:cNvSpPr/>
          <p:nvPr/>
        </p:nvSpPr>
        <p:spPr>
          <a:xfrm>
            <a:off x="480654" y="413848"/>
            <a:ext cx="6120443"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2605" algn="just">
              <a:spcAft>
                <a:spcPts val="0"/>
              </a:spcAft>
            </a:pPr>
            <a:r>
              <a:rPr lang="es-ES" sz="1600" dirty="0">
                <a:solidFill>
                  <a:schemeClr val="bg1"/>
                </a:solidFill>
                <a:ea typeface="Arial" panose="020B0604020202020204" pitchFamily="34" charset="0"/>
              </a:rPr>
              <a:t>DEPARTAMENTO</a:t>
            </a:r>
            <a:r>
              <a:rPr lang="es-ES" sz="1600" spc="235" dirty="0">
                <a:solidFill>
                  <a:schemeClr val="bg1"/>
                </a:solidFill>
                <a:ea typeface="Arial" panose="020B0604020202020204" pitchFamily="34" charset="0"/>
              </a:rPr>
              <a:t> </a:t>
            </a:r>
            <a:r>
              <a:rPr lang="es-ES" sz="1600" dirty="0">
                <a:solidFill>
                  <a:schemeClr val="bg1"/>
                </a:solidFill>
                <a:ea typeface="Arial" panose="020B0604020202020204" pitchFamily="34" charset="0"/>
              </a:rPr>
              <a:t>CALIDAD</a:t>
            </a:r>
            <a:r>
              <a:rPr lang="es-ES" sz="1600" spc="95" dirty="0">
                <a:solidFill>
                  <a:schemeClr val="bg1"/>
                </a:solidFill>
                <a:ea typeface="Arial" panose="020B0604020202020204" pitchFamily="34" charset="0"/>
              </a:rPr>
              <a:t> </a:t>
            </a:r>
            <a:r>
              <a:rPr lang="es-ES" sz="1600" dirty="0">
                <a:solidFill>
                  <a:schemeClr val="bg1"/>
                </a:solidFill>
                <a:ea typeface="Arial" panose="020B0604020202020204" pitchFamily="34" charset="0"/>
              </a:rPr>
              <a:t>DE</a:t>
            </a:r>
            <a:r>
              <a:rPr lang="es-ES" sz="1600" spc="85" dirty="0">
                <a:solidFill>
                  <a:schemeClr val="bg1"/>
                </a:solidFill>
                <a:ea typeface="Arial" panose="020B0604020202020204" pitchFamily="34" charset="0"/>
              </a:rPr>
              <a:t> </a:t>
            </a:r>
            <a:r>
              <a:rPr lang="es-ES" sz="1600" dirty="0">
                <a:solidFill>
                  <a:schemeClr val="bg1"/>
                </a:solidFill>
                <a:ea typeface="Arial" panose="020B0604020202020204" pitchFamily="34" charset="0"/>
              </a:rPr>
              <a:t>VIDA</a:t>
            </a:r>
            <a:r>
              <a:rPr lang="es-ES" sz="1600" spc="85" dirty="0">
                <a:solidFill>
                  <a:schemeClr val="bg1"/>
                </a:solidFill>
                <a:ea typeface="Arial" panose="020B0604020202020204" pitchFamily="34" charset="0"/>
              </a:rPr>
              <a:t> </a:t>
            </a:r>
            <a:r>
              <a:rPr lang="es-ES" sz="1600" dirty="0">
                <a:solidFill>
                  <a:schemeClr val="bg1"/>
                </a:solidFill>
                <a:ea typeface="Arial" panose="020B0604020202020204" pitchFamily="34" charset="0"/>
              </a:rPr>
              <a:t>LABORAL</a:t>
            </a:r>
            <a:r>
              <a:rPr lang="es-ES" sz="1600" spc="10" dirty="0">
                <a:solidFill>
                  <a:schemeClr val="bg1"/>
                </a:solidFill>
                <a:ea typeface="Arial" panose="020B0604020202020204" pitchFamily="34" charset="0"/>
              </a:rPr>
              <a:t> </a:t>
            </a:r>
            <a:r>
              <a:rPr lang="es-ES" sz="1600" dirty="0">
                <a:solidFill>
                  <a:schemeClr val="bg1"/>
                </a:solidFill>
                <a:ea typeface="Arial" panose="020B0604020202020204" pitchFamily="34" charset="0"/>
              </a:rPr>
              <a:t>DE</a:t>
            </a:r>
            <a:r>
              <a:rPr lang="es-ES" sz="1600" spc="60" dirty="0">
                <a:solidFill>
                  <a:schemeClr val="bg1"/>
                </a:solidFill>
                <a:ea typeface="Arial" panose="020B0604020202020204" pitchFamily="34" charset="0"/>
              </a:rPr>
              <a:t> </a:t>
            </a:r>
            <a:r>
              <a:rPr lang="es-ES" sz="1600" dirty="0">
                <a:solidFill>
                  <a:schemeClr val="bg1"/>
                </a:solidFill>
                <a:ea typeface="Arial" panose="020B0604020202020204" pitchFamily="34" charset="0"/>
              </a:rPr>
              <a:t>LAS</a:t>
            </a:r>
            <a:r>
              <a:rPr lang="es-ES" sz="1600" spc="55" dirty="0">
                <a:solidFill>
                  <a:schemeClr val="bg1"/>
                </a:solidFill>
                <a:ea typeface="Arial" panose="020B0604020202020204" pitchFamily="34" charset="0"/>
              </a:rPr>
              <a:t> </a:t>
            </a:r>
            <a:r>
              <a:rPr lang="es-ES" sz="1600" spc="-10" dirty="0">
                <a:solidFill>
                  <a:schemeClr val="bg1"/>
                </a:solidFill>
                <a:ea typeface="Arial" panose="020B0604020202020204" pitchFamily="34" charset="0"/>
              </a:rPr>
              <a:t>PERSONAS:</a:t>
            </a:r>
            <a:r>
              <a:rPr lang="es-ES" sz="900" b="1" spc="-10" dirty="0">
                <a:solidFill>
                  <a:srgbClr val="2A2A2A"/>
                </a:solidFill>
                <a:latin typeface="Arial" panose="020B0604020202020204" pitchFamily="34" charset="0"/>
                <a:ea typeface="Arial" panose="020B0604020202020204" pitchFamily="34" charset="0"/>
              </a:rPr>
              <a:t>:</a:t>
            </a:r>
            <a:endParaRPr lang="en-US" sz="1050" b="1"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0280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87855" y="730525"/>
            <a:ext cx="11737470" cy="6051465"/>
          </a:xfrm>
          <a:prstGeom prst="rect">
            <a:avLst/>
          </a:prstGeom>
        </p:spPr>
        <p:txBody>
          <a:bodyPr wrap="square" numCol="2" spcCol="360000">
            <a:spAutoFit/>
          </a:bodyPr>
          <a:lstStyle/>
          <a:p>
            <a:pPr>
              <a:spcAft>
                <a:spcPts val="0"/>
              </a:spcAft>
            </a:pPr>
            <a:r>
              <a:rPr lang="es-ES" sz="1050" dirty="0">
                <a:solidFill>
                  <a:srgbClr val="212121"/>
                </a:solidFill>
                <a:effectLst/>
                <a:latin typeface="Verdana" panose="020B0604030504040204" pitchFamily="34" charset="0"/>
                <a:ea typeface="Verdana" panose="020B0604030504040204" pitchFamily="34" charset="0"/>
              </a:rPr>
              <a:t>Encargado</a:t>
            </a:r>
            <a:r>
              <a:rPr lang="es-ES" sz="1050" spc="20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 diseñar, supervisar, evaluar </a:t>
            </a:r>
            <a:r>
              <a:rPr lang="es-ES" sz="1050" dirty="0">
                <a:solidFill>
                  <a:srgbClr val="383838"/>
                </a:solidFill>
                <a:effectLst/>
                <a:latin typeface="Verdana" panose="020B0604030504040204" pitchFamily="34" charset="0"/>
                <a:ea typeface="Verdana" panose="020B0604030504040204" pitchFamily="34" charset="0"/>
              </a:rPr>
              <a:t>y </a:t>
            </a:r>
            <a:r>
              <a:rPr lang="es-ES" sz="1050" dirty="0">
                <a:solidFill>
                  <a:srgbClr val="212121"/>
                </a:solidFill>
                <a:effectLst/>
                <a:latin typeface="Verdana" panose="020B0604030504040204" pitchFamily="34" charset="0"/>
                <a:ea typeface="Verdana" panose="020B0604030504040204" pitchFamily="34" charset="0"/>
              </a:rPr>
              <a:t>ejecutar, cuando corresponda, actividades de</a:t>
            </a:r>
            <a:r>
              <a:rPr lang="es-ES" sz="1050" spc="20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capacitación que favorezcan el incremento de las competencias necesarias para un desempeño de excelencia. Orientar la pertinencia de la capacitación y formación al fortalecimiento de las</a:t>
            </a:r>
            <a:r>
              <a:rPr lang="es-ES" sz="1050" spc="20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competencias </a:t>
            </a:r>
            <a:r>
              <a:rPr lang="es-ES" sz="1050" dirty="0">
                <a:solidFill>
                  <a:srgbClr val="0F0F0F"/>
                </a:solidFill>
                <a:effectLst/>
                <a:latin typeface="Verdana" panose="020B0604030504040204" pitchFamily="34" charset="0"/>
                <a:ea typeface="Verdana" panose="020B0604030504040204" pitchFamily="34" charset="0"/>
              </a:rPr>
              <a:t>laborales </a:t>
            </a:r>
            <a:r>
              <a:rPr lang="es-ES" sz="1050" dirty="0">
                <a:solidFill>
                  <a:srgbClr val="212121"/>
                </a:solidFill>
                <a:effectLst/>
                <a:latin typeface="Verdana" panose="020B0604030504040204" pitchFamily="34" charset="0"/>
                <a:ea typeface="Verdana" panose="020B0604030504040204" pitchFamily="34" charset="0"/>
              </a:rPr>
              <a:t>necesarias para enfrentar los desafíos sectoriales, según los lineamientos estratégicos</a:t>
            </a:r>
            <a:r>
              <a:rPr lang="es-ES" sz="1050" spc="20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y las políticas</a:t>
            </a:r>
            <a:r>
              <a:rPr lang="es-ES" sz="1050" spc="20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 capacitación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definidas,</a:t>
            </a:r>
            <a:r>
              <a:rPr lang="es-ES" sz="1050" spc="20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por el Servicio, el Ministerio de Sa</a:t>
            </a:r>
            <a:r>
              <a:rPr lang="es-ES" sz="1050" dirty="0">
                <a:solidFill>
                  <a:srgbClr val="757575"/>
                </a:solidFill>
                <a:effectLst/>
                <a:latin typeface="Verdana" panose="020B0604030504040204" pitchFamily="34" charset="0"/>
                <a:ea typeface="Verdana" panose="020B0604030504040204" pitchFamily="34" charset="0"/>
              </a:rPr>
              <a:t>l</a:t>
            </a:r>
            <a:r>
              <a:rPr lang="es-ES" sz="1050" dirty="0">
                <a:solidFill>
                  <a:srgbClr val="212121"/>
                </a:solidFill>
                <a:effectLst/>
                <a:latin typeface="Verdana" panose="020B0604030504040204" pitchFamily="34" charset="0"/>
                <a:ea typeface="Verdana" panose="020B0604030504040204" pitchFamily="34" charset="0"/>
              </a:rPr>
              <a:t>ud</a:t>
            </a:r>
            <a:r>
              <a:rPr lang="es-ES" sz="1050" spc="20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y</a:t>
            </a:r>
            <a:r>
              <a:rPr lang="es-ES" sz="1050" spc="20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e</a:t>
            </a:r>
            <a:r>
              <a:rPr lang="es-ES" sz="1050" dirty="0">
                <a:solidFill>
                  <a:srgbClr val="494949"/>
                </a:solidFill>
                <a:effectLst/>
                <a:latin typeface="Verdana" panose="020B0604030504040204" pitchFamily="34" charset="0"/>
                <a:ea typeface="Verdana" panose="020B0604030504040204" pitchFamily="34" charset="0"/>
              </a:rPr>
              <a:t>l </a:t>
            </a:r>
            <a:r>
              <a:rPr lang="es-ES" sz="1050" dirty="0">
                <a:solidFill>
                  <a:srgbClr val="212121"/>
                </a:solidFill>
                <a:effectLst/>
                <a:latin typeface="Verdana" panose="020B0604030504040204" pitchFamily="34" charset="0"/>
                <a:ea typeface="Verdana" panose="020B0604030504040204" pitchFamily="34" charset="0"/>
              </a:rPr>
              <a:t>Servicio Civil, con un énfasis especial</a:t>
            </a:r>
            <a:r>
              <a:rPr lang="es-ES" sz="1050" spc="19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en </a:t>
            </a:r>
            <a:r>
              <a:rPr lang="es-ES" sz="1050" dirty="0">
                <a:solidFill>
                  <a:srgbClr val="383838"/>
                </a:solidFill>
                <a:effectLst/>
                <a:latin typeface="Verdana" panose="020B0604030504040204" pitchFamily="34" charset="0"/>
                <a:ea typeface="Verdana" panose="020B0604030504040204" pitchFamily="34" charset="0"/>
              </a:rPr>
              <a:t>la </a:t>
            </a:r>
            <a:r>
              <a:rPr lang="es-ES" sz="1050" dirty="0">
                <a:solidFill>
                  <a:srgbClr val="212121"/>
                </a:solidFill>
                <a:effectLst/>
                <a:latin typeface="Verdana" panose="020B0604030504040204" pitchFamily="34" charset="0"/>
                <a:ea typeface="Verdana" panose="020B0604030504040204" pitchFamily="34" charset="0"/>
              </a:rPr>
              <a:t>integración de la red asistencial.</a:t>
            </a:r>
            <a:endParaRPr lang="en-US" sz="1400" dirty="0">
              <a:latin typeface="Verdana" panose="020B0604030504040204" pitchFamily="34" charset="0"/>
              <a:ea typeface="Verdana" panose="020B0604030504040204" pitchFamily="34" charset="0"/>
            </a:endParaRPr>
          </a:p>
          <a:p>
            <a:pPr>
              <a:spcAft>
                <a:spcPts val="0"/>
              </a:spcAft>
            </a:pPr>
            <a:r>
              <a:rPr lang="es-ES" sz="1050" dirty="0">
                <a:solidFill>
                  <a:srgbClr val="212121"/>
                </a:solidFill>
                <a:effectLst/>
                <a:latin typeface="Verdana" panose="020B0604030504040204" pitchFamily="34" charset="0"/>
                <a:ea typeface="Verdana" panose="020B0604030504040204" pitchFamily="34" charset="0"/>
              </a:rPr>
              <a:t>Velar por la mantención de un</a:t>
            </a:r>
            <a:r>
              <a:rPr lang="es-ES" sz="1050" spc="-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vínculo estratégico, colaborativo e</a:t>
            </a:r>
            <a:r>
              <a:rPr lang="es-ES" sz="1050" spc="-1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idealmente de largo plazo entre los</a:t>
            </a:r>
            <a:r>
              <a:rPr lang="es-ES" sz="1050" spc="-3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establecimientos</a:t>
            </a:r>
            <a:r>
              <a:rPr lang="es-ES" sz="1050" spc="-4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dependientes, con un</a:t>
            </a:r>
            <a:r>
              <a:rPr lang="es-ES" sz="1050" spc="-6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concepto de</a:t>
            </a:r>
            <a:r>
              <a:rPr lang="es-ES" sz="1050" spc="-4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Red</a:t>
            </a:r>
            <a:r>
              <a:rPr lang="es-ES" sz="1050" spc="-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4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Salud</a:t>
            </a:r>
            <a:r>
              <a:rPr lang="es-ES" sz="1050" spc="-1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del</a:t>
            </a:r>
            <a:r>
              <a:rPr lang="es-ES" sz="1050" spc="-6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SSMS</a:t>
            </a:r>
            <a:r>
              <a:rPr lang="es-ES" sz="1050" spc="-3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y las</a:t>
            </a:r>
            <a:r>
              <a:rPr lang="es-ES" sz="1050" spc="-3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instituciones de educación superior con </a:t>
            </a:r>
            <a:r>
              <a:rPr lang="es-ES" sz="1050" dirty="0">
                <a:solidFill>
                  <a:srgbClr val="383838"/>
                </a:solidFill>
                <a:effectLst/>
                <a:latin typeface="Verdana" panose="020B0604030504040204" pitchFamily="34" charset="0"/>
                <a:ea typeface="Verdana" panose="020B0604030504040204" pitchFamily="34" charset="0"/>
              </a:rPr>
              <a:t>las </a:t>
            </a:r>
            <a:r>
              <a:rPr lang="es-ES" sz="1050" dirty="0">
                <a:solidFill>
                  <a:srgbClr val="212121"/>
                </a:solidFill>
                <a:effectLst/>
                <a:latin typeface="Verdana" panose="020B0604030504040204" pitchFamily="34" charset="0"/>
                <a:ea typeface="Verdana" panose="020B0604030504040204" pitchFamily="34" charset="0"/>
              </a:rPr>
              <a:t>cuales ha firmado convenio Asistencial Docente, lo anterior con el propósito de</a:t>
            </a:r>
            <a:r>
              <a:rPr lang="es-ES" sz="1050" spc="-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contribuir en la formación de profesionales y técnicos competentes que aporten a la satisfacción de las reales necesidades de salud de la población, generando un beneficio en la calidad</a:t>
            </a:r>
            <a:r>
              <a:rPr lang="es-ES" sz="1050" spc="-3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3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atención</a:t>
            </a:r>
            <a:r>
              <a:rPr lang="es-ES" sz="1050" spc="-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que</a:t>
            </a:r>
            <a:r>
              <a:rPr lang="es-ES" sz="1050" spc="-2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reciben</a:t>
            </a:r>
            <a:r>
              <a:rPr lang="es-ES" sz="1050" spc="-2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los</a:t>
            </a:r>
            <a:r>
              <a:rPr lang="es-ES" sz="1050" spc="-8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usuarios del</a:t>
            </a:r>
            <a:r>
              <a:rPr lang="es-ES" sz="1050" spc="-7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Servicio</a:t>
            </a:r>
            <a:r>
              <a:rPr lang="es-ES" sz="1050" spc="-2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7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Salud</a:t>
            </a:r>
            <a:r>
              <a:rPr lang="es-ES" sz="1050" spc="-2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Metropolitano</a:t>
            </a:r>
            <a:r>
              <a:rPr lang="es-ES" sz="1050" spc="-1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Sur.</a:t>
            </a:r>
            <a:r>
              <a:rPr lang="en-US" sz="1400" dirty="0">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El</a:t>
            </a:r>
            <a:r>
              <a:rPr lang="es-ES" sz="1050" spc="-1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Departamento</a:t>
            </a:r>
            <a:r>
              <a:rPr lang="es-ES" sz="1050" spc="8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1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Capacitación</a:t>
            </a:r>
            <a:r>
              <a:rPr lang="es-ES" sz="1050" spc="13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estará</a:t>
            </a:r>
            <a:r>
              <a:rPr lang="es-ES" sz="1050" spc="7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a</a:t>
            </a:r>
            <a:r>
              <a:rPr lang="es-ES" sz="1050" spc="8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cargo</a:t>
            </a:r>
            <a:r>
              <a:rPr lang="es-ES" sz="1050" spc="3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un</a:t>
            </a:r>
            <a:r>
              <a:rPr lang="es-ES" sz="1050" spc="65" dirty="0">
                <a:solidFill>
                  <a:srgbClr val="212121"/>
                </a:solidFill>
                <a:effectLst/>
                <a:latin typeface="Verdana" panose="020B0604030504040204" pitchFamily="34" charset="0"/>
                <a:ea typeface="Verdana" panose="020B0604030504040204" pitchFamily="34" charset="0"/>
              </a:rPr>
              <a:t> </a:t>
            </a:r>
            <a:r>
              <a:rPr lang="es-ES" sz="1050" spc="-10" dirty="0">
                <a:solidFill>
                  <a:srgbClr val="212121"/>
                </a:solidFill>
                <a:effectLst/>
                <a:latin typeface="Verdana" panose="020B0604030504040204" pitchFamily="34" charset="0"/>
                <a:ea typeface="Verdana" panose="020B0604030504040204" pitchFamily="34" charset="0"/>
              </a:rPr>
              <a:t>profesional.</a:t>
            </a:r>
            <a:endParaRPr lang="es-ES" sz="1050" dirty="0">
              <a:latin typeface="Verdana" panose="020B0604030504040204" pitchFamily="34" charset="0"/>
              <a:ea typeface="Verdana" panose="020B0604030504040204" pitchFamily="34" charset="0"/>
            </a:endParaRPr>
          </a:p>
          <a:p>
            <a:pPr>
              <a:spcBef>
                <a:spcPts val="320"/>
              </a:spcBef>
              <a:spcAft>
                <a:spcPts val="0"/>
              </a:spcAft>
            </a:pPr>
            <a:r>
              <a:rPr lang="es-ES" sz="1050" b="1" dirty="0">
                <a:solidFill>
                  <a:srgbClr val="212121"/>
                </a:solidFill>
                <a:effectLst/>
                <a:latin typeface="Verdana" panose="020B0604030504040204" pitchFamily="34" charset="0"/>
                <a:ea typeface="Verdana" panose="020B0604030504040204" pitchFamily="34" charset="0"/>
              </a:rPr>
              <a:t>Serán</a:t>
            </a:r>
            <a:r>
              <a:rPr lang="es-ES" sz="1050" b="1" spc="-85" dirty="0">
                <a:solidFill>
                  <a:srgbClr val="212121"/>
                </a:solidFill>
                <a:effectLst/>
                <a:latin typeface="Verdana" panose="020B0604030504040204" pitchFamily="34" charset="0"/>
                <a:ea typeface="Verdana" panose="020B0604030504040204" pitchFamily="34" charset="0"/>
              </a:rPr>
              <a:t> </a:t>
            </a:r>
            <a:r>
              <a:rPr lang="es-ES" sz="1050" b="1" dirty="0">
                <a:solidFill>
                  <a:srgbClr val="212121"/>
                </a:solidFill>
                <a:effectLst/>
                <a:latin typeface="Verdana" panose="020B0604030504040204" pitchFamily="34" charset="0"/>
                <a:ea typeface="Verdana" panose="020B0604030504040204" pitchFamily="34" charset="0"/>
              </a:rPr>
              <a:t>funciones</a:t>
            </a:r>
            <a:r>
              <a:rPr lang="es-ES" sz="1050" b="1" spc="-45" dirty="0">
                <a:solidFill>
                  <a:srgbClr val="212121"/>
                </a:solidFill>
                <a:effectLst/>
                <a:latin typeface="Verdana" panose="020B0604030504040204" pitchFamily="34" charset="0"/>
                <a:ea typeface="Verdana" panose="020B0604030504040204" pitchFamily="34" charset="0"/>
              </a:rPr>
              <a:t> </a:t>
            </a:r>
            <a:r>
              <a:rPr lang="es-ES" sz="1050" b="1" dirty="0">
                <a:solidFill>
                  <a:srgbClr val="0F0F0F"/>
                </a:solidFill>
                <a:effectLst/>
                <a:latin typeface="Verdana" panose="020B0604030504040204" pitchFamily="34" charset="0"/>
                <a:ea typeface="Verdana" panose="020B0604030504040204" pitchFamily="34" charset="0"/>
              </a:rPr>
              <a:t>especificas</a:t>
            </a:r>
            <a:r>
              <a:rPr lang="es-ES" sz="1050" b="1" spc="-55" dirty="0">
                <a:solidFill>
                  <a:srgbClr val="0F0F0F"/>
                </a:solidFill>
                <a:effectLst/>
                <a:latin typeface="Verdana" panose="020B0604030504040204" pitchFamily="34" charset="0"/>
                <a:ea typeface="Verdana" panose="020B0604030504040204" pitchFamily="34" charset="0"/>
              </a:rPr>
              <a:t> </a:t>
            </a:r>
            <a:r>
              <a:rPr lang="es-ES" sz="1050" b="1" dirty="0">
                <a:solidFill>
                  <a:srgbClr val="0F0F0F"/>
                </a:solidFill>
                <a:effectLst/>
                <a:latin typeface="Verdana" panose="020B0604030504040204" pitchFamily="34" charset="0"/>
                <a:ea typeface="Verdana" panose="020B0604030504040204" pitchFamily="34" charset="0"/>
              </a:rPr>
              <a:t>del</a:t>
            </a:r>
            <a:r>
              <a:rPr lang="es-ES" sz="1050" b="1" spc="-5" dirty="0">
                <a:solidFill>
                  <a:srgbClr val="0F0F0F"/>
                </a:solidFill>
                <a:effectLst/>
                <a:latin typeface="Verdana" panose="020B0604030504040204" pitchFamily="34" charset="0"/>
                <a:ea typeface="Verdana" panose="020B0604030504040204" pitchFamily="34" charset="0"/>
              </a:rPr>
              <a:t> </a:t>
            </a:r>
            <a:r>
              <a:rPr lang="es-ES" sz="1050" b="1" spc="-10" dirty="0">
                <a:solidFill>
                  <a:srgbClr val="0F0F0F"/>
                </a:solidFill>
                <a:effectLst/>
                <a:latin typeface="Verdana" panose="020B0604030504040204" pitchFamily="34" charset="0"/>
                <a:ea typeface="Verdana" panose="020B0604030504040204" pitchFamily="34" charset="0"/>
              </a:rPr>
              <a:t>Departamento:</a:t>
            </a:r>
            <a:endParaRPr lang="en-US" sz="1400" b="1" dirty="0">
              <a:effectLst/>
              <a:latin typeface="Verdana" panose="020B0604030504040204" pitchFamily="34" charset="0"/>
              <a:ea typeface="Verdana" panose="020B0604030504040204" pitchFamily="34" charset="0"/>
            </a:endParaRPr>
          </a:p>
          <a:p>
            <a:pPr marL="228600" indent="-228600">
              <a:spcAft>
                <a:spcPts val="0"/>
              </a:spcAft>
              <a:buFont typeface="+mj-lt"/>
              <a:buAutoNum type="alphaLcParenR"/>
            </a:pPr>
            <a:r>
              <a:rPr lang="es-ES" sz="1050" spc="-5" dirty="0">
                <a:solidFill>
                  <a:srgbClr val="212121"/>
                </a:solidFill>
                <a:effectLst/>
                <a:latin typeface="Verdana" panose="020B0604030504040204" pitchFamily="34" charset="0"/>
                <a:ea typeface="Verdana" panose="020B0604030504040204" pitchFamily="34" charset="0"/>
              </a:rPr>
              <a:t>Elaborar</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el</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Programa</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 Trabajo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Anual</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 Capacitación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del Servicio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con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sus</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respecti</a:t>
            </a:r>
            <a:r>
              <a:rPr lang="es-ES" sz="1050" spc="-5" dirty="0">
                <a:solidFill>
                  <a:srgbClr val="212121"/>
                </a:solidFill>
                <a:latin typeface="Verdana" panose="020B0604030504040204" pitchFamily="34" charset="0"/>
                <a:ea typeface="Verdana" panose="020B0604030504040204" pitchFamily="34" charset="0"/>
              </a:rPr>
              <a:t>vos</a:t>
            </a:r>
            <a:r>
              <a:rPr lang="es-ES" sz="1050" spc="-5" dirty="0">
                <a:solidFill>
                  <a:srgbClr val="212121"/>
                </a:solidFill>
                <a:effectLst/>
                <a:latin typeface="Verdana" panose="020B0604030504040204" pitchFamily="34" charset="0"/>
                <a:ea typeface="Verdana" panose="020B0604030504040204" pitchFamily="34" charset="0"/>
              </a:rPr>
              <a:t> objetivos, </a:t>
            </a:r>
            <a:r>
              <a:rPr lang="es-ES" sz="1050" spc="-5" dirty="0">
                <a:solidFill>
                  <a:srgbClr val="383838"/>
                </a:solidFill>
                <a:effectLst/>
                <a:latin typeface="Verdana" panose="020B0604030504040204" pitchFamily="34" charset="0"/>
                <a:ea typeface="Verdana" panose="020B0604030504040204" pitchFamily="34" charset="0"/>
              </a:rPr>
              <a:t>actividades </a:t>
            </a:r>
            <a:r>
              <a:rPr lang="es-ES" sz="1050" spc="-5" dirty="0">
                <a:solidFill>
                  <a:srgbClr val="212121"/>
                </a:solidFill>
                <a:effectLst/>
                <a:latin typeface="Verdana" panose="020B0604030504040204" pitchFamily="34" charset="0"/>
                <a:ea typeface="Verdana" panose="020B0604030504040204" pitchFamily="34" charset="0"/>
              </a:rPr>
              <a:t>y cronogramas para aumentar las competencias</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en la red del servicio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 </a:t>
            </a:r>
            <a:r>
              <a:rPr lang="es-ES" sz="1050" spc="-10" dirty="0">
                <a:solidFill>
                  <a:srgbClr val="212121"/>
                </a:solidFill>
                <a:effectLst/>
                <a:latin typeface="Verdana" panose="020B0604030504040204" pitchFamily="34" charset="0"/>
                <a:ea typeface="Verdana" panose="020B0604030504040204" pitchFamily="34" charset="0"/>
              </a:rPr>
              <a:t>salud.</a:t>
            </a:r>
            <a:endParaRPr lang="en-US" sz="1400" spc="-5" dirty="0">
              <a:effectLst/>
              <a:latin typeface="Verdana" panose="020B0604030504040204" pitchFamily="34" charset="0"/>
              <a:ea typeface="Verdana" panose="020B0604030504040204" pitchFamily="34" charset="0"/>
            </a:endParaRPr>
          </a:p>
          <a:p>
            <a:pPr marL="228600" lvl="0" indent="-228600">
              <a:lnSpc>
                <a:spcPts val="1225"/>
              </a:lnSpc>
              <a:spcBef>
                <a:spcPts val="15"/>
              </a:spcBef>
              <a:spcAft>
                <a:spcPts val="0"/>
              </a:spcAft>
              <a:buFont typeface="+mj-lt"/>
              <a:buAutoNum type="alphaLcParenR"/>
              <a:tabLst>
                <a:tab pos="786130" algn="l"/>
              </a:tabLst>
            </a:pPr>
            <a:r>
              <a:rPr lang="es-ES" sz="1050" spc="-5" dirty="0">
                <a:solidFill>
                  <a:srgbClr val="212121"/>
                </a:solidFill>
                <a:effectLst/>
                <a:latin typeface="Verdana" panose="020B0604030504040204" pitchFamily="34" charset="0"/>
                <a:ea typeface="Verdana" panose="020B0604030504040204" pitchFamily="34" charset="0"/>
              </a:rPr>
              <a:t>Evaluar</a:t>
            </a:r>
            <a:r>
              <a:rPr lang="es-ES" sz="1050" spc="11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y</a:t>
            </a:r>
            <a:r>
              <a:rPr lang="es-ES" sz="1050" spc="6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supervisar</a:t>
            </a:r>
            <a:r>
              <a:rPr lang="es-ES" sz="1050" spc="12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los Programas</a:t>
            </a:r>
            <a:r>
              <a:rPr lang="es-ES" sz="1050" spc="9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a:t>
            </a:r>
            <a:r>
              <a:rPr lang="es-ES" sz="1050" spc="1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Capacitación</a:t>
            </a:r>
            <a:r>
              <a:rPr lang="es-ES" sz="1050" spc="17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 las</a:t>
            </a:r>
            <a:r>
              <a:rPr lang="es-ES" sz="1050" spc="-5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Establecimientos</a:t>
            </a:r>
            <a:r>
              <a:rPr lang="es-ES" sz="1050" spc="-10" dirty="0">
                <a:solidFill>
                  <a:srgbClr val="212121"/>
                </a:solidFill>
                <a:effectLst/>
                <a:latin typeface="Verdana" panose="020B0604030504040204" pitchFamily="34" charset="0"/>
                <a:ea typeface="Verdana" panose="020B0604030504040204" pitchFamily="34" charset="0"/>
              </a:rPr>
              <a:t> dependientes.</a:t>
            </a:r>
            <a:endParaRPr lang="en-US" sz="1400" spc="-5" dirty="0">
              <a:effectLst/>
              <a:latin typeface="Verdana" panose="020B0604030504040204" pitchFamily="34" charset="0"/>
              <a:ea typeface="Verdana" panose="020B0604030504040204" pitchFamily="34" charset="0"/>
            </a:endParaRPr>
          </a:p>
          <a:p>
            <a:pPr marL="228600" marR="554990" lvl="0" indent="-228600">
              <a:lnSpc>
                <a:spcPct val="97000"/>
              </a:lnSpc>
              <a:spcAft>
                <a:spcPts val="0"/>
              </a:spcAft>
              <a:buFont typeface="+mj-lt"/>
              <a:buAutoNum type="alphaLcParenR"/>
              <a:tabLst>
                <a:tab pos="786765" algn="l"/>
                <a:tab pos="793115" algn="l"/>
              </a:tabLst>
            </a:pPr>
            <a:r>
              <a:rPr lang="es-ES" sz="1050" spc="-5" dirty="0">
                <a:solidFill>
                  <a:srgbClr val="212121"/>
                </a:solidFill>
                <a:effectLst/>
                <a:latin typeface="Verdana" panose="020B0604030504040204" pitchFamily="34" charset="0"/>
                <a:ea typeface="Verdana" panose="020B0604030504040204" pitchFamily="34" charset="0"/>
              </a:rPr>
              <a:t>Proponer</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a</a:t>
            </a:r>
            <a:r>
              <a:rPr lang="es-ES" sz="1050" spc="16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la</a:t>
            </a:r>
            <a:r>
              <a:rPr lang="es-ES" sz="1050" spc="16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Dirección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criterios</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 distribución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del</a:t>
            </a:r>
            <a:r>
              <a:rPr lang="es-ES" sz="1050" spc="11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presupuesto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anual</a:t>
            </a:r>
            <a:r>
              <a:rPr lang="es-ES" sz="1050" spc="110" dirty="0">
                <a:solidFill>
                  <a:srgbClr val="212121"/>
                </a:solidFill>
                <a:effectLst/>
                <a:latin typeface="Verdana" panose="020B0604030504040204" pitchFamily="34" charset="0"/>
                <a:ea typeface="Verdana" panose="020B0604030504040204" pitchFamily="34" charset="0"/>
              </a:rPr>
              <a:t> </a:t>
            </a:r>
            <a:r>
              <a:rPr lang="es-ES" sz="1050" spc="-5" dirty="0">
                <a:solidFill>
                  <a:srgbClr val="0F0F0F"/>
                </a:solidFill>
                <a:effectLst/>
                <a:latin typeface="Verdana" panose="020B0604030504040204" pitchFamily="34" charset="0"/>
                <a:ea typeface="Verdana" panose="020B0604030504040204" pitchFamily="34" charset="0"/>
              </a:rPr>
              <a:t>de</a:t>
            </a:r>
            <a:r>
              <a:rPr lang="es-ES" sz="1050" spc="85" dirty="0">
                <a:solidFill>
                  <a:srgbClr val="0F0F0F"/>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capacitación</a:t>
            </a:r>
            <a:r>
              <a:rPr lang="es-ES" sz="1050" spc="18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asignado al </a:t>
            </a:r>
            <a:r>
              <a:rPr lang="es-ES" sz="1050" spc="-5" dirty="0">
                <a:solidFill>
                  <a:srgbClr val="0F0F0F"/>
                </a:solidFill>
                <a:effectLst/>
                <a:latin typeface="Verdana" panose="020B0604030504040204" pitchFamily="34" charset="0"/>
                <a:ea typeface="Verdana" panose="020B0604030504040204" pitchFamily="34" charset="0"/>
              </a:rPr>
              <a:t>Servicio. </a:t>
            </a:r>
            <a:r>
              <a:rPr lang="es-ES" sz="1050" spc="-5" dirty="0">
                <a:solidFill>
                  <a:srgbClr val="212121"/>
                </a:solidFill>
                <a:effectLst/>
                <a:latin typeface="Verdana" panose="020B0604030504040204" pitchFamily="34" charset="0"/>
                <a:ea typeface="Verdana" panose="020B0604030504040204" pitchFamily="34" charset="0"/>
              </a:rPr>
              <a:t>Para la formulación de las referidos cr</a:t>
            </a:r>
            <a:r>
              <a:rPr lang="es-ES" sz="1050" spc="-5" dirty="0">
                <a:solidFill>
                  <a:srgbClr val="494949"/>
                </a:solidFill>
                <a:effectLst/>
                <a:latin typeface="Verdana" panose="020B0604030504040204" pitchFamily="34" charset="0"/>
                <a:ea typeface="Verdana" panose="020B0604030504040204" pitchFamily="34" charset="0"/>
              </a:rPr>
              <a:t>i</a:t>
            </a:r>
            <a:r>
              <a:rPr lang="es-ES" sz="1050" spc="-5" dirty="0">
                <a:solidFill>
                  <a:srgbClr val="212121"/>
                </a:solidFill>
                <a:effectLst/>
                <a:latin typeface="Verdana" panose="020B0604030504040204" pitchFamily="34" charset="0"/>
                <a:ea typeface="Verdana" panose="020B0604030504040204" pitchFamily="34" charset="0"/>
              </a:rPr>
              <a:t>terios deberá tener presente la propuesta de cursos de capacitación transversales para la </a:t>
            </a:r>
            <a:r>
              <a:rPr lang="es-ES" sz="1050" spc="-5" dirty="0">
                <a:solidFill>
                  <a:srgbClr val="383838"/>
                </a:solidFill>
                <a:effectLst/>
                <a:latin typeface="Verdana" panose="020B0604030504040204" pitchFamily="34" charset="0"/>
                <a:ea typeface="Verdana" panose="020B0604030504040204" pitchFamily="34" charset="0"/>
              </a:rPr>
              <a:t>red </a:t>
            </a:r>
            <a:r>
              <a:rPr lang="es-ES" sz="1050" spc="-5" dirty="0">
                <a:solidFill>
                  <a:srgbClr val="212121"/>
                </a:solidFill>
                <a:effectLst/>
                <a:latin typeface="Verdana" panose="020B0604030504040204" pitchFamily="34" charset="0"/>
                <a:ea typeface="Verdana" panose="020B0604030504040204" pitchFamily="34" charset="0"/>
              </a:rPr>
              <a:t>asistencial.</a:t>
            </a:r>
            <a:endParaRPr lang="en-US" sz="1400" spc="-5" dirty="0">
              <a:effectLst/>
              <a:latin typeface="Verdana" panose="020B0604030504040204" pitchFamily="34" charset="0"/>
              <a:ea typeface="Verdana" panose="020B0604030504040204" pitchFamily="34" charset="0"/>
            </a:endParaRPr>
          </a:p>
          <a:p>
            <a:pPr marL="228600" marR="554990" lvl="0" indent="-228600">
              <a:lnSpc>
                <a:spcPct val="96000"/>
              </a:lnSpc>
              <a:spcBef>
                <a:spcPts val="25"/>
              </a:spcBef>
              <a:spcAft>
                <a:spcPts val="0"/>
              </a:spcAft>
              <a:buFont typeface="+mj-lt"/>
              <a:buAutoNum type="alphaLcParenR"/>
              <a:tabLst>
                <a:tab pos="793115" algn="l"/>
                <a:tab pos="836930" algn="l"/>
              </a:tabLst>
            </a:pPr>
            <a:r>
              <a:rPr lang="es-ES" sz="1050" spc="-5" dirty="0">
                <a:solidFill>
                  <a:srgbClr val="212121"/>
                </a:solidFill>
                <a:effectLst/>
                <a:latin typeface="Verdana" panose="020B0604030504040204" pitchFamily="34" charset="0"/>
                <a:ea typeface="Verdana" panose="020B0604030504040204" pitchFamily="34" charset="0"/>
              </a:rPr>
              <a:t>Proponer a la Dirección criterios y mecanismos de evaluación y selección de </a:t>
            </a:r>
            <a:r>
              <a:rPr lang="es-ES" sz="1050" spc="-5" dirty="0">
                <a:solidFill>
                  <a:srgbClr val="0F0F0F"/>
                </a:solidFill>
                <a:effectLst/>
                <a:latin typeface="Verdana" panose="020B0604030504040204" pitchFamily="34" charset="0"/>
                <a:ea typeface="Verdana" panose="020B0604030504040204" pitchFamily="34" charset="0"/>
              </a:rPr>
              <a:t>los </a:t>
            </a:r>
            <a:r>
              <a:rPr lang="es-ES" sz="1050" spc="-5" dirty="0">
                <a:solidFill>
                  <a:srgbClr val="212121"/>
                </a:solidFill>
                <a:effectLst/>
                <a:latin typeface="Verdana" panose="020B0604030504040204" pitchFamily="34" charset="0"/>
                <a:ea typeface="Verdana" panose="020B0604030504040204" pitchFamily="34" charset="0"/>
              </a:rPr>
              <a:t>oferentes de capacitación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 información,</a:t>
            </a:r>
            <a:r>
              <a:rPr lang="es-ES" sz="1050" spc="19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postulación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y selección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del personal beneficiario</a:t>
            </a:r>
            <a:r>
              <a:rPr lang="es-ES" sz="1050" spc="19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 </a:t>
            </a:r>
            <a:r>
              <a:rPr lang="es-ES" sz="1050" spc="-5" dirty="0">
                <a:solidFill>
                  <a:srgbClr val="0F0F0F"/>
                </a:solidFill>
                <a:effectLst/>
                <a:latin typeface="Verdana" panose="020B0604030504040204" pitchFamily="34" charset="0"/>
                <a:ea typeface="Verdana" panose="020B0604030504040204" pitchFamily="34" charset="0"/>
              </a:rPr>
              <a:t>la </a:t>
            </a:r>
            <a:r>
              <a:rPr lang="es-ES" sz="1050" spc="-5" dirty="0">
                <a:solidFill>
                  <a:srgbClr val="212121"/>
                </a:solidFill>
                <a:effectLst/>
                <a:latin typeface="Verdana" panose="020B0604030504040204" pitchFamily="34" charset="0"/>
                <a:ea typeface="Verdana" panose="020B0604030504040204" pitchFamily="34" charset="0"/>
              </a:rPr>
              <a:t>capacitación.</a:t>
            </a:r>
            <a:endParaRPr lang="en-US" sz="1400" spc="-5" dirty="0">
              <a:effectLst/>
              <a:latin typeface="Verdana" panose="020B0604030504040204" pitchFamily="34" charset="0"/>
              <a:ea typeface="Verdana" panose="020B0604030504040204" pitchFamily="34" charset="0"/>
            </a:endParaRPr>
          </a:p>
          <a:p>
            <a:pPr marL="228600" marR="551815" lvl="0" indent="-228600">
              <a:lnSpc>
                <a:spcPct val="93000"/>
              </a:lnSpc>
              <a:spcBef>
                <a:spcPts val="100"/>
              </a:spcBef>
              <a:spcAft>
                <a:spcPts val="0"/>
              </a:spcAft>
              <a:buFont typeface="+mj-lt"/>
              <a:buAutoNum type="alphaLcParenR"/>
              <a:tabLst>
                <a:tab pos="801370" algn="l"/>
                <a:tab pos="836930" algn="l"/>
              </a:tabLst>
            </a:pPr>
            <a:r>
              <a:rPr lang="es-ES" sz="1050" spc="-5" dirty="0">
                <a:solidFill>
                  <a:srgbClr val="212121"/>
                </a:solidFill>
                <a:effectLst/>
                <a:latin typeface="Verdana" panose="020B0604030504040204" pitchFamily="34" charset="0"/>
                <a:ea typeface="Verdana" panose="020B0604030504040204" pitchFamily="34" charset="0"/>
              </a:rPr>
              <a:t>Proponer a </a:t>
            </a:r>
            <a:r>
              <a:rPr lang="es-ES" sz="1050" spc="-5" dirty="0">
                <a:solidFill>
                  <a:srgbClr val="0F0F0F"/>
                </a:solidFill>
                <a:effectLst/>
                <a:latin typeface="Verdana" panose="020B0604030504040204" pitchFamily="34" charset="0"/>
                <a:ea typeface="Verdana" panose="020B0604030504040204" pitchFamily="34" charset="0"/>
              </a:rPr>
              <a:t>la </a:t>
            </a:r>
            <a:r>
              <a:rPr lang="es-ES" sz="1050" spc="-5" dirty="0">
                <a:solidFill>
                  <a:srgbClr val="212121"/>
                </a:solidFill>
                <a:effectLst/>
                <a:latin typeface="Verdana" panose="020B0604030504040204" pitchFamily="34" charset="0"/>
                <a:ea typeface="Verdana" panose="020B0604030504040204" pitchFamily="34" charset="0"/>
              </a:rPr>
              <a:t>Dirección metodologías para el diagnóstico de necesidades de capacitación del Servicio y sus Establecimientos.</a:t>
            </a:r>
            <a:endParaRPr lang="en-US" sz="1400" spc="-5" dirty="0">
              <a:latin typeface="Verdana" panose="020B0604030504040204" pitchFamily="34" charset="0"/>
              <a:ea typeface="Verdana" panose="020B0604030504040204" pitchFamily="34" charset="0"/>
            </a:endParaRPr>
          </a:p>
          <a:p>
            <a:pPr marL="228600" marR="551815" lvl="0" indent="-228600">
              <a:lnSpc>
                <a:spcPct val="93000"/>
              </a:lnSpc>
              <a:spcBef>
                <a:spcPts val="100"/>
              </a:spcBef>
              <a:spcAft>
                <a:spcPts val="0"/>
              </a:spcAft>
              <a:buFont typeface="+mj-lt"/>
              <a:buAutoNum type="alphaLcParenR"/>
              <a:tabLst>
                <a:tab pos="801370" algn="l"/>
                <a:tab pos="836930" algn="l"/>
              </a:tabLst>
            </a:pPr>
            <a:r>
              <a:rPr lang="es-ES" sz="1050" spc="-5" dirty="0">
                <a:solidFill>
                  <a:srgbClr val="212121"/>
                </a:solidFill>
                <a:effectLst/>
                <a:latin typeface="Verdana" panose="020B0604030504040204" pitchFamily="34" charset="0"/>
                <a:ea typeface="Verdana" panose="020B0604030504040204" pitchFamily="34" charset="0"/>
              </a:rPr>
              <a:t>Solicitar y analizar informes de resultados, de ejecución presupuestaria y de evaluación de los Programas de Capacitación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Anuales de la Dirección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y de los Establecimientos</a:t>
            </a:r>
            <a:r>
              <a:rPr lang="es-ES" sz="1050" spc="-3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dependientes.</a:t>
            </a:r>
            <a:endParaRPr lang="en-US" sz="1400" spc="-5" dirty="0">
              <a:effectLst/>
              <a:latin typeface="Verdana" panose="020B0604030504040204" pitchFamily="34" charset="0"/>
              <a:ea typeface="Verdana" panose="020B0604030504040204" pitchFamily="34" charset="0"/>
            </a:endParaRPr>
          </a:p>
          <a:p>
            <a:pPr marL="228600" marR="546100" lvl="0" indent="-228600">
              <a:lnSpc>
                <a:spcPct val="93000"/>
              </a:lnSpc>
              <a:spcBef>
                <a:spcPts val="25"/>
              </a:spcBef>
              <a:spcAft>
                <a:spcPts val="0"/>
              </a:spcAft>
              <a:buFont typeface="+mj-lt"/>
              <a:buAutoNum type="alphaLcParenR"/>
              <a:tabLst>
                <a:tab pos="800735" algn="l"/>
                <a:tab pos="845820" algn="l"/>
              </a:tabLst>
            </a:pPr>
            <a:r>
              <a:rPr lang="es-ES" sz="1050" spc="-5" dirty="0">
                <a:solidFill>
                  <a:srgbClr val="212121"/>
                </a:solidFill>
                <a:effectLst/>
                <a:latin typeface="Verdana" panose="020B0604030504040204" pitchFamily="34" charset="0"/>
                <a:ea typeface="Verdana" panose="020B0604030504040204" pitchFamily="34" charset="0"/>
              </a:rPr>
              <a:t>Detectar de</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necesidades de perfeccionamiento que permitan elaborar el Plan Anual de Capacitación y</a:t>
            </a:r>
            <a:r>
              <a:rPr lang="es-ES" sz="1050" spc="-1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su</a:t>
            </a:r>
            <a:r>
              <a:rPr lang="es-ES" sz="1050" spc="-3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respectivo programa que</a:t>
            </a:r>
            <a:r>
              <a:rPr lang="es-ES" sz="1050" spc="-2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apunte al</a:t>
            </a:r>
            <a:r>
              <a:rPr lang="es-ES" sz="1050" spc="-1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desarrollo de conocimientos,</a:t>
            </a:r>
            <a:r>
              <a:rPr lang="es-ES" sz="1050" spc="-2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habilidades</a:t>
            </a:r>
            <a:r>
              <a:rPr lang="es-ES" sz="1050" spc="-5" dirty="0">
                <a:solidFill>
                  <a:srgbClr val="494949"/>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actitudes y</a:t>
            </a:r>
            <a:r>
              <a:rPr lang="es-ES" sz="1050" spc="-2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competencias, requeridas para mejorar</a:t>
            </a:r>
            <a:r>
              <a:rPr lang="es-ES" sz="1050" spc="-2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el</a:t>
            </a:r>
            <a:r>
              <a:rPr lang="es-ES" sz="1050" spc="-8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desempeño del</a:t>
            </a:r>
            <a:r>
              <a:rPr lang="es-ES" sz="1050" spc="-7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funcionario.</a:t>
            </a:r>
            <a:endParaRPr lang="en-US" sz="1400" spc="-5" dirty="0">
              <a:effectLst/>
              <a:latin typeface="Verdana" panose="020B0604030504040204" pitchFamily="34" charset="0"/>
              <a:ea typeface="Verdana" panose="020B0604030504040204" pitchFamily="34" charset="0"/>
            </a:endParaRPr>
          </a:p>
          <a:p>
            <a:pPr marL="228600" marR="544195" lvl="0" indent="-228600">
              <a:lnSpc>
                <a:spcPct val="93000"/>
              </a:lnSpc>
              <a:spcBef>
                <a:spcPts val="5"/>
              </a:spcBef>
              <a:spcAft>
                <a:spcPts val="0"/>
              </a:spcAft>
              <a:buFont typeface="+mj-lt"/>
              <a:buAutoNum type="alphaLcParenR"/>
              <a:tabLst>
                <a:tab pos="806450" algn="l"/>
                <a:tab pos="807720" algn="l"/>
              </a:tabLst>
            </a:pPr>
            <a:r>
              <a:rPr lang="es-ES" sz="1050" spc="-5" dirty="0">
                <a:solidFill>
                  <a:srgbClr val="212121"/>
                </a:solidFill>
                <a:effectLst/>
                <a:latin typeface="Verdana" panose="020B0604030504040204" pitchFamily="34" charset="0"/>
                <a:ea typeface="Verdana" panose="020B0604030504040204" pitchFamily="34" charset="0"/>
              </a:rPr>
              <a:t>Asesorar</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y</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monitorear</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la</a:t>
            </a:r>
            <a:r>
              <a:rPr lang="es-ES" sz="1050" spc="17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gestión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la</a:t>
            </a:r>
            <a:r>
              <a:rPr lang="es-ES" sz="1050" spc="19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capacitación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en los</a:t>
            </a:r>
            <a:r>
              <a:rPr lang="es-ES" sz="1050" spc="17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establecimientos hospitalarios</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la </a:t>
            </a:r>
            <a:r>
              <a:rPr lang="es-ES" sz="1050" spc="-20" dirty="0">
                <a:solidFill>
                  <a:srgbClr val="212121"/>
                </a:solidFill>
                <a:effectLst/>
                <a:latin typeface="Verdana" panose="020B0604030504040204" pitchFamily="34" charset="0"/>
                <a:ea typeface="Verdana" panose="020B0604030504040204" pitchFamily="34" charset="0"/>
              </a:rPr>
              <a:t>red.</a:t>
            </a:r>
            <a:endParaRPr lang="en-US" sz="1400" spc="-5" dirty="0">
              <a:effectLst/>
              <a:latin typeface="Verdana" panose="020B0604030504040204" pitchFamily="34" charset="0"/>
              <a:ea typeface="Verdana" panose="020B0604030504040204" pitchFamily="34" charset="0"/>
            </a:endParaRPr>
          </a:p>
          <a:p>
            <a:pPr marL="228600" marR="540385" lvl="0" indent="-228600">
              <a:lnSpc>
                <a:spcPct val="90000"/>
              </a:lnSpc>
              <a:spcBef>
                <a:spcPts val="105"/>
              </a:spcBef>
              <a:spcAft>
                <a:spcPts val="0"/>
              </a:spcAft>
              <a:buFont typeface="+mj-lt"/>
              <a:buAutoNum type="alphaLcParenR"/>
              <a:tabLst>
                <a:tab pos="797560" algn="l"/>
                <a:tab pos="810895" algn="l"/>
              </a:tabLst>
            </a:pPr>
            <a:r>
              <a:rPr lang="es-ES" sz="1050" spc="-5" dirty="0">
                <a:solidFill>
                  <a:srgbClr val="212121"/>
                </a:solidFill>
                <a:effectLst/>
                <a:latin typeface="Verdana" panose="020B0604030504040204" pitchFamily="34" charset="0"/>
                <a:ea typeface="Verdana" panose="020B0604030504040204" pitchFamily="34" charset="0"/>
              </a:rPr>
              <a:t>Implementar el</a:t>
            </a:r>
            <a:r>
              <a:rPr lang="es-ES" sz="1050" spc="-5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Programa de</a:t>
            </a:r>
            <a:r>
              <a:rPr lang="es-ES" sz="1050" spc="-5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Iniciativa Ministerial </a:t>
            </a:r>
            <a:r>
              <a:rPr lang="es-ES" sz="1050" spc="-5" dirty="0">
                <a:solidFill>
                  <a:srgbClr val="383838"/>
                </a:solidFill>
                <a:effectLst/>
                <a:latin typeface="Verdana" panose="020B0604030504040204" pitchFamily="34" charset="0"/>
                <a:ea typeface="Verdana" panose="020B0604030504040204" pitchFamily="34" charset="0"/>
              </a:rPr>
              <a:t>(PIM) </a:t>
            </a:r>
            <a:r>
              <a:rPr lang="es-ES" sz="1050" spc="-5" dirty="0">
                <a:solidFill>
                  <a:srgbClr val="212121"/>
                </a:solidFill>
                <a:effectLst/>
                <a:latin typeface="Verdana" panose="020B0604030504040204" pitchFamily="34" charset="0"/>
                <a:ea typeface="Verdana" panose="020B0604030504040204" pitchFamily="34" charset="0"/>
              </a:rPr>
              <a:t>según calendario anual</a:t>
            </a:r>
            <a:r>
              <a:rPr lang="es-ES" sz="1050" spc="-1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establecido por </a:t>
            </a:r>
            <a:r>
              <a:rPr lang="es-ES" sz="1050" spc="-10" dirty="0">
                <a:solidFill>
                  <a:srgbClr val="212121"/>
                </a:solidFill>
                <a:effectLst/>
                <a:latin typeface="Verdana" panose="020B0604030504040204" pitchFamily="34" charset="0"/>
                <a:ea typeface="Verdana" panose="020B0604030504040204" pitchFamily="34" charset="0"/>
              </a:rPr>
              <a:t>MINSAL.</a:t>
            </a:r>
            <a:endParaRPr lang="en-US" sz="1400" spc="-5" dirty="0">
              <a:effectLst/>
              <a:latin typeface="Verdana" panose="020B0604030504040204" pitchFamily="34" charset="0"/>
              <a:ea typeface="Verdana" panose="020B0604030504040204" pitchFamily="34" charset="0"/>
            </a:endParaRPr>
          </a:p>
          <a:p>
            <a:pPr marL="228600" marR="535940" lvl="0" indent="-228600">
              <a:lnSpc>
                <a:spcPct val="93000"/>
              </a:lnSpc>
              <a:spcBef>
                <a:spcPts val="115"/>
              </a:spcBef>
              <a:spcAft>
                <a:spcPts val="0"/>
              </a:spcAft>
              <a:buFont typeface="+mj-lt"/>
              <a:buAutoNum type="alphaLcParenR"/>
              <a:tabLst>
                <a:tab pos="802005" algn="l"/>
                <a:tab pos="811530" algn="l"/>
              </a:tabLst>
            </a:pPr>
            <a:r>
              <a:rPr lang="es-ES" sz="1050" spc="-5" dirty="0">
                <a:solidFill>
                  <a:srgbClr val="212121"/>
                </a:solidFill>
                <a:effectLst/>
                <a:latin typeface="Verdana" panose="020B0604030504040204" pitchFamily="34" charset="0"/>
                <a:ea typeface="Verdana" panose="020B0604030504040204" pitchFamily="34" charset="0"/>
              </a:rPr>
              <a:t>Implementar</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el Programa</a:t>
            </a:r>
            <a:r>
              <a:rPr lang="es-ES" sz="1050" spc="13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 Capacitación</a:t>
            </a:r>
            <a:r>
              <a:rPr lang="es-ES" sz="1050" spc="14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a distancia</a:t>
            </a:r>
            <a:r>
              <a:rPr lang="es-ES" sz="1050" spc="19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(SIAD)</a:t>
            </a:r>
            <a:r>
              <a:rPr lang="es-ES" sz="1050" spc="16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diseñado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por</a:t>
            </a:r>
            <a:r>
              <a:rPr lang="es-ES" sz="1050" spc="12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el Ministerio</a:t>
            </a:r>
            <a:r>
              <a:rPr lang="es-ES" sz="1050" spc="18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 Salud en todos sus componentes.</a:t>
            </a:r>
            <a:endParaRPr lang="en-US" sz="1400" spc="-5" dirty="0">
              <a:effectLst/>
              <a:latin typeface="Verdana" panose="020B0604030504040204" pitchFamily="34" charset="0"/>
              <a:ea typeface="Verdana" panose="020B0604030504040204" pitchFamily="34" charset="0"/>
            </a:endParaRPr>
          </a:p>
          <a:p>
            <a:pPr marL="228600" marR="541655" lvl="0" indent="-228600">
              <a:lnSpc>
                <a:spcPct val="90000"/>
              </a:lnSpc>
              <a:spcBef>
                <a:spcPts val="145"/>
              </a:spcBef>
              <a:spcAft>
                <a:spcPts val="0"/>
              </a:spcAft>
              <a:buFont typeface="+mj-lt"/>
              <a:buAutoNum type="alphaLcParenR"/>
              <a:tabLst>
                <a:tab pos="802640" algn="l"/>
                <a:tab pos="812165" algn="l"/>
              </a:tabLst>
            </a:pPr>
            <a:r>
              <a:rPr lang="es-ES" sz="1050" spc="-5" dirty="0">
                <a:solidFill>
                  <a:srgbClr val="212121"/>
                </a:solidFill>
                <a:effectLst/>
                <a:latin typeface="Verdana" panose="020B0604030504040204" pitchFamily="34" charset="0"/>
                <a:ea typeface="Verdana" panose="020B0604030504040204" pitchFamily="34" charset="0"/>
              </a:rPr>
              <a:t>Implementar</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Programa</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de</a:t>
            </a:r>
            <a:r>
              <a:rPr lang="es-ES" sz="1050" spc="17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Capacitación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Médica</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continua</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MINSAL</a:t>
            </a:r>
            <a:r>
              <a:rPr lang="es-ES" sz="1050" spc="16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tanto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para</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médicos</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en</a:t>
            </a:r>
            <a:r>
              <a:rPr lang="es-ES" sz="1050" spc="195" dirty="0">
                <a:solidFill>
                  <a:srgbClr val="212121"/>
                </a:solidFill>
                <a:effectLst/>
                <a:latin typeface="Verdana" panose="020B0604030504040204" pitchFamily="34" charset="0"/>
                <a:ea typeface="Verdana" panose="020B0604030504040204" pitchFamily="34" charset="0"/>
              </a:rPr>
              <a:t> </a:t>
            </a:r>
            <a:r>
              <a:rPr lang="es-ES" sz="1050" spc="-5" dirty="0">
                <a:solidFill>
                  <a:srgbClr val="212121"/>
                </a:solidFill>
                <a:effectLst/>
                <a:latin typeface="Verdana" panose="020B0604030504040204" pitchFamily="34" charset="0"/>
                <a:ea typeface="Verdana" panose="020B0604030504040204" pitchFamily="34" charset="0"/>
              </a:rPr>
              <a:t>etapa de destinación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i="1" spc="-5" dirty="0">
                <a:solidFill>
                  <a:srgbClr val="212121"/>
                </a:solidFill>
                <a:effectLst/>
                <a:latin typeface="Verdana" panose="020B0604030504040204" pitchFamily="34" charset="0"/>
                <a:ea typeface="Verdana" panose="020B0604030504040204" pitchFamily="34" charset="0"/>
              </a:rPr>
              <a:t>y </a:t>
            </a:r>
            <a:r>
              <a:rPr lang="es-ES" sz="1050" spc="-5" dirty="0">
                <a:solidFill>
                  <a:srgbClr val="212121"/>
                </a:solidFill>
                <a:effectLst/>
                <a:latin typeface="Verdana" panose="020B0604030504040204" pitchFamily="34" charset="0"/>
                <a:ea typeface="Verdana" panose="020B0604030504040204" pitchFamily="34" charset="0"/>
              </a:rPr>
              <a:t>formación (EDF) como para especialistas.</a:t>
            </a:r>
            <a:endParaRPr lang="en-US" sz="1400" spc="-5" dirty="0">
              <a:latin typeface="Verdana" panose="020B0604030504040204" pitchFamily="34" charset="0"/>
              <a:ea typeface="Verdana" panose="020B0604030504040204" pitchFamily="34" charset="0"/>
            </a:endParaRPr>
          </a:p>
          <a:p>
            <a:pPr marL="228600" marR="541655" lvl="0" indent="-228600">
              <a:lnSpc>
                <a:spcPct val="90000"/>
              </a:lnSpc>
              <a:spcBef>
                <a:spcPts val="145"/>
              </a:spcBef>
              <a:spcAft>
                <a:spcPts val="0"/>
              </a:spcAft>
              <a:buFont typeface="+mj-lt"/>
              <a:buAutoNum type="alphaLcParenR"/>
              <a:tabLst>
                <a:tab pos="802640" algn="l"/>
                <a:tab pos="812165" algn="l"/>
              </a:tabLst>
            </a:pPr>
            <a:r>
              <a:rPr lang="es-ES" sz="1050" spc="-30" dirty="0">
                <a:solidFill>
                  <a:srgbClr val="212121"/>
                </a:solidFill>
                <a:effectLst/>
                <a:latin typeface="Verdana" panose="020B0604030504040204" pitchFamily="34" charset="0"/>
                <a:ea typeface="Verdana" panose="020B0604030504040204" pitchFamily="34" charset="0"/>
              </a:rPr>
              <a:t>Velar</a:t>
            </a:r>
            <a:r>
              <a:rPr lang="es-ES" sz="1050" spc="130"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por</a:t>
            </a:r>
            <a:r>
              <a:rPr lang="es-ES" sz="1050" spc="155"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la</a:t>
            </a:r>
            <a:r>
              <a:rPr lang="es-ES" sz="1050" spc="150"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adecuada</a:t>
            </a:r>
            <a:r>
              <a:rPr lang="es-ES" sz="1050" spc="220"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y</a:t>
            </a:r>
            <a:r>
              <a:rPr lang="es-ES" sz="1050" spc="140"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oportuna</a:t>
            </a:r>
            <a:r>
              <a:rPr lang="es-ES" sz="1050" spc="185"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mantención</a:t>
            </a:r>
            <a:r>
              <a:rPr lang="es-ES" sz="1050" spc="230"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y</a:t>
            </a:r>
            <a:r>
              <a:rPr lang="es-ES" sz="1050" spc="165"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actualización</a:t>
            </a:r>
            <a:r>
              <a:rPr lang="es-ES" sz="1050" spc="180"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de</a:t>
            </a:r>
            <a:r>
              <a:rPr lang="es-ES" sz="1050" spc="125"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datos</a:t>
            </a:r>
            <a:r>
              <a:rPr lang="es-ES" sz="1050" spc="150"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que</a:t>
            </a:r>
            <a:r>
              <a:rPr lang="es-ES" sz="1050" spc="185"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garanticen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30" dirty="0">
                <a:solidFill>
                  <a:srgbClr val="212121"/>
                </a:solidFill>
                <a:effectLst/>
                <a:latin typeface="Verdana" panose="020B0604030504040204" pitchFamily="34" charset="0"/>
                <a:ea typeface="Verdana" panose="020B0604030504040204" pitchFamily="34" charset="0"/>
              </a:rPr>
              <a:t>el</a:t>
            </a:r>
            <a:r>
              <a:rPr lang="en-US" sz="1600" dirty="0">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cumplimiento</a:t>
            </a:r>
            <a:r>
              <a:rPr lang="es-ES" sz="1050" spc="28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33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la</a:t>
            </a:r>
            <a:r>
              <a:rPr lang="es-ES" sz="1050" spc="355" dirty="0">
                <a:solidFill>
                  <a:srgbClr val="212121"/>
                </a:solidFill>
                <a:effectLst/>
                <a:latin typeface="Verdana" panose="020B0604030504040204" pitchFamily="34" charset="0"/>
                <a:ea typeface="Verdana" panose="020B0604030504040204" pitchFamily="34" charset="0"/>
              </a:rPr>
              <a:t> </a:t>
            </a:r>
            <a:r>
              <a:rPr lang="es-ES" sz="1050" dirty="0">
                <a:solidFill>
                  <a:srgbClr val="0F0F0F"/>
                </a:solidFill>
                <a:effectLst/>
                <a:latin typeface="Verdana" panose="020B0604030504040204" pitchFamily="34" charset="0"/>
                <a:ea typeface="Verdana" panose="020B0604030504040204" pitchFamily="34" charset="0"/>
              </a:rPr>
              <a:t>ley</a:t>
            </a:r>
            <a:r>
              <a:rPr lang="es-ES" sz="1050" spc="290" dirty="0">
                <a:solidFill>
                  <a:srgbClr val="0F0F0F"/>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30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Transparencia,</a:t>
            </a:r>
            <a:r>
              <a:rPr lang="es-ES" sz="1050" spc="340" dirty="0">
                <a:solidFill>
                  <a:srgbClr val="212121"/>
                </a:solidFill>
                <a:effectLst/>
                <a:latin typeface="Verdana" panose="020B0604030504040204" pitchFamily="34" charset="0"/>
                <a:ea typeface="Verdana" panose="020B0604030504040204" pitchFamily="34" charset="0"/>
              </a:rPr>
              <a:t> </a:t>
            </a:r>
            <a:r>
              <a:rPr lang="es-ES" sz="1050" dirty="0">
                <a:solidFill>
                  <a:srgbClr val="0F0F0F"/>
                </a:solidFill>
                <a:effectLst/>
                <a:latin typeface="Verdana" panose="020B0604030504040204" pitchFamily="34" charset="0"/>
                <a:ea typeface="Verdana" panose="020B0604030504040204" pitchFamily="34" charset="0"/>
              </a:rPr>
              <a:t>tanto</a:t>
            </a:r>
            <a:r>
              <a:rPr lang="es-ES" sz="1050" spc="355" dirty="0">
                <a:solidFill>
                  <a:srgbClr val="0F0F0F"/>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en</a:t>
            </a:r>
            <a:r>
              <a:rPr lang="es-ES" sz="1050" spc="33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el</a:t>
            </a:r>
            <a:r>
              <a:rPr lang="es-ES" sz="1050" spc="29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sitio</a:t>
            </a:r>
            <a:r>
              <a:rPr lang="es-ES" sz="1050" spc="33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Gobierno</a:t>
            </a:r>
            <a:r>
              <a:rPr lang="es-ES" sz="1050" spc="34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Transparente</a:t>
            </a:r>
            <a:r>
              <a:rPr lang="es-ES" sz="1050" spc="26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395" dirty="0">
                <a:solidFill>
                  <a:srgbClr val="212121"/>
                </a:solidFill>
                <a:effectLst/>
                <a:latin typeface="Verdana" panose="020B0604030504040204" pitchFamily="34" charset="0"/>
                <a:ea typeface="Verdana" panose="020B0604030504040204" pitchFamily="34" charset="0"/>
              </a:rPr>
              <a:t> </a:t>
            </a:r>
            <a:r>
              <a:rPr lang="es-ES" sz="1050" spc="-25" dirty="0">
                <a:solidFill>
                  <a:srgbClr val="383838"/>
                </a:solidFill>
                <a:effectLst/>
                <a:latin typeface="Verdana" panose="020B0604030504040204" pitchFamily="34" charset="0"/>
                <a:ea typeface="Verdana" panose="020B0604030504040204" pitchFamily="34" charset="0"/>
              </a:rPr>
              <a:t>la</a:t>
            </a:r>
            <a:r>
              <a:rPr lang="en-US" sz="1400" dirty="0">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institución</a:t>
            </a:r>
            <a:r>
              <a:rPr lang="es-ES" sz="1050" spc="28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como</a:t>
            </a:r>
            <a:r>
              <a:rPr lang="es-ES" sz="1050" spc="31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en</a:t>
            </a:r>
            <a:r>
              <a:rPr lang="es-ES" sz="1050" spc="27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todas</a:t>
            </a:r>
            <a:r>
              <a:rPr lang="es-ES" sz="1050" spc="21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aquellas</a:t>
            </a:r>
            <a:r>
              <a:rPr lang="es-ES" sz="1050" spc="30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acciones</a:t>
            </a:r>
            <a:r>
              <a:rPr lang="es-ES" sz="1050" spc="27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relacionadas</a:t>
            </a:r>
            <a:r>
              <a:rPr lang="es-ES" sz="1050" spc="34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con</a:t>
            </a:r>
            <a:r>
              <a:rPr lang="es-ES" sz="1050" spc="26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la</a:t>
            </a:r>
            <a:r>
              <a:rPr lang="es-ES" sz="1050" spc="26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respuesta</a:t>
            </a:r>
            <a:r>
              <a:rPr lang="es-ES" sz="1050" spc="36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a</a:t>
            </a:r>
            <a:r>
              <a:rPr lang="es-ES" sz="1050" spc="300" dirty="0">
                <a:solidFill>
                  <a:srgbClr val="212121"/>
                </a:solidFill>
                <a:effectLst/>
                <a:latin typeface="Verdana" panose="020B0604030504040204" pitchFamily="34" charset="0"/>
                <a:ea typeface="Verdana" panose="020B0604030504040204" pitchFamily="34" charset="0"/>
              </a:rPr>
              <a:t> </a:t>
            </a:r>
            <a:r>
              <a:rPr lang="es-ES" sz="1050" spc="-10" dirty="0">
                <a:solidFill>
                  <a:srgbClr val="383838"/>
                </a:solidFill>
                <a:effectLst/>
                <a:latin typeface="Verdana" panose="020B0604030504040204" pitchFamily="34" charset="0"/>
                <a:ea typeface="Verdana" panose="020B0604030504040204" pitchFamily="34" charset="0"/>
              </a:rPr>
              <a:t>requerimientos</a:t>
            </a:r>
            <a:r>
              <a:rPr lang="en-US" sz="1400" dirty="0">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ciudadanos</a:t>
            </a:r>
            <a:r>
              <a:rPr lang="es-ES" sz="1050" spc="-5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dentro</a:t>
            </a:r>
            <a:r>
              <a:rPr lang="es-ES" sz="1050" spc="-8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8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los</a:t>
            </a:r>
            <a:r>
              <a:rPr lang="es-ES" sz="1050" spc="-8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plazos</a:t>
            </a:r>
            <a:r>
              <a:rPr lang="es-ES" sz="1050" spc="-8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que</a:t>
            </a:r>
            <a:r>
              <a:rPr lang="es-ES" sz="1050" spc="-80" dirty="0">
                <a:solidFill>
                  <a:srgbClr val="212121"/>
                </a:solidFill>
                <a:effectLst/>
                <a:latin typeface="Verdana" panose="020B0604030504040204" pitchFamily="34" charset="0"/>
                <a:ea typeface="Verdana" panose="020B0604030504040204" pitchFamily="34" charset="0"/>
              </a:rPr>
              <a:t> </a:t>
            </a:r>
            <a:r>
              <a:rPr lang="es-ES" sz="1050" dirty="0">
                <a:solidFill>
                  <a:srgbClr val="0F0F0F"/>
                </a:solidFill>
                <a:effectLst/>
                <a:latin typeface="Verdana" panose="020B0604030504040204" pitchFamily="34" charset="0"/>
                <a:ea typeface="Verdana" panose="020B0604030504040204" pitchFamily="34" charset="0"/>
              </a:rPr>
              <a:t>la</a:t>
            </a:r>
            <a:r>
              <a:rPr lang="es-ES" sz="1050" spc="-85" dirty="0">
                <a:solidFill>
                  <a:srgbClr val="0F0F0F"/>
                </a:solidFill>
                <a:effectLst/>
                <a:latin typeface="Verdana" panose="020B0604030504040204" pitchFamily="34" charset="0"/>
                <a:ea typeface="Verdana" panose="020B0604030504040204" pitchFamily="34" charset="0"/>
              </a:rPr>
              <a:t> </a:t>
            </a:r>
            <a:r>
              <a:rPr lang="es-ES" sz="1050" dirty="0">
                <a:solidFill>
                  <a:srgbClr val="383838"/>
                </a:solidFill>
                <a:effectLst/>
                <a:latin typeface="Verdana" panose="020B0604030504040204" pitchFamily="34" charset="0"/>
                <a:ea typeface="Verdana" panose="020B0604030504040204" pitchFamily="34" charset="0"/>
              </a:rPr>
              <a:t>ley</a:t>
            </a:r>
            <a:r>
              <a:rPr lang="es-ES" sz="1050" spc="-75" dirty="0">
                <a:solidFill>
                  <a:srgbClr val="383838"/>
                </a:solidFill>
                <a:effectLst/>
                <a:latin typeface="Verdana" panose="020B0604030504040204" pitchFamily="34" charset="0"/>
                <a:ea typeface="Verdana" panose="020B0604030504040204" pitchFamily="34" charset="0"/>
              </a:rPr>
              <a:t> </a:t>
            </a:r>
            <a:r>
              <a:rPr lang="es-ES" sz="1050" spc="-10" dirty="0">
                <a:solidFill>
                  <a:srgbClr val="212121"/>
                </a:solidFill>
                <a:effectLst/>
                <a:latin typeface="Verdana" panose="020B0604030504040204" pitchFamily="34" charset="0"/>
                <a:ea typeface="Verdana" panose="020B0604030504040204" pitchFamily="34" charset="0"/>
              </a:rPr>
              <a:t>contempla.</a:t>
            </a:r>
            <a:endParaRPr lang="en-US" sz="1400" dirty="0">
              <a:effectLst/>
              <a:latin typeface="Verdana" panose="020B0604030504040204" pitchFamily="34" charset="0"/>
              <a:ea typeface="Verdana" panose="020B0604030504040204" pitchFamily="34" charset="0"/>
            </a:endParaRPr>
          </a:p>
          <a:p>
            <a:pPr marL="228600" lvl="0" indent="-228600">
              <a:spcBef>
                <a:spcPts val="390"/>
              </a:spcBef>
              <a:spcAft>
                <a:spcPts val="0"/>
              </a:spcAft>
              <a:buClr>
                <a:srgbClr val="2B2B2B"/>
              </a:buClr>
              <a:buSzPts val="1050"/>
              <a:buFont typeface="+mj-lt"/>
              <a:buAutoNum type="alphaLcParenR"/>
              <a:tabLst>
                <a:tab pos="1049655" algn="l"/>
              </a:tabLst>
            </a:pPr>
            <a:r>
              <a:rPr lang="es-ES" sz="1050" spc="0" dirty="0">
                <a:solidFill>
                  <a:srgbClr val="2B2B2B"/>
                </a:solidFill>
                <a:effectLst/>
                <a:latin typeface="Verdana" panose="020B0604030504040204" pitchFamily="34" charset="0"/>
                <a:ea typeface="Verdana" panose="020B0604030504040204" pitchFamily="34" charset="0"/>
              </a:rPr>
              <a:t>Velar</a:t>
            </a:r>
            <a:r>
              <a:rPr lang="es-ES" sz="1050" spc="175"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por</a:t>
            </a:r>
            <a:r>
              <a:rPr lang="es-ES" sz="1050" spc="175"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el</a:t>
            </a:r>
            <a:r>
              <a:rPr lang="es-ES" sz="1050" spc="13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adecuado</a:t>
            </a:r>
            <a:r>
              <a:rPr lang="es-ES" sz="1050" spc="11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cumplimiento</a:t>
            </a:r>
            <a:r>
              <a:rPr lang="es-ES" sz="1050" spc="235"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de</a:t>
            </a:r>
            <a:r>
              <a:rPr lang="es-ES" sz="1050" spc="130" dirty="0">
                <a:solidFill>
                  <a:srgbClr val="2B2B2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los</a:t>
            </a:r>
            <a:r>
              <a:rPr lang="es-ES" sz="1050" spc="130" dirty="0">
                <a:solidFill>
                  <a:srgbClr val="3B3B3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principios</a:t>
            </a:r>
            <a:r>
              <a:rPr lang="es-ES" sz="1050" spc="18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que</a:t>
            </a:r>
            <a:r>
              <a:rPr lang="es-ES" sz="1050" spc="14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regulan</a:t>
            </a:r>
            <a:r>
              <a:rPr lang="es-ES" sz="1050" spc="145" dirty="0">
                <a:solidFill>
                  <a:srgbClr val="2B2B2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la</a:t>
            </a:r>
            <a:r>
              <a:rPr lang="es-ES" sz="1050" spc="95" dirty="0">
                <a:solidFill>
                  <a:srgbClr val="3B3B3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relación</a:t>
            </a:r>
            <a:r>
              <a:rPr lang="es-ES" sz="1050" spc="135" dirty="0">
                <a:solidFill>
                  <a:srgbClr val="3B3B3B"/>
                </a:solidFill>
                <a:effectLst/>
                <a:latin typeface="Verdana" panose="020B0604030504040204" pitchFamily="34" charset="0"/>
                <a:ea typeface="Verdana" panose="020B0604030504040204" pitchFamily="34" charset="0"/>
              </a:rPr>
              <a:t> </a:t>
            </a:r>
            <a:r>
              <a:rPr lang="es-ES" sz="1050" spc="-10" dirty="0">
                <a:solidFill>
                  <a:srgbClr val="2B2B2B"/>
                </a:solidFill>
                <a:effectLst/>
                <a:latin typeface="Verdana" panose="020B0604030504040204" pitchFamily="34" charset="0"/>
                <a:ea typeface="Verdana" panose="020B0604030504040204" pitchFamily="34" charset="0"/>
              </a:rPr>
              <a:t>asistencial </a:t>
            </a:r>
            <a:r>
              <a:rPr lang="es-ES" sz="1050" dirty="0">
                <a:solidFill>
                  <a:srgbClr val="2B2B2B"/>
                </a:solidFill>
                <a:effectLst/>
                <a:latin typeface="Verdana" panose="020B0604030504040204" pitchFamily="34" charset="0"/>
                <a:ea typeface="Verdana" panose="020B0604030504040204" pitchFamily="34" charset="0"/>
              </a:rPr>
              <a:t>docente.</a:t>
            </a:r>
            <a:r>
              <a:rPr lang="es-ES" sz="1050" spc="-20" dirty="0">
                <a:solidFill>
                  <a:srgbClr val="2B2B2B"/>
                </a:solidFill>
                <a:effectLst/>
                <a:latin typeface="Verdana" panose="020B0604030504040204" pitchFamily="34" charset="0"/>
                <a:ea typeface="Verdana" panose="020B0604030504040204" pitchFamily="34" charset="0"/>
              </a:rPr>
              <a:t>(RAD)</a:t>
            </a:r>
            <a:r>
              <a:rPr lang="es-ES" sz="1050" dirty="0">
                <a:solidFill>
                  <a:srgbClr val="2B2B2B"/>
                </a:solidFill>
                <a:effectLst/>
                <a:latin typeface="Verdana" panose="020B0604030504040204" pitchFamily="34" charset="0"/>
                <a:ea typeface="Verdana" panose="020B0604030504040204" pitchFamily="34" charset="0"/>
              </a:rPr>
              <a:t> 	</a:t>
            </a:r>
          </a:p>
          <a:p>
            <a:pPr marL="228600" lvl="0" indent="-228600">
              <a:spcBef>
                <a:spcPts val="390"/>
              </a:spcBef>
              <a:spcAft>
                <a:spcPts val="0"/>
              </a:spcAft>
              <a:buClr>
                <a:srgbClr val="2B2B2B"/>
              </a:buClr>
              <a:buSzPts val="1050"/>
              <a:buFont typeface="+mj-lt"/>
              <a:buAutoNum type="alphaLcParenR"/>
              <a:tabLst>
                <a:tab pos="1049655" algn="l"/>
              </a:tabLst>
            </a:pPr>
            <a:r>
              <a:rPr lang="es-ES" sz="1050" spc="0" dirty="0">
                <a:solidFill>
                  <a:srgbClr val="2B2B2B"/>
                </a:solidFill>
                <a:effectLst/>
                <a:latin typeface="Verdana" panose="020B0604030504040204" pitchFamily="34" charset="0"/>
                <a:ea typeface="Verdana" panose="020B0604030504040204" pitchFamily="34" charset="0"/>
              </a:rPr>
              <a:t>Velar</a:t>
            </a:r>
            <a:r>
              <a:rPr lang="es-ES" sz="1050" spc="7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por</a:t>
            </a:r>
            <a:r>
              <a:rPr lang="es-ES" sz="1050" spc="10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el</a:t>
            </a:r>
            <a:r>
              <a:rPr lang="es-ES" sz="1050" spc="55"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adecuado</a:t>
            </a:r>
            <a:r>
              <a:rPr lang="es-ES" sz="1050" spc="85"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cumplimiento</a:t>
            </a:r>
            <a:r>
              <a:rPr lang="es-ES" sz="1050" spc="125"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de</a:t>
            </a:r>
            <a:r>
              <a:rPr lang="es-ES" sz="1050" spc="25" dirty="0">
                <a:solidFill>
                  <a:srgbClr val="2B2B2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la</a:t>
            </a:r>
            <a:r>
              <a:rPr lang="es-ES" sz="1050" spc="35" dirty="0">
                <a:solidFill>
                  <a:srgbClr val="3B3B3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Normativa</a:t>
            </a:r>
            <a:r>
              <a:rPr lang="es-ES" sz="1050" spc="95" dirty="0">
                <a:solidFill>
                  <a:srgbClr val="3B3B3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Vigente</a:t>
            </a:r>
            <a:r>
              <a:rPr lang="es-ES" sz="1050" spc="55"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que</a:t>
            </a:r>
            <a:r>
              <a:rPr lang="es-ES" sz="1050" spc="35"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regula</a:t>
            </a:r>
            <a:r>
              <a:rPr lang="es-ES" sz="1050" spc="80" dirty="0">
                <a:solidFill>
                  <a:srgbClr val="2B2B2B"/>
                </a:solidFill>
                <a:effectLst/>
                <a:latin typeface="Verdana" panose="020B0604030504040204" pitchFamily="34" charset="0"/>
                <a:ea typeface="Verdana" panose="020B0604030504040204" pitchFamily="34" charset="0"/>
              </a:rPr>
              <a:t> </a:t>
            </a:r>
            <a:r>
              <a:rPr lang="es-ES" sz="1050" spc="0" dirty="0">
                <a:solidFill>
                  <a:srgbClr val="4B4B4B"/>
                </a:solidFill>
                <a:effectLst/>
                <a:latin typeface="Verdana" panose="020B0604030504040204" pitchFamily="34" charset="0"/>
                <a:ea typeface="Verdana" panose="020B0604030504040204" pitchFamily="34" charset="0"/>
              </a:rPr>
              <a:t>la</a:t>
            </a:r>
            <a:r>
              <a:rPr lang="es-ES" sz="1050" spc="80" dirty="0">
                <a:solidFill>
                  <a:srgbClr val="4B4B4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relación</a:t>
            </a:r>
            <a:r>
              <a:rPr lang="es-ES" sz="1050" spc="50" dirty="0">
                <a:solidFill>
                  <a:srgbClr val="2B2B2B"/>
                </a:solidFill>
                <a:effectLst/>
                <a:latin typeface="Verdana" panose="020B0604030504040204" pitchFamily="34" charset="0"/>
                <a:ea typeface="Verdana" panose="020B0604030504040204" pitchFamily="34" charset="0"/>
              </a:rPr>
              <a:t> </a:t>
            </a:r>
            <a:r>
              <a:rPr lang="es-ES" sz="1050" spc="-10" dirty="0">
                <a:solidFill>
                  <a:srgbClr val="2B2B2B"/>
                </a:solidFill>
                <a:effectLst/>
                <a:latin typeface="Verdana" panose="020B0604030504040204" pitchFamily="34" charset="0"/>
                <a:ea typeface="Verdana" panose="020B0604030504040204" pitchFamily="34" charset="0"/>
              </a:rPr>
              <a:t>asistencial </a:t>
            </a:r>
            <a:r>
              <a:rPr lang="es-ES" sz="1050" dirty="0">
                <a:solidFill>
                  <a:srgbClr val="2B2B2B"/>
                </a:solidFill>
                <a:effectLst/>
                <a:latin typeface="Verdana" panose="020B0604030504040204" pitchFamily="34" charset="0"/>
                <a:ea typeface="Verdana" panose="020B0604030504040204" pitchFamily="34" charset="0"/>
              </a:rPr>
              <a:t>docente.</a:t>
            </a:r>
            <a:r>
              <a:rPr lang="es-ES" sz="1050" spc="50" dirty="0">
                <a:solidFill>
                  <a:srgbClr val="2B2B2B"/>
                </a:solidFill>
                <a:effectLst/>
                <a:latin typeface="Verdana" panose="020B0604030504040204" pitchFamily="34" charset="0"/>
                <a:ea typeface="Verdana" panose="020B0604030504040204" pitchFamily="34" charset="0"/>
              </a:rPr>
              <a:t> </a:t>
            </a:r>
            <a:r>
              <a:rPr lang="es-ES" sz="1050" spc="-10" dirty="0">
                <a:solidFill>
                  <a:srgbClr val="2B2B2B"/>
                </a:solidFill>
                <a:effectLst/>
                <a:latin typeface="Verdana" panose="020B0604030504040204" pitchFamily="34" charset="0"/>
                <a:ea typeface="Verdana" panose="020B0604030504040204" pitchFamily="34" charset="0"/>
              </a:rPr>
              <a:t>(RAD).</a:t>
            </a:r>
            <a:endParaRPr lang="en-US" sz="1200" dirty="0">
              <a:effectLst/>
              <a:latin typeface="Verdana" panose="020B0604030504040204" pitchFamily="34" charset="0"/>
              <a:ea typeface="Verdana" panose="020B0604030504040204" pitchFamily="34" charset="0"/>
            </a:endParaRPr>
          </a:p>
          <a:p>
            <a:pPr marL="228600" lvl="0" indent="-228600">
              <a:lnSpc>
                <a:spcPts val="1090"/>
              </a:lnSpc>
              <a:spcAft>
                <a:spcPts val="0"/>
              </a:spcAft>
              <a:buClr>
                <a:srgbClr val="2B2B2B"/>
              </a:buClr>
              <a:buSzPts val="1050"/>
              <a:buFont typeface="+mj-lt"/>
              <a:buAutoNum type="alphaLcParenR"/>
              <a:tabLst>
                <a:tab pos="780415" algn="l"/>
              </a:tabLst>
            </a:pPr>
            <a:r>
              <a:rPr lang="es-ES" sz="1050" spc="0" dirty="0">
                <a:solidFill>
                  <a:srgbClr val="2B2B2B"/>
                </a:solidFill>
                <a:effectLst/>
                <a:latin typeface="Verdana" panose="020B0604030504040204" pitchFamily="34" charset="0"/>
                <a:ea typeface="Verdana" panose="020B0604030504040204" pitchFamily="34" charset="0"/>
              </a:rPr>
              <a:t>Gestionar</a:t>
            </a:r>
            <a:r>
              <a:rPr lang="es-ES" sz="1050" spc="90" dirty="0">
                <a:solidFill>
                  <a:srgbClr val="2B2B2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la</a:t>
            </a:r>
            <a:r>
              <a:rPr lang="es-ES" sz="1050" spc="120" dirty="0">
                <a:solidFill>
                  <a:srgbClr val="3B3B3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Relación</a:t>
            </a:r>
            <a:r>
              <a:rPr lang="es-ES" sz="1050" spc="11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Asistencial</a:t>
            </a:r>
            <a:r>
              <a:rPr lang="es-ES" sz="1050" spc="12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Docente</a:t>
            </a:r>
            <a:r>
              <a:rPr lang="es-ES" sz="1050" spc="130" dirty="0">
                <a:solidFill>
                  <a:srgbClr val="2B2B2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(RAD)</a:t>
            </a:r>
            <a:r>
              <a:rPr lang="es-ES" sz="1050" spc="90" dirty="0">
                <a:solidFill>
                  <a:srgbClr val="3B3B3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con</a:t>
            </a:r>
            <a:r>
              <a:rPr lang="es-ES" sz="1050" spc="8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establecimientos</a:t>
            </a:r>
            <a:r>
              <a:rPr lang="es-ES" sz="1050" spc="55"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del</a:t>
            </a:r>
            <a:r>
              <a:rPr lang="es-ES" sz="1050" spc="85"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Servicio</a:t>
            </a:r>
            <a:r>
              <a:rPr lang="es-ES" sz="1050" spc="8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de</a:t>
            </a:r>
            <a:r>
              <a:rPr lang="es-ES" sz="1050" spc="4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Salud</a:t>
            </a:r>
            <a:r>
              <a:rPr lang="es-ES" sz="1050" spc="105" dirty="0">
                <a:solidFill>
                  <a:srgbClr val="2B2B2B"/>
                </a:solidFill>
                <a:effectLst/>
                <a:latin typeface="Verdana" panose="020B0604030504040204" pitchFamily="34" charset="0"/>
                <a:ea typeface="Verdana" panose="020B0604030504040204" pitchFamily="34" charset="0"/>
              </a:rPr>
              <a:t> </a:t>
            </a:r>
            <a:r>
              <a:rPr lang="es-ES" sz="1050" spc="-50" dirty="0">
                <a:solidFill>
                  <a:srgbClr val="3B3B3B"/>
                </a:solidFill>
                <a:latin typeface="Verdana" panose="020B0604030504040204" pitchFamily="34" charset="0"/>
                <a:ea typeface="Verdana" panose="020B0604030504040204" pitchFamily="34" charset="0"/>
              </a:rPr>
              <a:t>y </a:t>
            </a:r>
            <a:r>
              <a:rPr lang="es-ES" sz="1050" dirty="0">
                <a:solidFill>
                  <a:srgbClr val="2B2B2B"/>
                </a:solidFill>
                <a:effectLst/>
                <a:latin typeface="Verdana" panose="020B0604030504040204" pitchFamily="34" charset="0"/>
                <a:ea typeface="Verdana" panose="020B0604030504040204" pitchFamily="34" charset="0"/>
              </a:rPr>
              <a:t>Centros</a:t>
            </a:r>
            <a:r>
              <a:rPr lang="es-ES" sz="1050" spc="-10" dirty="0">
                <a:solidFill>
                  <a:srgbClr val="2B2B2B"/>
                </a:solidFill>
                <a:effectLst/>
                <a:latin typeface="Verdana" panose="020B0604030504040204" pitchFamily="34" charset="0"/>
                <a:ea typeface="Verdana" panose="020B0604030504040204" pitchFamily="34" charset="0"/>
              </a:rPr>
              <a:t> Formadores.</a:t>
            </a:r>
            <a:endParaRPr lang="en-US" sz="1200" dirty="0">
              <a:effectLst/>
              <a:latin typeface="Verdana" panose="020B0604030504040204" pitchFamily="34" charset="0"/>
              <a:ea typeface="Verdana" panose="020B0604030504040204" pitchFamily="34" charset="0"/>
            </a:endParaRPr>
          </a:p>
          <a:p>
            <a:pPr>
              <a:spcBef>
                <a:spcPts val="1045"/>
              </a:spcBef>
              <a:spcAft>
                <a:spcPts val="0"/>
              </a:spcAft>
            </a:pPr>
            <a:r>
              <a:rPr lang="es-ES" sz="1050" dirty="0">
                <a:solidFill>
                  <a:srgbClr val="2B2B2B"/>
                </a:solidFill>
                <a:effectLst/>
                <a:latin typeface="Verdana" panose="020B0604030504040204" pitchFamily="34" charset="0"/>
                <a:ea typeface="Verdana" panose="020B0604030504040204" pitchFamily="34" charset="0"/>
              </a:rPr>
              <a:t>Desempeñar las demás </a:t>
            </a:r>
            <a:r>
              <a:rPr lang="es-ES" sz="1050" dirty="0">
                <a:solidFill>
                  <a:srgbClr val="3B3B3B"/>
                </a:solidFill>
                <a:effectLst/>
                <a:latin typeface="Verdana" panose="020B0604030504040204" pitchFamily="34" charset="0"/>
                <a:ea typeface="Verdana" panose="020B0604030504040204" pitchFamily="34" charset="0"/>
              </a:rPr>
              <a:t>funciones </a:t>
            </a:r>
            <a:r>
              <a:rPr lang="es-ES" sz="1050" dirty="0">
                <a:solidFill>
                  <a:srgbClr val="2B2B2B"/>
                </a:solidFill>
                <a:effectLst/>
                <a:latin typeface="Verdana" panose="020B0604030504040204" pitchFamily="34" charset="0"/>
                <a:ea typeface="Verdana" panose="020B0604030504040204" pitchFamily="34" charset="0"/>
              </a:rPr>
              <a:t>que </a:t>
            </a:r>
            <a:r>
              <a:rPr lang="es-ES" sz="1050" dirty="0">
                <a:solidFill>
                  <a:srgbClr val="3B3B3B"/>
                </a:solidFill>
                <a:effectLst/>
                <a:latin typeface="Verdana" panose="020B0604030504040204" pitchFamily="34" charset="0"/>
                <a:ea typeface="Verdana" panose="020B0604030504040204" pitchFamily="34" charset="0"/>
              </a:rPr>
              <a:t>le </a:t>
            </a:r>
            <a:r>
              <a:rPr lang="es-ES" sz="1050" dirty="0">
                <a:solidFill>
                  <a:srgbClr val="2B2B2B"/>
                </a:solidFill>
                <a:effectLst/>
                <a:latin typeface="Verdana" panose="020B0604030504040204" pitchFamily="34" charset="0"/>
                <a:ea typeface="Verdana" panose="020B0604030504040204" pitchFamily="34" charset="0"/>
              </a:rPr>
              <a:t>encomiende </a:t>
            </a:r>
            <a:r>
              <a:rPr lang="es-ES" sz="1050" dirty="0">
                <a:solidFill>
                  <a:srgbClr val="4B4B4B"/>
                </a:solidFill>
                <a:effectLst/>
                <a:latin typeface="Verdana" panose="020B0604030504040204" pitchFamily="34" charset="0"/>
                <a:ea typeface="Verdana" panose="020B0604030504040204" pitchFamily="34" charset="0"/>
              </a:rPr>
              <a:t>la </a:t>
            </a:r>
            <a:r>
              <a:rPr lang="es-ES" sz="1050" dirty="0">
                <a:solidFill>
                  <a:srgbClr val="3B3B3B"/>
                </a:solidFill>
                <a:effectLst/>
                <a:latin typeface="Verdana" panose="020B0604030504040204" pitchFamily="34" charset="0"/>
                <a:ea typeface="Verdana" panose="020B0604030504040204" pitchFamily="34" charset="0"/>
              </a:rPr>
              <a:t>reglamentación </a:t>
            </a:r>
            <a:r>
              <a:rPr lang="es-ES" sz="1050" dirty="0">
                <a:solidFill>
                  <a:srgbClr val="2B2B2B"/>
                </a:solidFill>
                <a:effectLst/>
                <a:latin typeface="Verdana" panose="020B0604030504040204" pitchFamily="34" charset="0"/>
                <a:ea typeface="Verdana" panose="020B0604030504040204" pitchFamily="34" charset="0"/>
              </a:rPr>
              <a:t>vigente en materias de</a:t>
            </a:r>
            <a:r>
              <a:rPr lang="es-ES" sz="1050" spc="-3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su </a:t>
            </a:r>
            <a:r>
              <a:rPr lang="es-ES" sz="1050" spc="-10" dirty="0">
                <a:solidFill>
                  <a:srgbClr val="2B2B2B"/>
                </a:solidFill>
                <a:effectLst/>
                <a:latin typeface="Verdana" panose="020B0604030504040204" pitchFamily="34" charset="0"/>
                <a:ea typeface="Verdana" panose="020B0604030504040204" pitchFamily="34" charset="0"/>
              </a:rPr>
              <a:t>competencia.</a:t>
            </a:r>
            <a:endParaRPr lang="en-US" sz="1200" dirty="0">
              <a:effectLst/>
              <a:latin typeface="Verdana" panose="020B0604030504040204" pitchFamily="34" charset="0"/>
              <a:ea typeface="Verdana" panose="020B0604030504040204" pitchFamily="34" charset="0"/>
            </a:endParaRPr>
          </a:p>
          <a:p>
            <a:pPr>
              <a:spcAft>
                <a:spcPts val="0"/>
              </a:spcAft>
            </a:pPr>
            <a:endParaRPr lang="es-ES" sz="1050" dirty="0">
              <a:latin typeface="Verdana" panose="020B0604030504040204" pitchFamily="34" charset="0"/>
              <a:ea typeface="Verdana" panose="020B0604030504040204" pitchFamily="34" charset="0"/>
            </a:endParaRPr>
          </a:p>
          <a:p>
            <a:pPr>
              <a:spcAft>
                <a:spcPts val="0"/>
              </a:spcAft>
            </a:pPr>
            <a:r>
              <a:rPr lang="es-ES" sz="1050" b="1" dirty="0">
                <a:solidFill>
                  <a:srgbClr val="2B2B2B"/>
                </a:solidFill>
                <a:effectLst/>
                <a:latin typeface="Verdana" panose="020B0604030504040204" pitchFamily="34" charset="0"/>
                <a:ea typeface="Verdana" panose="020B0604030504040204" pitchFamily="34" charset="0"/>
              </a:rPr>
              <a:t>Serán</a:t>
            </a:r>
            <a:r>
              <a:rPr lang="es-ES" sz="1050" b="1" spc="-85" dirty="0">
                <a:solidFill>
                  <a:srgbClr val="2B2B2B"/>
                </a:solidFill>
                <a:effectLst/>
                <a:latin typeface="Verdana" panose="020B0604030504040204" pitchFamily="34" charset="0"/>
                <a:ea typeface="Verdana" panose="020B0604030504040204" pitchFamily="34" charset="0"/>
              </a:rPr>
              <a:t> </a:t>
            </a:r>
            <a:r>
              <a:rPr lang="es-ES" sz="1050" b="1" dirty="0">
                <a:solidFill>
                  <a:srgbClr val="2B2B2B"/>
                </a:solidFill>
                <a:effectLst/>
                <a:latin typeface="Verdana" panose="020B0604030504040204" pitchFamily="34" charset="0"/>
                <a:ea typeface="Verdana" panose="020B0604030504040204" pitchFamily="34" charset="0"/>
              </a:rPr>
              <a:t>facultades</a:t>
            </a:r>
            <a:r>
              <a:rPr lang="es-ES" sz="1050" b="1" spc="-45" dirty="0">
                <a:solidFill>
                  <a:srgbClr val="2B2B2B"/>
                </a:solidFill>
                <a:effectLst/>
                <a:latin typeface="Verdana" panose="020B0604030504040204" pitchFamily="34" charset="0"/>
                <a:ea typeface="Verdana" panose="020B0604030504040204" pitchFamily="34" charset="0"/>
              </a:rPr>
              <a:t> </a:t>
            </a:r>
            <a:r>
              <a:rPr lang="es-ES" sz="1050" b="1" dirty="0">
                <a:solidFill>
                  <a:srgbClr val="2B2B2B"/>
                </a:solidFill>
                <a:effectLst/>
                <a:latin typeface="Verdana" panose="020B0604030504040204" pitchFamily="34" charset="0"/>
                <a:ea typeface="Verdana" panose="020B0604030504040204" pitchFamily="34" charset="0"/>
              </a:rPr>
              <a:t>del</a:t>
            </a:r>
            <a:r>
              <a:rPr lang="es-ES" sz="1050" b="1" spc="-50" dirty="0">
                <a:solidFill>
                  <a:srgbClr val="2B2B2B"/>
                </a:solidFill>
                <a:effectLst/>
                <a:latin typeface="Verdana" panose="020B0604030504040204" pitchFamily="34" charset="0"/>
                <a:ea typeface="Verdana" panose="020B0604030504040204" pitchFamily="34" charset="0"/>
              </a:rPr>
              <a:t> </a:t>
            </a:r>
            <a:r>
              <a:rPr lang="es-ES" sz="1050" b="1" dirty="0">
                <a:solidFill>
                  <a:srgbClr val="3B3B3B"/>
                </a:solidFill>
                <a:effectLst/>
                <a:latin typeface="Verdana" panose="020B0604030504040204" pitchFamily="34" charset="0"/>
                <a:ea typeface="Verdana" panose="020B0604030504040204" pitchFamily="34" charset="0"/>
              </a:rPr>
              <a:t>jefe</a:t>
            </a:r>
            <a:r>
              <a:rPr lang="es-ES" sz="1050" b="1" spc="-55" dirty="0">
                <a:solidFill>
                  <a:srgbClr val="3B3B3B"/>
                </a:solidFill>
                <a:effectLst/>
                <a:latin typeface="Verdana" panose="020B0604030504040204" pitchFamily="34" charset="0"/>
                <a:ea typeface="Verdana" panose="020B0604030504040204" pitchFamily="34" charset="0"/>
              </a:rPr>
              <a:t> </a:t>
            </a:r>
            <a:r>
              <a:rPr lang="es-ES" sz="1050" b="1" dirty="0">
                <a:solidFill>
                  <a:srgbClr val="2B2B2B"/>
                </a:solidFill>
                <a:effectLst/>
                <a:latin typeface="Verdana" panose="020B0604030504040204" pitchFamily="34" charset="0"/>
                <a:ea typeface="Verdana" panose="020B0604030504040204" pitchFamily="34" charset="0"/>
              </a:rPr>
              <a:t>o</a:t>
            </a:r>
            <a:r>
              <a:rPr lang="es-ES" sz="1050" b="1" spc="-85" dirty="0">
                <a:solidFill>
                  <a:srgbClr val="2B2B2B"/>
                </a:solidFill>
                <a:effectLst/>
                <a:latin typeface="Verdana" panose="020B0604030504040204" pitchFamily="34" charset="0"/>
                <a:ea typeface="Verdana" panose="020B0604030504040204" pitchFamily="34" charset="0"/>
              </a:rPr>
              <a:t> </a:t>
            </a:r>
            <a:r>
              <a:rPr lang="es-ES" sz="1050" b="1" dirty="0">
                <a:solidFill>
                  <a:srgbClr val="2B2B2B"/>
                </a:solidFill>
                <a:effectLst/>
                <a:latin typeface="Verdana" panose="020B0604030504040204" pitchFamily="34" charset="0"/>
                <a:ea typeface="Verdana" panose="020B0604030504040204" pitchFamily="34" charset="0"/>
              </a:rPr>
              <a:t>encargado</a:t>
            </a:r>
            <a:r>
              <a:rPr lang="es-ES" sz="1050" b="1" spc="20" dirty="0">
                <a:solidFill>
                  <a:srgbClr val="2B2B2B"/>
                </a:solidFill>
                <a:effectLst/>
                <a:latin typeface="Verdana" panose="020B0604030504040204" pitchFamily="34" charset="0"/>
                <a:ea typeface="Verdana" panose="020B0604030504040204" pitchFamily="34" charset="0"/>
              </a:rPr>
              <a:t> </a:t>
            </a:r>
            <a:r>
              <a:rPr lang="es-ES" sz="1050" b="1" dirty="0">
                <a:solidFill>
                  <a:srgbClr val="2B2B2B"/>
                </a:solidFill>
                <a:effectLst/>
                <a:latin typeface="Verdana" panose="020B0604030504040204" pitchFamily="34" charset="0"/>
                <a:ea typeface="Verdana" panose="020B0604030504040204" pitchFamily="34" charset="0"/>
              </a:rPr>
              <a:t>del</a:t>
            </a:r>
            <a:r>
              <a:rPr lang="es-ES" sz="1050" b="1" spc="25" dirty="0">
                <a:solidFill>
                  <a:srgbClr val="2B2B2B"/>
                </a:solidFill>
                <a:effectLst/>
                <a:latin typeface="Verdana" panose="020B0604030504040204" pitchFamily="34" charset="0"/>
                <a:ea typeface="Verdana" panose="020B0604030504040204" pitchFamily="34" charset="0"/>
              </a:rPr>
              <a:t> </a:t>
            </a:r>
            <a:r>
              <a:rPr lang="es-ES" sz="1050" b="1" dirty="0">
                <a:solidFill>
                  <a:srgbClr val="2B2B2B"/>
                </a:solidFill>
                <a:effectLst/>
                <a:latin typeface="Verdana" panose="020B0604030504040204" pitchFamily="34" charset="0"/>
                <a:ea typeface="Verdana" panose="020B0604030504040204" pitchFamily="34" charset="0"/>
              </a:rPr>
              <a:t>Departamento</a:t>
            </a:r>
            <a:r>
              <a:rPr lang="es-ES" sz="1050" b="1" spc="5" dirty="0">
                <a:solidFill>
                  <a:srgbClr val="2B2B2B"/>
                </a:solidFill>
                <a:effectLst/>
                <a:latin typeface="Verdana" panose="020B0604030504040204" pitchFamily="34" charset="0"/>
                <a:ea typeface="Verdana" panose="020B0604030504040204" pitchFamily="34" charset="0"/>
              </a:rPr>
              <a:t> </a:t>
            </a:r>
            <a:r>
              <a:rPr lang="es-ES" sz="1050" b="1" dirty="0">
                <a:solidFill>
                  <a:srgbClr val="2B2B2B"/>
                </a:solidFill>
                <a:effectLst/>
                <a:latin typeface="Verdana" panose="020B0604030504040204" pitchFamily="34" charset="0"/>
                <a:ea typeface="Verdana" panose="020B0604030504040204" pitchFamily="34" charset="0"/>
              </a:rPr>
              <a:t>de</a:t>
            </a:r>
            <a:r>
              <a:rPr lang="es-ES" sz="1050" b="1" spc="-55" dirty="0">
                <a:solidFill>
                  <a:srgbClr val="2B2B2B"/>
                </a:solidFill>
                <a:effectLst/>
                <a:latin typeface="Verdana" panose="020B0604030504040204" pitchFamily="34" charset="0"/>
                <a:ea typeface="Verdana" panose="020B0604030504040204" pitchFamily="34" charset="0"/>
              </a:rPr>
              <a:t> </a:t>
            </a:r>
            <a:r>
              <a:rPr lang="es-ES" sz="1050" b="1" spc="-10" dirty="0">
                <a:solidFill>
                  <a:srgbClr val="2B2B2B"/>
                </a:solidFill>
                <a:effectLst/>
                <a:latin typeface="Verdana" panose="020B0604030504040204" pitchFamily="34" charset="0"/>
                <a:ea typeface="Verdana" panose="020B0604030504040204" pitchFamily="34" charset="0"/>
              </a:rPr>
              <a:t>Capacitación:</a:t>
            </a:r>
            <a:endParaRPr lang="en-US" sz="1200" dirty="0">
              <a:latin typeface="Verdana" panose="020B0604030504040204" pitchFamily="34" charset="0"/>
              <a:ea typeface="Verdana" panose="020B0604030504040204" pitchFamily="34" charset="0"/>
            </a:endParaRPr>
          </a:p>
          <a:p>
            <a:pPr marL="171450" indent="-171450">
              <a:spcAft>
                <a:spcPts val="0"/>
              </a:spcAft>
              <a:buFont typeface="Arial" panose="020B0604020202020204" pitchFamily="34" charset="0"/>
              <a:buChar char="•"/>
            </a:pPr>
            <a:r>
              <a:rPr lang="es-ES" sz="1050" spc="0" dirty="0">
                <a:solidFill>
                  <a:srgbClr val="2B2B2B"/>
                </a:solidFill>
                <a:effectLst/>
                <a:latin typeface="Verdana" panose="020B0604030504040204" pitchFamily="34" charset="0"/>
                <a:ea typeface="Verdana" panose="020B0604030504040204" pitchFamily="34" charset="0"/>
              </a:rPr>
              <a:t>Dirigir, organizar, planificar, coordinar y supervisar el funcionamiento del Departamento, de</a:t>
            </a:r>
            <a:r>
              <a:rPr lang="es-ES" sz="1050" spc="-1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acuerdo</a:t>
            </a:r>
            <a:r>
              <a:rPr lang="es-ES" sz="1050" spc="-1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con</a:t>
            </a:r>
            <a:r>
              <a:rPr lang="es-ES" sz="1050" spc="-20" dirty="0">
                <a:solidFill>
                  <a:srgbClr val="2B2B2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las</a:t>
            </a:r>
            <a:r>
              <a:rPr lang="es-ES" sz="1050" spc="-5" dirty="0">
                <a:solidFill>
                  <a:srgbClr val="3B3B3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normas, directivas y manuales aprobados </a:t>
            </a:r>
            <a:r>
              <a:rPr lang="es-ES" sz="1050" spc="0" dirty="0">
                <a:solidFill>
                  <a:srgbClr val="3B3B3B"/>
                </a:solidFill>
                <a:effectLst/>
                <a:latin typeface="Verdana" panose="020B0604030504040204" pitchFamily="34" charset="0"/>
                <a:ea typeface="Verdana" panose="020B0604030504040204" pitchFamily="34" charset="0"/>
              </a:rPr>
              <a:t>por </a:t>
            </a:r>
            <a:r>
              <a:rPr lang="es-ES" sz="1050" spc="0" dirty="0">
                <a:solidFill>
                  <a:srgbClr val="2B2B2B"/>
                </a:solidFill>
                <a:effectLst/>
                <a:latin typeface="Verdana" panose="020B0604030504040204" pitchFamily="34" charset="0"/>
                <a:ea typeface="Verdana" panose="020B0604030504040204" pitchFamily="34" charset="0"/>
              </a:rPr>
              <a:t>el Servicio de Salud y </a:t>
            </a:r>
            <a:r>
              <a:rPr lang="es-ES" sz="1050" spc="0" dirty="0">
                <a:solidFill>
                  <a:srgbClr val="3B3B3B"/>
                </a:solidFill>
                <a:effectLst/>
                <a:latin typeface="Verdana" panose="020B0604030504040204" pitchFamily="34" charset="0"/>
                <a:ea typeface="Verdana" panose="020B0604030504040204" pitchFamily="34" charset="0"/>
              </a:rPr>
              <a:t>las </a:t>
            </a:r>
            <a:r>
              <a:rPr lang="es-ES" sz="1050" spc="0" dirty="0">
                <a:solidFill>
                  <a:srgbClr val="2B2B2B"/>
                </a:solidFill>
                <a:effectLst/>
                <a:latin typeface="Verdana" panose="020B0604030504040204" pitchFamily="34" charset="0"/>
                <a:ea typeface="Verdana" panose="020B0604030504040204" pitchFamily="34" charset="0"/>
              </a:rPr>
              <a:t>instrucciones </a:t>
            </a:r>
            <a:r>
              <a:rPr lang="es-ES" sz="1050" spc="0" dirty="0">
                <a:solidFill>
                  <a:srgbClr val="3B3B3B"/>
                </a:solidFill>
                <a:effectLst/>
                <a:latin typeface="Verdana" panose="020B0604030504040204" pitchFamily="34" charset="0"/>
                <a:ea typeface="Verdana" panose="020B0604030504040204" pitchFamily="34" charset="0"/>
              </a:rPr>
              <a:t>impartidas </a:t>
            </a:r>
            <a:r>
              <a:rPr lang="es-ES" sz="1050" spc="0" dirty="0">
                <a:solidFill>
                  <a:srgbClr val="2B2B2B"/>
                </a:solidFill>
                <a:effectLst/>
                <a:latin typeface="Verdana" panose="020B0604030504040204" pitchFamily="34" charset="0"/>
                <a:ea typeface="Verdana" panose="020B0604030504040204" pitchFamily="34" charset="0"/>
              </a:rPr>
              <a:t>por el Director.</a:t>
            </a:r>
            <a:endParaRPr lang="en-US" sz="1400" dirty="0">
              <a:latin typeface="Verdana" panose="020B0604030504040204" pitchFamily="34" charset="0"/>
              <a:ea typeface="Verdana" panose="020B0604030504040204" pitchFamily="34" charset="0"/>
            </a:endParaRPr>
          </a:p>
          <a:p>
            <a:pPr marL="171450" indent="-171450">
              <a:spcAft>
                <a:spcPts val="0"/>
              </a:spcAft>
              <a:buFont typeface="Arial" panose="020B0604020202020204" pitchFamily="34" charset="0"/>
              <a:buChar char="•"/>
            </a:pPr>
            <a:r>
              <a:rPr lang="es-ES" sz="1050" spc="0" dirty="0">
                <a:solidFill>
                  <a:srgbClr val="2B2B2B"/>
                </a:solidFill>
                <a:effectLst/>
                <a:latin typeface="Verdana" panose="020B0604030504040204" pitchFamily="34" charset="0"/>
                <a:ea typeface="Verdana" panose="020B0604030504040204" pitchFamily="34" charset="0"/>
              </a:rPr>
              <a:t>Ejercer </a:t>
            </a:r>
            <a:r>
              <a:rPr lang="es-ES" sz="1050" spc="0" dirty="0">
                <a:solidFill>
                  <a:srgbClr val="3B3B3B"/>
                </a:solidFill>
                <a:effectLst/>
                <a:latin typeface="Verdana" panose="020B0604030504040204" pitchFamily="34" charset="0"/>
                <a:ea typeface="Verdana" panose="020B0604030504040204" pitchFamily="34" charset="0"/>
              </a:rPr>
              <a:t>las </a:t>
            </a:r>
            <a:r>
              <a:rPr lang="es-ES" sz="1050" spc="0" dirty="0">
                <a:solidFill>
                  <a:srgbClr val="2B2B2B"/>
                </a:solidFill>
                <a:effectLst/>
                <a:latin typeface="Verdana" panose="020B0604030504040204" pitchFamily="34" charset="0"/>
                <a:ea typeface="Verdana" panose="020B0604030504040204" pitchFamily="34" charset="0"/>
              </a:rPr>
              <a:t>atribuciones que le delegue el Director </a:t>
            </a:r>
            <a:r>
              <a:rPr lang="es-ES" sz="1050" spc="0" dirty="0">
                <a:solidFill>
                  <a:srgbClr val="3B3B3B"/>
                </a:solidFill>
                <a:effectLst/>
                <a:latin typeface="Verdana" panose="020B0604030504040204" pitchFamily="34" charset="0"/>
                <a:ea typeface="Verdana" panose="020B0604030504040204" pitchFamily="34" charset="0"/>
              </a:rPr>
              <a:t>y/o </a:t>
            </a:r>
            <a:r>
              <a:rPr lang="es-ES" sz="1050" spc="0" dirty="0">
                <a:solidFill>
                  <a:srgbClr val="4B4B4B"/>
                </a:solidFill>
                <a:effectLst/>
                <a:latin typeface="Verdana" panose="020B0604030504040204" pitchFamily="34" charset="0"/>
                <a:ea typeface="Verdana" panose="020B0604030504040204" pitchFamily="34" charset="0"/>
              </a:rPr>
              <a:t>la </a:t>
            </a:r>
            <a:r>
              <a:rPr lang="es-ES" sz="1050" spc="0" dirty="0">
                <a:solidFill>
                  <a:srgbClr val="2B2B2B"/>
                </a:solidFill>
                <a:effectLst/>
                <a:latin typeface="Verdana" panose="020B0604030504040204" pitchFamily="34" charset="0"/>
                <a:ea typeface="Verdana" panose="020B0604030504040204" pitchFamily="34" charset="0"/>
              </a:rPr>
              <a:t>Subdirección Gestión </a:t>
            </a:r>
            <a:r>
              <a:rPr lang="es-ES" sz="1050" spc="0" dirty="0">
                <a:solidFill>
                  <a:srgbClr val="3B3B3B"/>
                </a:solidFill>
                <a:effectLst/>
                <a:latin typeface="Verdana" panose="020B0604030504040204" pitchFamily="34" charset="0"/>
                <a:ea typeface="Verdana" panose="020B0604030504040204" pitchFamily="34" charset="0"/>
              </a:rPr>
              <a:t>y Desarrollo </a:t>
            </a:r>
            <a:r>
              <a:rPr lang="es-ES" sz="1050" spc="0" dirty="0">
                <a:solidFill>
                  <a:srgbClr val="2B2B2B"/>
                </a:solidFill>
                <a:effectLst/>
                <a:latin typeface="Verdana" panose="020B0604030504040204" pitchFamily="34" charset="0"/>
                <a:ea typeface="Verdana" panose="020B0604030504040204" pitchFamily="34" charset="0"/>
              </a:rPr>
              <a:t>de </a:t>
            </a:r>
            <a:r>
              <a:rPr lang="es-ES" sz="1050" spc="0" dirty="0">
                <a:solidFill>
                  <a:srgbClr val="3B3B3B"/>
                </a:solidFill>
                <a:effectLst/>
                <a:latin typeface="Verdana" panose="020B0604030504040204" pitchFamily="34" charset="0"/>
                <a:ea typeface="Verdana" panose="020B0604030504040204" pitchFamily="34" charset="0"/>
              </a:rPr>
              <a:t>las </a:t>
            </a:r>
            <a:r>
              <a:rPr lang="es-ES" sz="1050" spc="0" dirty="0">
                <a:solidFill>
                  <a:srgbClr val="2B2B2B"/>
                </a:solidFill>
                <a:effectLst/>
                <a:latin typeface="Verdana" panose="020B0604030504040204" pitchFamily="34" charset="0"/>
                <a:ea typeface="Verdana" panose="020B0604030504040204" pitchFamily="34" charset="0"/>
              </a:rPr>
              <a:t>Personas en</a:t>
            </a:r>
            <a:r>
              <a:rPr lang="es-ES" sz="1050" spc="-5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el área de</a:t>
            </a:r>
            <a:r>
              <a:rPr lang="es-ES" sz="1050" spc="-15"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su</a:t>
            </a:r>
            <a:r>
              <a:rPr lang="es-ES" sz="1050" spc="-3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competencia.</a:t>
            </a:r>
            <a:endParaRPr lang="en-US" sz="1400" dirty="0">
              <a:latin typeface="Verdana" panose="020B0604030504040204" pitchFamily="34" charset="0"/>
              <a:ea typeface="Verdana" panose="020B0604030504040204" pitchFamily="34" charset="0"/>
            </a:endParaRPr>
          </a:p>
          <a:p>
            <a:pPr marL="171450" indent="-171450">
              <a:spcAft>
                <a:spcPts val="0"/>
              </a:spcAft>
              <a:buFont typeface="Arial" panose="020B0604020202020204" pitchFamily="34" charset="0"/>
              <a:buChar char="•"/>
            </a:pPr>
            <a:r>
              <a:rPr lang="es-ES" sz="1050" spc="0" dirty="0">
                <a:solidFill>
                  <a:srgbClr val="2B2B2B"/>
                </a:solidFill>
                <a:effectLst/>
                <a:latin typeface="Verdana" panose="020B0604030504040204" pitchFamily="34" charset="0"/>
                <a:ea typeface="Verdana" panose="020B0604030504040204" pitchFamily="34" charset="0"/>
              </a:rPr>
              <a:t>Desempeñar</a:t>
            </a:r>
            <a:r>
              <a:rPr lang="es-ES" sz="1050" spc="140" dirty="0">
                <a:solidFill>
                  <a:srgbClr val="2B2B2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las</a:t>
            </a:r>
            <a:r>
              <a:rPr lang="es-ES" sz="1050" spc="115" dirty="0">
                <a:solidFill>
                  <a:srgbClr val="3B3B3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demás</a:t>
            </a:r>
            <a:r>
              <a:rPr lang="es-ES" sz="1050" spc="125" dirty="0">
                <a:solidFill>
                  <a:srgbClr val="2B2B2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funciones</a:t>
            </a:r>
            <a:r>
              <a:rPr lang="es-ES" sz="1050" spc="125" dirty="0">
                <a:solidFill>
                  <a:srgbClr val="3B3B3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y</a:t>
            </a:r>
            <a:r>
              <a:rPr lang="es-ES" sz="1050" spc="170" dirty="0">
                <a:solidFill>
                  <a:srgbClr val="2B2B2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tareas</a:t>
            </a:r>
            <a:r>
              <a:rPr lang="es-ES" sz="1050" spc="65" dirty="0">
                <a:solidFill>
                  <a:srgbClr val="3B3B3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que</a:t>
            </a:r>
            <a:r>
              <a:rPr lang="es-ES" sz="1050" spc="125" dirty="0">
                <a:solidFill>
                  <a:srgbClr val="2B2B2B"/>
                </a:solidFill>
                <a:effectLst/>
                <a:latin typeface="Verdana" panose="020B0604030504040204" pitchFamily="34" charset="0"/>
                <a:ea typeface="Verdana" panose="020B0604030504040204" pitchFamily="34" charset="0"/>
              </a:rPr>
              <a:t> </a:t>
            </a:r>
            <a:r>
              <a:rPr lang="es-ES" sz="1050" spc="0" dirty="0">
                <a:solidFill>
                  <a:srgbClr val="4B4B4B"/>
                </a:solidFill>
                <a:effectLst/>
                <a:latin typeface="Verdana" panose="020B0604030504040204" pitchFamily="34" charset="0"/>
                <a:ea typeface="Verdana" panose="020B0604030504040204" pitchFamily="34" charset="0"/>
              </a:rPr>
              <a:t>le</a:t>
            </a:r>
            <a:r>
              <a:rPr lang="es-ES" sz="1050" spc="130" dirty="0">
                <a:solidFill>
                  <a:srgbClr val="4B4B4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encomiende</a:t>
            </a:r>
            <a:r>
              <a:rPr lang="es-ES" sz="1050" spc="11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el</a:t>
            </a:r>
            <a:r>
              <a:rPr lang="es-ES" sz="1050" spc="140" dirty="0">
                <a:solidFill>
                  <a:srgbClr val="2B2B2B"/>
                </a:solidFill>
                <a:effectLst/>
                <a:latin typeface="Verdana" panose="020B0604030504040204" pitchFamily="34" charset="0"/>
                <a:ea typeface="Verdana" panose="020B0604030504040204" pitchFamily="34" charset="0"/>
              </a:rPr>
              <a:t> </a:t>
            </a:r>
            <a:r>
              <a:rPr lang="es-ES" sz="1050" spc="0" dirty="0">
                <a:solidFill>
                  <a:srgbClr val="2B2B2B"/>
                </a:solidFill>
                <a:effectLst/>
                <a:latin typeface="Verdana" panose="020B0604030504040204" pitchFamily="34" charset="0"/>
                <a:ea typeface="Verdana" panose="020B0604030504040204" pitchFamily="34" charset="0"/>
              </a:rPr>
              <a:t>Director</a:t>
            </a:r>
            <a:r>
              <a:rPr lang="es-ES" sz="1050" spc="80" dirty="0">
                <a:solidFill>
                  <a:srgbClr val="2B2B2B"/>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y/o</a:t>
            </a:r>
            <a:r>
              <a:rPr lang="es-ES" sz="1050" spc="250" dirty="0">
                <a:solidFill>
                  <a:srgbClr val="3B3B3B"/>
                </a:solidFill>
                <a:effectLst/>
                <a:latin typeface="Verdana" panose="020B0604030504040204" pitchFamily="34" charset="0"/>
                <a:ea typeface="Verdana" panose="020B0604030504040204" pitchFamily="34" charset="0"/>
              </a:rPr>
              <a:t> </a:t>
            </a:r>
            <a:r>
              <a:rPr lang="es-ES" sz="1050" spc="0" dirty="0">
                <a:solidFill>
                  <a:srgbClr val="4B4B4B"/>
                </a:solidFill>
                <a:effectLst/>
                <a:latin typeface="Verdana" panose="020B0604030504040204" pitchFamily="34" charset="0"/>
                <a:ea typeface="Verdana" panose="020B0604030504040204" pitchFamily="34" charset="0"/>
              </a:rPr>
              <a:t>la</a:t>
            </a:r>
            <a:r>
              <a:rPr lang="es-ES" sz="1050" spc="120" dirty="0">
                <a:solidFill>
                  <a:srgbClr val="4B4B4B"/>
                </a:solidFill>
                <a:effectLst/>
                <a:latin typeface="Verdana" panose="020B0604030504040204" pitchFamily="34" charset="0"/>
                <a:ea typeface="Verdana" panose="020B0604030504040204" pitchFamily="34" charset="0"/>
              </a:rPr>
              <a:t> </a:t>
            </a:r>
            <a:r>
              <a:rPr lang="es-ES" sz="1050" spc="-10" dirty="0">
                <a:solidFill>
                  <a:srgbClr val="2B2B2B"/>
                </a:solidFill>
                <a:effectLst/>
                <a:latin typeface="Verdana" panose="020B0604030504040204" pitchFamily="34" charset="0"/>
                <a:ea typeface="Verdana" panose="020B0604030504040204" pitchFamily="34" charset="0"/>
              </a:rPr>
              <a:t>Subdirección</a:t>
            </a:r>
            <a:r>
              <a:rPr lang="en-US" sz="1400" dirty="0">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de</a:t>
            </a:r>
            <a:r>
              <a:rPr lang="es-ES" sz="1050" spc="2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Gestión</a:t>
            </a:r>
            <a:r>
              <a:rPr lang="es-ES" sz="1050" spc="10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y</a:t>
            </a:r>
            <a:r>
              <a:rPr lang="es-ES" sz="1050" spc="13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Desarrollo</a:t>
            </a:r>
            <a:r>
              <a:rPr lang="es-ES" sz="1050" spc="9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de</a:t>
            </a:r>
            <a:r>
              <a:rPr lang="es-ES" sz="1050" spc="20" dirty="0">
                <a:solidFill>
                  <a:srgbClr val="2B2B2B"/>
                </a:solidFill>
                <a:effectLst/>
                <a:latin typeface="Verdana" panose="020B0604030504040204" pitchFamily="34" charset="0"/>
                <a:ea typeface="Verdana" panose="020B0604030504040204" pitchFamily="34" charset="0"/>
              </a:rPr>
              <a:t> </a:t>
            </a:r>
            <a:r>
              <a:rPr lang="es-ES" sz="1050" dirty="0">
                <a:solidFill>
                  <a:srgbClr val="3B3B3B"/>
                </a:solidFill>
                <a:effectLst/>
                <a:latin typeface="Verdana" panose="020B0604030504040204" pitchFamily="34" charset="0"/>
                <a:ea typeface="Verdana" panose="020B0604030504040204" pitchFamily="34" charset="0"/>
              </a:rPr>
              <a:t>las</a:t>
            </a:r>
            <a:r>
              <a:rPr lang="es-ES" sz="1050" spc="40" dirty="0">
                <a:solidFill>
                  <a:srgbClr val="3B3B3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Personas</a:t>
            </a:r>
            <a:r>
              <a:rPr lang="es-ES" sz="1050" spc="9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en</a:t>
            </a:r>
            <a:r>
              <a:rPr lang="es-ES" sz="1050" spc="5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el</a:t>
            </a:r>
            <a:r>
              <a:rPr lang="es-ES" sz="1050" spc="4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área</a:t>
            </a:r>
            <a:r>
              <a:rPr lang="es-ES" sz="1050" spc="6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de</a:t>
            </a:r>
            <a:r>
              <a:rPr lang="es-ES" sz="1050" spc="6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su</a:t>
            </a:r>
            <a:r>
              <a:rPr lang="es-ES" sz="1050" spc="40" dirty="0">
                <a:solidFill>
                  <a:srgbClr val="2B2B2B"/>
                </a:solidFill>
                <a:effectLst/>
                <a:latin typeface="Verdana" panose="020B0604030504040204" pitchFamily="34" charset="0"/>
                <a:ea typeface="Verdana" panose="020B0604030504040204" pitchFamily="34" charset="0"/>
              </a:rPr>
              <a:t> </a:t>
            </a:r>
            <a:r>
              <a:rPr lang="es-ES" sz="1050" spc="-10" dirty="0">
                <a:solidFill>
                  <a:srgbClr val="2B2B2B"/>
                </a:solidFill>
                <a:effectLst/>
                <a:latin typeface="Verdana" panose="020B0604030504040204" pitchFamily="34" charset="0"/>
                <a:ea typeface="Verdana" panose="020B0604030504040204" pitchFamily="34" charset="0"/>
              </a:rPr>
              <a:t>competencia.</a:t>
            </a:r>
            <a:endParaRPr lang="en-US" sz="1200" dirty="0">
              <a:effectLst/>
              <a:latin typeface="Verdana" panose="020B0604030504040204" pitchFamily="34" charset="0"/>
              <a:ea typeface="Verdana" panose="020B0604030504040204" pitchFamily="34" charset="0"/>
            </a:endParaRPr>
          </a:p>
        </p:txBody>
      </p:sp>
      <p:sp>
        <p:nvSpPr>
          <p:cNvPr id="3" name="Flecha arriba 2">
            <a:hlinkClick r:id="" action="ppaction://hlinkshowjump?jump=firstslide"/>
          </p:cNvPr>
          <p:cNvSpPr/>
          <p:nvPr/>
        </p:nvSpPr>
        <p:spPr>
          <a:xfrm rot="16200000">
            <a:off x="11391238" y="6310490"/>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454530" y="209902"/>
            <a:ext cx="6764876"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8485">
              <a:spcBef>
                <a:spcPts val="5"/>
              </a:spcBef>
              <a:spcAft>
                <a:spcPts val="0"/>
              </a:spcAft>
            </a:pPr>
            <a:r>
              <a:rPr lang="es-ES" sz="1600" dirty="0">
                <a:solidFill>
                  <a:schemeClr val="bg1"/>
                </a:solidFill>
                <a:ea typeface="Arial" panose="020B0604020202020204" pitchFamily="34" charset="0"/>
              </a:rPr>
              <a:t>DEPARTAMENTO</a:t>
            </a:r>
            <a:r>
              <a:rPr lang="es-ES" sz="1600" spc="160" dirty="0">
                <a:solidFill>
                  <a:schemeClr val="bg1"/>
                </a:solidFill>
                <a:ea typeface="Arial" panose="020B0604020202020204" pitchFamily="34" charset="0"/>
              </a:rPr>
              <a:t> </a:t>
            </a:r>
            <a:r>
              <a:rPr lang="es-ES" sz="1600" dirty="0">
                <a:solidFill>
                  <a:schemeClr val="bg1"/>
                </a:solidFill>
                <a:ea typeface="Arial" panose="020B0604020202020204" pitchFamily="34" charset="0"/>
              </a:rPr>
              <a:t>CAPACITACIÓN</a:t>
            </a:r>
            <a:r>
              <a:rPr lang="es-ES" sz="1600" spc="170" dirty="0">
                <a:solidFill>
                  <a:schemeClr val="bg1"/>
                </a:solidFill>
                <a:ea typeface="Arial" panose="020B0604020202020204" pitchFamily="34" charset="0"/>
              </a:rPr>
              <a:t> </a:t>
            </a:r>
            <a:r>
              <a:rPr lang="es-ES" sz="1600" dirty="0">
                <a:solidFill>
                  <a:schemeClr val="bg1"/>
                </a:solidFill>
                <a:ea typeface="Arial" panose="020B0604020202020204" pitchFamily="34" charset="0"/>
              </a:rPr>
              <a:t>Y</a:t>
            </a:r>
            <a:r>
              <a:rPr lang="es-ES" sz="1600" spc="40" dirty="0">
                <a:solidFill>
                  <a:schemeClr val="bg1"/>
                </a:solidFill>
                <a:ea typeface="Arial" panose="020B0604020202020204" pitchFamily="34" charset="0"/>
              </a:rPr>
              <a:t> </a:t>
            </a:r>
            <a:r>
              <a:rPr lang="es-ES" sz="1600" dirty="0">
                <a:solidFill>
                  <a:schemeClr val="bg1"/>
                </a:solidFill>
                <a:ea typeface="Arial" panose="020B0604020202020204" pitchFamily="34" charset="0"/>
              </a:rPr>
              <a:t>RELACIÓN</a:t>
            </a:r>
            <a:r>
              <a:rPr lang="es-ES" sz="1600" spc="120" dirty="0">
                <a:solidFill>
                  <a:schemeClr val="bg1"/>
                </a:solidFill>
                <a:ea typeface="Arial" panose="020B0604020202020204" pitchFamily="34" charset="0"/>
              </a:rPr>
              <a:t> </a:t>
            </a:r>
            <a:r>
              <a:rPr lang="es-ES" sz="1600" dirty="0">
                <a:solidFill>
                  <a:schemeClr val="bg1"/>
                </a:solidFill>
                <a:ea typeface="Arial" panose="020B0604020202020204" pitchFamily="34" charset="0"/>
              </a:rPr>
              <a:t>ASISTENCIAL</a:t>
            </a:r>
            <a:r>
              <a:rPr lang="es-ES" sz="1600" spc="130" dirty="0">
                <a:solidFill>
                  <a:schemeClr val="bg1"/>
                </a:solidFill>
                <a:ea typeface="Arial" panose="020B0604020202020204" pitchFamily="34" charset="0"/>
              </a:rPr>
              <a:t> </a:t>
            </a:r>
            <a:r>
              <a:rPr lang="es-ES" sz="1600" spc="-10" dirty="0">
                <a:solidFill>
                  <a:schemeClr val="bg1"/>
                </a:solidFill>
                <a:ea typeface="Arial" panose="020B0604020202020204" pitchFamily="34" charset="0"/>
              </a:rPr>
              <a:t>DOCENTE</a:t>
            </a:r>
            <a:r>
              <a:rPr lang="es-ES" sz="900" b="1" spc="-10" dirty="0">
                <a:solidFill>
                  <a:schemeClr val="bg1"/>
                </a:solidFill>
                <a:latin typeface="Arial" panose="020B0604020202020204" pitchFamily="34" charset="0"/>
                <a:ea typeface="Arial" panose="020B0604020202020204" pitchFamily="34" charset="0"/>
              </a:rPr>
              <a:t>:</a:t>
            </a:r>
            <a:endParaRPr lang="en-US" sz="1100" dirty="0">
              <a:solidFill>
                <a:schemeClr val="bg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7587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54773" y="735490"/>
            <a:ext cx="11861027" cy="5912960"/>
          </a:xfrm>
          <a:prstGeom prst="rect">
            <a:avLst/>
          </a:prstGeom>
        </p:spPr>
        <p:txBody>
          <a:bodyPr wrap="square" numCol="2" spcCol="360000">
            <a:spAutoFit/>
          </a:bodyPr>
          <a:lstStyle/>
          <a:p>
            <a:pPr>
              <a:spcAft>
                <a:spcPts val="0"/>
              </a:spcAft>
            </a:pPr>
            <a:r>
              <a:rPr lang="es-ES" sz="1050" dirty="0">
                <a:solidFill>
                  <a:srgbClr val="2B2B2B"/>
                </a:solidFill>
                <a:effectLst/>
                <a:latin typeface="Verdana" panose="020B0604030504040204" pitchFamily="34" charset="0"/>
                <a:ea typeface="Verdana" panose="020B0604030504040204" pitchFamily="34" charset="0"/>
              </a:rPr>
              <a:t>Encargada </a:t>
            </a:r>
            <a:r>
              <a:rPr lang="es-ES" sz="1050" dirty="0">
                <a:solidFill>
                  <a:srgbClr val="3B3B3B"/>
                </a:solidFill>
                <a:effectLst/>
                <a:latin typeface="Verdana" panose="020B0604030504040204" pitchFamily="34" charset="0"/>
                <a:ea typeface="Verdana" panose="020B0604030504040204" pitchFamily="34" charset="0"/>
              </a:rPr>
              <a:t>de </a:t>
            </a:r>
            <a:r>
              <a:rPr lang="es-ES" sz="1050" dirty="0">
                <a:solidFill>
                  <a:srgbClr val="2B2B2B"/>
                </a:solidFill>
                <a:effectLst/>
                <a:latin typeface="Verdana" panose="020B0604030504040204" pitchFamily="34" charset="0"/>
                <a:ea typeface="Verdana" panose="020B0604030504040204" pitchFamily="34" charset="0"/>
              </a:rPr>
              <a:t>gestionar Plan </a:t>
            </a:r>
            <a:r>
              <a:rPr lang="es-ES" sz="1050" dirty="0">
                <a:solidFill>
                  <a:srgbClr val="3B3B3B"/>
                </a:solidFill>
                <a:effectLst/>
                <a:latin typeface="Verdana" panose="020B0604030504040204" pitchFamily="34" charset="0"/>
                <a:ea typeface="Verdana" panose="020B0604030504040204" pitchFamily="34" charset="0"/>
              </a:rPr>
              <a:t>de Ingreso, </a:t>
            </a:r>
            <a:r>
              <a:rPr lang="es-ES" sz="1050" dirty="0">
                <a:solidFill>
                  <a:srgbClr val="2B2B2B"/>
                </a:solidFill>
                <a:effectLst/>
                <a:latin typeface="Verdana" panose="020B0604030504040204" pitchFamily="34" charset="0"/>
                <a:ea typeface="Verdana" panose="020B0604030504040204" pitchFamily="34" charset="0"/>
              </a:rPr>
              <a:t>Formación, </a:t>
            </a:r>
            <a:r>
              <a:rPr lang="es-ES" sz="1050" dirty="0">
                <a:solidFill>
                  <a:srgbClr val="3B3B3B"/>
                </a:solidFill>
                <a:effectLst/>
                <a:latin typeface="Verdana" panose="020B0604030504040204" pitchFamily="34" charset="0"/>
                <a:ea typeface="Verdana" panose="020B0604030504040204" pitchFamily="34" charset="0"/>
              </a:rPr>
              <a:t>y Mantención </a:t>
            </a:r>
            <a:r>
              <a:rPr lang="es-ES" sz="1050" dirty="0">
                <a:solidFill>
                  <a:srgbClr val="2B2B2B"/>
                </a:solidFill>
                <a:effectLst/>
                <a:latin typeface="Verdana" panose="020B0604030504040204" pitchFamily="34" charset="0"/>
                <a:ea typeface="Verdana" panose="020B0604030504040204" pitchFamily="34" charset="0"/>
              </a:rPr>
              <a:t>de </a:t>
            </a:r>
            <a:r>
              <a:rPr lang="es-ES" sz="1050" dirty="0">
                <a:solidFill>
                  <a:srgbClr val="3B3B3B"/>
                </a:solidFill>
                <a:effectLst/>
                <a:latin typeface="Verdana" panose="020B0604030504040204" pitchFamily="34" charset="0"/>
                <a:ea typeface="Verdana" panose="020B0604030504040204" pitchFamily="34" charset="0"/>
              </a:rPr>
              <a:t>Médicos y </a:t>
            </a:r>
            <a:r>
              <a:rPr lang="es-ES" sz="1050" dirty="0">
                <a:solidFill>
                  <a:srgbClr val="2B2B2B"/>
                </a:solidFill>
                <a:effectLst/>
                <a:latin typeface="Verdana" panose="020B0604030504040204" pitchFamily="34" charset="0"/>
                <a:ea typeface="Verdana" panose="020B0604030504040204" pitchFamily="34" charset="0"/>
              </a:rPr>
              <a:t>Odontó1ogos especialistas y subespecialistas,</a:t>
            </a:r>
            <a:r>
              <a:rPr lang="es-ES" sz="1050" spc="-50" dirty="0">
                <a:solidFill>
                  <a:srgbClr val="2B2B2B"/>
                </a:solidFill>
                <a:effectLst/>
                <a:latin typeface="Verdana" panose="020B0604030504040204" pitchFamily="34" charset="0"/>
                <a:ea typeface="Verdana" panose="020B0604030504040204" pitchFamily="34" charset="0"/>
              </a:rPr>
              <a:t> </a:t>
            </a:r>
            <a:r>
              <a:rPr lang="es-ES" sz="1050" dirty="0">
                <a:solidFill>
                  <a:srgbClr val="3B3B3B"/>
                </a:solidFill>
                <a:effectLst/>
                <a:latin typeface="Verdana" panose="020B0604030504040204" pitchFamily="34" charset="0"/>
                <a:ea typeface="Verdana" panose="020B0604030504040204" pitchFamily="34" charset="0"/>
              </a:rPr>
              <a:t>fijado </a:t>
            </a:r>
            <a:r>
              <a:rPr lang="es-ES" sz="1050" dirty="0">
                <a:solidFill>
                  <a:srgbClr val="2B2B2B"/>
                </a:solidFill>
                <a:effectLst/>
                <a:latin typeface="Verdana" panose="020B0604030504040204" pitchFamily="34" charset="0"/>
                <a:ea typeface="Verdana" panose="020B0604030504040204" pitchFamily="34" charset="0"/>
              </a:rPr>
              <a:t>por</a:t>
            </a:r>
            <a:r>
              <a:rPr lang="es-ES" sz="1050" spc="-3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el </a:t>
            </a:r>
            <a:r>
              <a:rPr lang="es-ES" sz="1050" dirty="0">
                <a:solidFill>
                  <a:srgbClr val="3B3B3B"/>
                </a:solidFill>
                <a:effectLst/>
                <a:latin typeface="Verdana" panose="020B0604030504040204" pitchFamily="34" charset="0"/>
                <a:ea typeface="Verdana" panose="020B0604030504040204" pitchFamily="34" charset="0"/>
              </a:rPr>
              <a:t>Ministerio </a:t>
            </a:r>
            <a:r>
              <a:rPr lang="es-ES" sz="1050" dirty="0">
                <a:solidFill>
                  <a:srgbClr val="2B2B2B"/>
                </a:solidFill>
                <a:effectLst/>
                <a:latin typeface="Verdana" panose="020B0604030504040204" pitchFamily="34" charset="0"/>
                <a:ea typeface="Verdana" panose="020B0604030504040204" pitchFamily="34" charset="0"/>
              </a:rPr>
              <a:t>de</a:t>
            </a:r>
            <a:r>
              <a:rPr lang="es-ES" sz="1050" spc="-2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Salud,</a:t>
            </a:r>
            <a:r>
              <a:rPr lang="es-ES" sz="1050" spc="-1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con el objetivo que</a:t>
            </a:r>
            <a:r>
              <a:rPr lang="es-ES" sz="1050" spc="-1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el Servicio </a:t>
            </a:r>
            <a:r>
              <a:rPr lang="es-ES" sz="1050" dirty="0">
                <a:solidFill>
                  <a:srgbClr val="3B3B3B"/>
                </a:solidFill>
                <a:effectLst/>
                <a:latin typeface="Verdana" panose="020B0604030504040204" pitchFamily="34" charset="0"/>
                <a:ea typeface="Verdana" panose="020B0604030504040204" pitchFamily="34" charset="0"/>
              </a:rPr>
              <a:t>de </a:t>
            </a:r>
            <a:r>
              <a:rPr lang="es-ES" sz="1050" dirty="0">
                <a:solidFill>
                  <a:srgbClr val="2B2B2B"/>
                </a:solidFill>
                <a:effectLst/>
                <a:latin typeface="Verdana" panose="020B0604030504040204" pitchFamily="34" charset="0"/>
                <a:ea typeface="Verdana" panose="020B0604030504040204" pitchFamily="34" charset="0"/>
              </a:rPr>
              <a:t>Salud y sus establecimientos, </a:t>
            </a:r>
            <a:r>
              <a:rPr lang="es-ES" sz="1050" dirty="0">
                <a:solidFill>
                  <a:srgbClr val="3B3B3B"/>
                </a:solidFill>
                <a:effectLst/>
                <a:latin typeface="Verdana" panose="020B0604030504040204" pitchFamily="34" charset="0"/>
                <a:ea typeface="Verdana" panose="020B0604030504040204" pitchFamily="34" charset="0"/>
              </a:rPr>
              <a:t>cuenten </a:t>
            </a:r>
            <a:r>
              <a:rPr lang="es-ES" sz="1050" dirty="0">
                <a:solidFill>
                  <a:srgbClr val="2B2B2B"/>
                </a:solidFill>
                <a:effectLst/>
                <a:latin typeface="Verdana" panose="020B0604030504040204" pitchFamily="34" charset="0"/>
                <a:ea typeface="Verdana" panose="020B0604030504040204" pitchFamily="34" charset="0"/>
              </a:rPr>
              <a:t>con nuevos profesionales </a:t>
            </a:r>
            <a:r>
              <a:rPr lang="es-ES" sz="1050" dirty="0">
                <a:solidFill>
                  <a:srgbClr val="3B3B3B"/>
                </a:solidFill>
                <a:effectLst/>
                <a:latin typeface="Verdana" panose="020B0604030504040204" pitchFamily="34" charset="0"/>
                <a:ea typeface="Verdana" panose="020B0604030504040204" pitchFamily="34" charset="0"/>
              </a:rPr>
              <a:t>médicos y </a:t>
            </a:r>
            <a:r>
              <a:rPr lang="es-ES" sz="1050" dirty="0">
                <a:solidFill>
                  <a:srgbClr val="2B2B2B"/>
                </a:solidFill>
                <a:effectLst/>
                <a:latin typeface="Verdana" panose="020B0604030504040204" pitchFamily="34" charset="0"/>
                <a:ea typeface="Verdana" panose="020B0604030504040204" pitchFamily="34" charset="0"/>
              </a:rPr>
              <a:t>odontólogos </a:t>
            </a:r>
            <a:r>
              <a:rPr lang="es-ES" sz="1050" dirty="0">
                <a:solidFill>
                  <a:srgbClr val="3B3B3B"/>
                </a:solidFill>
                <a:effectLst/>
                <a:latin typeface="Verdana" panose="020B0604030504040204" pitchFamily="34" charset="0"/>
                <a:ea typeface="Verdana" panose="020B0604030504040204" pitchFamily="34" charset="0"/>
              </a:rPr>
              <a:t>que ingresan</a:t>
            </a:r>
            <a:r>
              <a:rPr lang="es-ES" sz="1050" spc="-30" dirty="0">
                <a:solidFill>
                  <a:srgbClr val="3B3B3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a</a:t>
            </a:r>
            <a:r>
              <a:rPr lang="es-ES" sz="1050" spc="-1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programas</a:t>
            </a:r>
            <a:r>
              <a:rPr lang="es-ES" sz="1050" spc="-4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de</a:t>
            </a:r>
            <a:r>
              <a:rPr lang="es-ES" sz="1050" spc="-4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formación de</a:t>
            </a:r>
            <a:r>
              <a:rPr lang="es-ES" sz="1050" spc="-8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especialidad </a:t>
            </a:r>
            <a:r>
              <a:rPr lang="es-ES" sz="1050" dirty="0">
                <a:solidFill>
                  <a:srgbClr val="3B3B3B"/>
                </a:solidFill>
                <a:effectLst/>
                <a:latin typeface="Verdana" panose="020B0604030504040204" pitchFamily="34" charset="0"/>
                <a:ea typeface="Verdana" panose="020B0604030504040204" pitchFamily="34" charset="0"/>
              </a:rPr>
              <a:t>y</a:t>
            </a:r>
            <a:r>
              <a:rPr lang="es-ES" sz="1050" spc="-10" dirty="0">
                <a:solidFill>
                  <a:srgbClr val="3B3B3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subespecialidad</a:t>
            </a:r>
            <a:r>
              <a:rPr lang="es-ES" sz="1050" spc="-85" dirty="0">
                <a:solidFill>
                  <a:srgbClr val="2B2B2B"/>
                </a:solidFill>
                <a:effectLst/>
                <a:latin typeface="Verdana" panose="020B0604030504040204" pitchFamily="34" charset="0"/>
                <a:ea typeface="Verdana" panose="020B0604030504040204" pitchFamily="34" charset="0"/>
              </a:rPr>
              <a:t> </a:t>
            </a:r>
            <a:r>
              <a:rPr lang="es-ES" sz="1050" dirty="0">
                <a:solidFill>
                  <a:srgbClr val="3B3B3B"/>
                </a:solidFill>
                <a:effectLst/>
                <a:latin typeface="Verdana" panose="020B0604030504040204" pitchFamily="34" charset="0"/>
                <a:ea typeface="Verdana" panose="020B0604030504040204" pitchFamily="34" charset="0"/>
              </a:rPr>
              <a:t>cualificados para</a:t>
            </a:r>
            <a:r>
              <a:rPr lang="es-ES" sz="1050" spc="-5" dirty="0">
                <a:solidFill>
                  <a:srgbClr val="3B3B3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la</a:t>
            </a:r>
            <a:r>
              <a:rPr lang="es-ES" sz="1050" spc="-4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gestión</a:t>
            </a:r>
            <a:r>
              <a:rPr lang="es-ES" sz="1050" spc="-65" dirty="0">
                <a:solidFill>
                  <a:srgbClr val="2B2B2B"/>
                </a:solidFill>
                <a:effectLst/>
                <a:latin typeface="Verdana" panose="020B0604030504040204" pitchFamily="34" charset="0"/>
                <a:ea typeface="Verdana" panose="020B0604030504040204" pitchFamily="34" charset="0"/>
              </a:rPr>
              <a:t> </a:t>
            </a:r>
            <a:r>
              <a:rPr lang="es-ES" sz="1050" dirty="0">
                <a:solidFill>
                  <a:srgbClr val="3B3B3B"/>
                </a:solidFill>
                <a:effectLst/>
                <a:latin typeface="Verdana" panose="020B0604030504040204" pitchFamily="34" charset="0"/>
                <a:ea typeface="Verdana" panose="020B0604030504040204" pitchFamily="34" charset="0"/>
              </a:rPr>
              <a:t>y </a:t>
            </a:r>
            <a:r>
              <a:rPr lang="es-ES" sz="1050" dirty="0">
                <a:solidFill>
                  <a:srgbClr val="2B2B2B"/>
                </a:solidFill>
                <a:effectLst/>
                <a:latin typeface="Verdana" panose="020B0604030504040204" pitchFamily="34" charset="0"/>
                <a:ea typeface="Verdana" panose="020B0604030504040204" pitchFamily="34" charset="0"/>
              </a:rPr>
              <a:t>prestaciones a sus usuarios.</a:t>
            </a:r>
            <a:endParaRPr lang="en-US" sz="1050" dirty="0">
              <a:effectLst/>
              <a:latin typeface="Verdana" panose="020B0604030504040204" pitchFamily="34" charset="0"/>
              <a:ea typeface="Verdana" panose="020B0604030504040204" pitchFamily="34" charset="0"/>
            </a:endParaRPr>
          </a:p>
          <a:p>
            <a:pPr>
              <a:spcBef>
                <a:spcPts val="25"/>
              </a:spcBef>
              <a:spcAft>
                <a:spcPts val="0"/>
              </a:spcAft>
            </a:pPr>
            <a:r>
              <a:rPr lang="es-ES" sz="1050" dirty="0">
                <a:solidFill>
                  <a:srgbClr val="2B2B2B"/>
                </a:solidFill>
                <a:effectLst/>
                <a:latin typeface="Verdana" panose="020B0604030504040204" pitchFamily="34" charset="0"/>
                <a:ea typeface="Verdana" panose="020B0604030504040204" pitchFamily="34" charset="0"/>
              </a:rPr>
              <a:t>La</a:t>
            </a:r>
            <a:r>
              <a:rPr lang="es-ES" sz="1050" spc="-4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Unidad</a:t>
            </a:r>
            <a:r>
              <a:rPr lang="es-ES" sz="1050" spc="-4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de</a:t>
            </a:r>
            <a:r>
              <a:rPr lang="es-ES" sz="1050" spc="-6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Formacó6n</a:t>
            </a:r>
            <a:r>
              <a:rPr lang="es-ES" sz="1050" spc="-2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y</a:t>
            </a:r>
            <a:r>
              <a:rPr lang="es-ES" sz="1050" spc="-4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Becas</a:t>
            </a:r>
            <a:r>
              <a:rPr lang="es-ES" sz="1050" spc="-6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estará</a:t>
            </a:r>
            <a:r>
              <a:rPr lang="es-ES" sz="1050" spc="-30" dirty="0">
                <a:solidFill>
                  <a:srgbClr val="2B2B2B"/>
                </a:solidFill>
                <a:effectLst/>
                <a:latin typeface="Verdana" panose="020B0604030504040204" pitchFamily="34" charset="0"/>
                <a:ea typeface="Verdana" panose="020B0604030504040204" pitchFamily="34" charset="0"/>
              </a:rPr>
              <a:t> </a:t>
            </a:r>
            <a:r>
              <a:rPr lang="es-ES" sz="1050" dirty="0">
                <a:solidFill>
                  <a:srgbClr val="3B3B3B"/>
                </a:solidFill>
                <a:effectLst/>
                <a:latin typeface="Verdana" panose="020B0604030504040204" pitchFamily="34" charset="0"/>
                <a:ea typeface="Verdana" panose="020B0604030504040204" pitchFamily="34" charset="0"/>
              </a:rPr>
              <a:t>a</a:t>
            </a:r>
            <a:r>
              <a:rPr lang="es-ES" sz="1050" spc="-50" dirty="0">
                <a:solidFill>
                  <a:srgbClr val="3B3B3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cargo</a:t>
            </a:r>
            <a:r>
              <a:rPr lang="es-ES" sz="1050" spc="-7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de</a:t>
            </a:r>
            <a:r>
              <a:rPr lang="es-ES" sz="1050" spc="-5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un</a:t>
            </a:r>
            <a:r>
              <a:rPr lang="es-ES" sz="1050" spc="-30" dirty="0">
                <a:solidFill>
                  <a:srgbClr val="2B2B2B"/>
                </a:solidFill>
                <a:effectLst/>
                <a:latin typeface="Verdana" panose="020B0604030504040204" pitchFamily="34" charset="0"/>
                <a:ea typeface="Verdana" panose="020B0604030504040204" pitchFamily="34" charset="0"/>
              </a:rPr>
              <a:t> </a:t>
            </a:r>
            <a:r>
              <a:rPr lang="es-ES" sz="1050" spc="-10" dirty="0">
                <a:solidFill>
                  <a:srgbClr val="2B2B2B"/>
                </a:solidFill>
                <a:effectLst/>
                <a:latin typeface="Verdana" panose="020B0604030504040204" pitchFamily="34" charset="0"/>
                <a:ea typeface="Verdana" panose="020B0604030504040204" pitchFamily="34" charset="0"/>
              </a:rPr>
              <a:t>profesional.</a:t>
            </a:r>
            <a:endParaRPr lang="en-US" sz="1050" dirty="0">
              <a:effectLst/>
              <a:latin typeface="Verdana" panose="020B0604030504040204" pitchFamily="34" charset="0"/>
              <a:ea typeface="Verdana" panose="020B0604030504040204" pitchFamily="34" charset="0"/>
            </a:endParaRPr>
          </a:p>
          <a:p>
            <a:pPr>
              <a:spcBef>
                <a:spcPts val="180"/>
              </a:spcBef>
              <a:spcAft>
                <a:spcPts val="0"/>
              </a:spcAft>
            </a:pPr>
            <a:endParaRPr lang="es-ES" sz="1050" dirty="0">
              <a:latin typeface="Verdana" panose="020B0604030504040204" pitchFamily="34" charset="0"/>
              <a:ea typeface="Verdana" panose="020B0604030504040204" pitchFamily="34" charset="0"/>
            </a:endParaRPr>
          </a:p>
          <a:p>
            <a:pPr>
              <a:spcBef>
                <a:spcPts val="180"/>
              </a:spcBef>
              <a:spcAft>
                <a:spcPts val="0"/>
              </a:spcAft>
            </a:pPr>
            <a:r>
              <a:rPr lang="es-ES" sz="1050" b="1" dirty="0">
                <a:solidFill>
                  <a:srgbClr val="2B2B2B"/>
                </a:solidFill>
                <a:effectLst/>
                <a:latin typeface="Verdana" panose="020B0604030504040204" pitchFamily="34" charset="0"/>
                <a:ea typeface="Verdana" panose="020B0604030504040204" pitchFamily="34" charset="0"/>
              </a:rPr>
              <a:t>Serán</a:t>
            </a:r>
            <a:r>
              <a:rPr lang="es-ES" sz="1050" b="1" spc="-5" dirty="0">
                <a:solidFill>
                  <a:srgbClr val="2B2B2B"/>
                </a:solidFill>
                <a:effectLst/>
                <a:latin typeface="Verdana" panose="020B0604030504040204" pitchFamily="34" charset="0"/>
                <a:ea typeface="Verdana" panose="020B0604030504040204" pitchFamily="34" charset="0"/>
              </a:rPr>
              <a:t> </a:t>
            </a:r>
            <a:r>
              <a:rPr lang="es-ES" sz="1050" b="1" dirty="0">
                <a:solidFill>
                  <a:srgbClr val="2B2B2B"/>
                </a:solidFill>
                <a:effectLst/>
                <a:latin typeface="Verdana" panose="020B0604030504040204" pitchFamily="34" charset="0"/>
                <a:ea typeface="Verdana" panose="020B0604030504040204" pitchFamily="34" charset="0"/>
              </a:rPr>
              <a:t>funciones</a:t>
            </a:r>
            <a:r>
              <a:rPr lang="es-ES" sz="1050" b="1" spc="40" dirty="0">
                <a:solidFill>
                  <a:srgbClr val="2B2B2B"/>
                </a:solidFill>
                <a:effectLst/>
                <a:latin typeface="Verdana" panose="020B0604030504040204" pitchFamily="34" charset="0"/>
                <a:ea typeface="Verdana" panose="020B0604030504040204" pitchFamily="34" charset="0"/>
              </a:rPr>
              <a:t> </a:t>
            </a:r>
            <a:r>
              <a:rPr lang="es-ES" sz="1050" b="1" dirty="0">
                <a:solidFill>
                  <a:srgbClr val="2B2B2B"/>
                </a:solidFill>
                <a:effectLst/>
                <a:latin typeface="Verdana" panose="020B0604030504040204" pitchFamily="34" charset="0"/>
                <a:ea typeface="Verdana" panose="020B0604030504040204" pitchFamily="34" charset="0"/>
              </a:rPr>
              <a:t>especificas</a:t>
            </a:r>
            <a:r>
              <a:rPr lang="es-ES" sz="1050" b="1" spc="85" dirty="0">
                <a:solidFill>
                  <a:srgbClr val="2B2B2B"/>
                </a:solidFill>
                <a:effectLst/>
                <a:latin typeface="Verdana" panose="020B0604030504040204" pitchFamily="34" charset="0"/>
                <a:ea typeface="Verdana" panose="020B0604030504040204" pitchFamily="34" charset="0"/>
              </a:rPr>
              <a:t> </a:t>
            </a:r>
            <a:r>
              <a:rPr lang="es-ES" sz="1050" b="1" dirty="0">
                <a:solidFill>
                  <a:srgbClr val="2B2B2B"/>
                </a:solidFill>
                <a:effectLst/>
                <a:latin typeface="Verdana" panose="020B0604030504040204" pitchFamily="34" charset="0"/>
                <a:ea typeface="Verdana" panose="020B0604030504040204" pitchFamily="34" charset="0"/>
              </a:rPr>
              <a:t>de</a:t>
            </a:r>
            <a:r>
              <a:rPr lang="es-ES" sz="1050" b="1" spc="60" dirty="0">
                <a:solidFill>
                  <a:srgbClr val="2B2B2B"/>
                </a:solidFill>
                <a:effectLst/>
                <a:latin typeface="Verdana" panose="020B0604030504040204" pitchFamily="34" charset="0"/>
                <a:ea typeface="Verdana" panose="020B0604030504040204" pitchFamily="34" charset="0"/>
              </a:rPr>
              <a:t> </a:t>
            </a:r>
            <a:r>
              <a:rPr lang="es-ES" sz="1050" b="1" dirty="0">
                <a:solidFill>
                  <a:srgbClr val="4B4B4B"/>
                </a:solidFill>
                <a:effectLst/>
                <a:latin typeface="Verdana" panose="020B0604030504040204" pitchFamily="34" charset="0"/>
                <a:ea typeface="Verdana" panose="020B0604030504040204" pitchFamily="34" charset="0"/>
              </a:rPr>
              <a:t>la</a:t>
            </a:r>
            <a:r>
              <a:rPr lang="es-ES" sz="1050" b="1" spc="70" dirty="0">
                <a:solidFill>
                  <a:srgbClr val="4B4B4B"/>
                </a:solidFill>
                <a:effectLst/>
                <a:latin typeface="Verdana" panose="020B0604030504040204" pitchFamily="34" charset="0"/>
                <a:ea typeface="Verdana" panose="020B0604030504040204" pitchFamily="34" charset="0"/>
              </a:rPr>
              <a:t> </a:t>
            </a:r>
            <a:r>
              <a:rPr lang="es-ES" sz="1050" b="1" spc="-10" dirty="0">
                <a:solidFill>
                  <a:srgbClr val="3B3B3B"/>
                </a:solidFill>
                <a:effectLst/>
                <a:latin typeface="Verdana" panose="020B0604030504040204" pitchFamily="34" charset="0"/>
                <a:ea typeface="Verdana" panose="020B0604030504040204" pitchFamily="34" charset="0"/>
              </a:rPr>
              <a:t>Unidad:</a:t>
            </a:r>
            <a:endParaRPr lang="en-US" sz="1050" b="1" dirty="0">
              <a:effectLst/>
              <a:latin typeface="Verdana" panose="020B0604030504040204" pitchFamily="34" charset="0"/>
              <a:ea typeface="Verdana" panose="020B0604030504040204" pitchFamily="34" charset="0"/>
            </a:endParaRPr>
          </a:p>
          <a:p>
            <a:pPr marL="342900" marR="416560" lvl="0" indent="-342900">
              <a:lnSpc>
                <a:spcPct val="101000"/>
              </a:lnSpc>
              <a:spcBef>
                <a:spcPts val="740"/>
              </a:spcBef>
              <a:spcAft>
                <a:spcPts val="0"/>
              </a:spcAft>
              <a:buFont typeface="+mj-lt"/>
              <a:buAutoNum type="alphaLcParenR"/>
              <a:tabLst>
                <a:tab pos="848995" algn="l"/>
                <a:tab pos="851535" algn="l"/>
              </a:tabLst>
            </a:pPr>
            <a:r>
              <a:rPr lang="es-ES" sz="1050" spc="-5" dirty="0">
                <a:solidFill>
                  <a:srgbClr val="2B2B2B"/>
                </a:solidFill>
                <a:effectLst/>
                <a:latin typeface="Verdana" panose="020B0604030504040204" pitchFamily="34" charset="0"/>
                <a:ea typeface="Verdana" panose="020B0604030504040204" pitchFamily="34" charset="0"/>
              </a:rPr>
              <a:t>Gestionar, ejecutar y supervisar el </a:t>
            </a:r>
            <a:r>
              <a:rPr lang="es-ES" sz="1050" spc="-5" dirty="0">
                <a:solidFill>
                  <a:srgbClr val="3B3B3B"/>
                </a:solidFill>
                <a:effectLst/>
                <a:latin typeface="Verdana" panose="020B0604030504040204" pitchFamily="34" charset="0"/>
                <a:ea typeface="Verdana" panose="020B0604030504040204" pitchFamily="34" charset="0"/>
              </a:rPr>
              <a:t>Plan de Ingreso, Formación y </a:t>
            </a:r>
            <a:r>
              <a:rPr lang="es-ES" sz="1050" spc="-5" dirty="0">
                <a:solidFill>
                  <a:srgbClr val="2B2B2B"/>
                </a:solidFill>
                <a:effectLst/>
                <a:latin typeface="Verdana" panose="020B0604030504040204" pitchFamily="34" charset="0"/>
                <a:ea typeface="Verdana" panose="020B0604030504040204" pitchFamily="34" charset="0"/>
              </a:rPr>
              <a:t>Retención de Especialistas en el Sector Público de Salud, del </a:t>
            </a:r>
            <a:r>
              <a:rPr lang="es-ES" sz="1050" spc="-5" dirty="0">
                <a:solidFill>
                  <a:srgbClr val="3B3B3B"/>
                </a:solidFill>
                <a:effectLst/>
                <a:latin typeface="Verdana" panose="020B0604030504040204" pitchFamily="34" charset="0"/>
                <a:ea typeface="Verdana" panose="020B0604030504040204" pitchFamily="34" charset="0"/>
              </a:rPr>
              <a:t>Ministerio</a:t>
            </a:r>
            <a:r>
              <a:rPr lang="es-ES" sz="1050" spc="200" dirty="0">
                <a:solidFill>
                  <a:srgbClr val="3B3B3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de Salud.</a:t>
            </a:r>
            <a:endParaRPr lang="en-US" sz="1050" spc="-5" dirty="0">
              <a:effectLst/>
              <a:latin typeface="Verdana" panose="020B0604030504040204" pitchFamily="34" charset="0"/>
              <a:ea typeface="Verdana" panose="020B0604030504040204" pitchFamily="34" charset="0"/>
            </a:endParaRPr>
          </a:p>
          <a:p>
            <a:pPr marL="342900" marR="412115" lvl="0" indent="-342900">
              <a:lnSpc>
                <a:spcPct val="100000"/>
              </a:lnSpc>
              <a:spcBef>
                <a:spcPts val="95"/>
              </a:spcBef>
              <a:spcAft>
                <a:spcPts val="0"/>
              </a:spcAft>
              <a:buFont typeface="+mj-lt"/>
              <a:buAutoNum type="alphaLcParenR"/>
              <a:tabLst>
                <a:tab pos="855980" algn="l"/>
              </a:tabLst>
            </a:pPr>
            <a:r>
              <a:rPr lang="es-ES" sz="1050" spc="-5" dirty="0">
                <a:solidFill>
                  <a:srgbClr val="3B3B3B"/>
                </a:solidFill>
                <a:effectLst/>
                <a:latin typeface="Verdana" panose="020B0604030504040204" pitchFamily="34" charset="0"/>
                <a:ea typeface="Verdana" panose="020B0604030504040204" pitchFamily="34" charset="0"/>
              </a:rPr>
              <a:t>Mantener </a:t>
            </a:r>
            <a:r>
              <a:rPr lang="es-ES" sz="1050" spc="-5" dirty="0">
                <a:solidFill>
                  <a:srgbClr val="2B2B2B"/>
                </a:solidFill>
                <a:effectLst/>
                <a:latin typeface="Verdana" panose="020B0604030504040204" pitchFamily="34" charset="0"/>
                <a:ea typeface="Verdana" panose="020B0604030504040204" pitchFamily="34" charset="0"/>
              </a:rPr>
              <a:t>actualizada </a:t>
            </a:r>
            <a:r>
              <a:rPr lang="es-ES" sz="1050" spc="-5" dirty="0">
                <a:solidFill>
                  <a:srgbClr val="4B4B4B"/>
                </a:solidFill>
                <a:effectLst/>
                <a:latin typeface="Verdana" panose="020B0604030504040204" pitchFamily="34" charset="0"/>
                <a:ea typeface="Verdana" panose="020B0604030504040204" pitchFamily="34" charset="0"/>
              </a:rPr>
              <a:t>la</a:t>
            </a:r>
            <a:r>
              <a:rPr lang="es-ES" sz="1050" spc="-25" dirty="0">
                <a:solidFill>
                  <a:srgbClr val="4B4B4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base</a:t>
            </a:r>
            <a:r>
              <a:rPr lang="es-ES" sz="1050" spc="-50" dirty="0">
                <a:solidFill>
                  <a:srgbClr val="2B2B2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de</a:t>
            </a:r>
            <a:r>
              <a:rPr lang="es-ES" sz="1050" spc="-75" dirty="0">
                <a:solidFill>
                  <a:srgbClr val="2B2B2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datos</a:t>
            </a:r>
            <a:r>
              <a:rPr lang="es-ES" sz="1050" spc="-30" dirty="0">
                <a:solidFill>
                  <a:srgbClr val="2B2B2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de</a:t>
            </a:r>
            <a:r>
              <a:rPr lang="es-ES" sz="1050" spc="-40" dirty="0">
                <a:solidFill>
                  <a:srgbClr val="2B2B2B"/>
                </a:solidFill>
                <a:effectLst/>
                <a:latin typeface="Verdana" panose="020B0604030504040204" pitchFamily="34" charset="0"/>
                <a:ea typeface="Verdana" panose="020B0604030504040204" pitchFamily="34" charset="0"/>
              </a:rPr>
              <a:t> </a:t>
            </a:r>
            <a:r>
              <a:rPr lang="es-ES" sz="1050" spc="-5" dirty="0">
                <a:solidFill>
                  <a:srgbClr val="4B4B4B"/>
                </a:solidFill>
                <a:effectLst/>
                <a:latin typeface="Verdana" panose="020B0604030504040204" pitchFamily="34" charset="0"/>
                <a:ea typeface="Verdana" panose="020B0604030504040204" pitchFamily="34" charset="0"/>
              </a:rPr>
              <a:t>los </a:t>
            </a:r>
            <a:r>
              <a:rPr lang="es-ES" sz="1050" spc="-5" dirty="0">
                <a:solidFill>
                  <a:srgbClr val="3B3B3B"/>
                </a:solidFill>
                <a:effectLst/>
                <a:latin typeface="Verdana" panose="020B0604030504040204" pitchFamily="34" charset="0"/>
                <a:ea typeface="Verdana" panose="020B0604030504040204" pitchFamily="34" charset="0"/>
              </a:rPr>
              <a:t>profesionales </a:t>
            </a:r>
            <a:r>
              <a:rPr lang="es-ES" sz="1050" spc="-5" dirty="0">
                <a:solidFill>
                  <a:srgbClr val="2B2B2B"/>
                </a:solidFill>
                <a:effectLst/>
                <a:latin typeface="Verdana" panose="020B0604030504040204" pitchFamily="34" charset="0"/>
                <a:ea typeface="Verdana" panose="020B0604030504040204" pitchFamily="34" charset="0"/>
              </a:rPr>
              <a:t>en</a:t>
            </a:r>
            <a:r>
              <a:rPr lang="es-ES" sz="1050" spc="-45" dirty="0">
                <a:solidFill>
                  <a:srgbClr val="2B2B2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etapa de</a:t>
            </a:r>
            <a:r>
              <a:rPr lang="es-ES" sz="1050" spc="-25" dirty="0">
                <a:solidFill>
                  <a:srgbClr val="2B2B2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Destinación </a:t>
            </a:r>
            <a:r>
              <a:rPr lang="es-ES" sz="1050" spc="-5" dirty="0">
                <a:solidFill>
                  <a:srgbClr val="3B3B3B"/>
                </a:solidFill>
                <a:effectLst/>
                <a:latin typeface="Verdana" panose="020B0604030504040204" pitchFamily="34" charset="0"/>
                <a:ea typeface="Verdana" panose="020B0604030504040204" pitchFamily="34" charset="0"/>
              </a:rPr>
              <a:t>(EDF</a:t>
            </a:r>
            <a:r>
              <a:rPr lang="es-ES" sz="1050" spc="-60" dirty="0">
                <a:solidFill>
                  <a:srgbClr val="3B3B3B"/>
                </a:solidFill>
                <a:effectLst/>
                <a:latin typeface="Verdana" panose="020B0604030504040204" pitchFamily="34" charset="0"/>
                <a:ea typeface="Verdana" panose="020B0604030504040204" pitchFamily="34" charset="0"/>
              </a:rPr>
              <a:t> </a:t>
            </a:r>
            <a:r>
              <a:rPr lang="es-ES" sz="1050" spc="-5" dirty="0">
                <a:solidFill>
                  <a:srgbClr val="3B3B3B"/>
                </a:solidFill>
                <a:effectLst/>
                <a:latin typeface="Verdana" panose="020B0604030504040204" pitchFamily="34" charset="0"/>
                <a:ea typeface="Verdana" panose="020B0604030504040204" pitchFamily="34" charset="0"/>
              </a:rPr>
              <a:t>Art.8), </a:t>
            </a:r>
            <a:r>
              <a:rPr lang="es-ES" sz="1050" spc="-5" dirty="0">
                <a:solidFill>
                  <a:srgbClr val="2B2B2B"/>
                </a:solidFill>
                <a:effectLst/>
                <a:latin typeface="Verdana" panose="020B0604030504040204" pitchFamily="34" charset="0"/>
                <a:ea typeface="Verdana" panose="020B0604030504040204" pitchFamily="34" charset="0"/>
              </a:rPr>
              <a:t>Formación </a:t>
            </a:r>
            <a:r>
              <a:rPr lang="es-ES" sz="1050" spc="-5" dirty="0">
                <a:solidFill>
                  <a:srgbClr val="3B3B3B"/>
                </a:solidFill>
                <a:effectLst/>
                <a:latin typeface="Verdana" panose="020B0604030504040204" pitchFamily="34" charset="0"/>
                <a:ea typeface="Verdana" panose="020B0604030504040204" pitchFamily="34" charset="0"/>
              </a:rPr>
              <a:t>(EDF. </a:t>
            </a:r>
            <a:r>
              <a:rPr lang="es-ES" sz="1050" spc="-5" dirty="0">
                <a:solidFill>
                  <a:srgbClr val="2B2B2B"/>
                </a:solidFill>
                <a:effectLst/>
                <a:latin typeface="Verdana" panose="020B0604030504040204" pitchFamily="34" charset="0"/>
                <a:ea typeface="Verdana" panose="020B0604030504040204" pitchFamily="34" charset="0"/>
              </a:rPr>
              <a:t>Art. 8, EDF Art. 9, Art. </a:t>
            </a:r>
            <a:r>
              <a:rPr lang="es-ES" sz="1050" spc="-5" dirty="0">
                <a:solidFill>
                  <a:srgbClr val="3B3B3B"/>
                </a:solidFill>
                <a:effectLst/>
                <a:latin typeface="Verdana" panose="020B0604030504040204" pitchFamily="34" charset="0"/>
                <a:ea typeface="Verdana" panose="020B0604030504040204" pitchFamily="34" charset="0"/>
              </a:rPr>
              <a:t>43 </a:t>
            </a:r>
            <a:r>
              <a:rPr lang="es-ES" sz="1050" spc="-5" dirty="0">
                <a:solidFill>
                  <a:srgbClr val="2B2B2B"/>
                </a:solidFill>
                <a:effectLst/>
                <a:latin typeface="Verdana" panose="020B0604030504040204" pitchFamily="34" charset="0"/>
                <a:ea typeface="Verdana" panose="020B0604030504040204" pitchFamily="34" charset="0"/>
              </a:rPr>
              <a:t>Ley </a:t>
            </a:r>
            <a:r>
              <a:rPr lang="es-ES" sz="1050" spc="-5" dirty="0">
                <a:solidFill>
                  <a:srgbClr val="3B3B3B"/>
                </a:solidFill>
                <a:effectLst/>
                <a:latin typeface="Verdana" panose="020B0604030504040204" pitchFamily="34" charset="0"/>
                <a:ea typeface="Verdana" panose="020B0604030504040204" pitchFamily="34" charset="0"/>
              </a:rPr>
              <a:t>15.076, Planta </a:t>
            </a:r>
            <a:r>
              <a:rPr lang="es-ES" sz="1050" spc="-5" dirty="0">
                <a:solidFill>
                  <a:srgbClr val="2B2B2B"/>
                </a:solidFill>
                <a:effectLst/>
                <a:latin typeface="Verdana" panose="020B0604030504040204" pitchFamily="34" charset="0"/>
                <a:ea typeface="Verdana" panose="020B0604030504040204" pitchFamily="34" charset="0"/>
              </a:rPr>
              <a:t>Superior) </a:t>
            </a:r>
            <a:r>
              <a:rPr lang="es-ES" sz="1050" spc="-5" dirty="0">
                <a:solidFill>
                  <a:srgbClr val="3B3B3B"/>
                </a:solidFill>
                <a:effectLst/>
                <a:latin typeface="Verdana" panose="020B0604030504040204" pitchFamily="34" charset="0"/>
                <a:ea typeface="Verdana" panose="020B0604030504040204" pitchFamily="34" charset="0"/>
              </a:rPr>
              <a:t>y Período </a:t>
            </a:r>
            <a:r>
              <a:rPr lang="es-ES" sz="1050" spc="-5" dirty="0">
                <a:solidFill>
                  <a:srgbClr val="2B2B2B"/>
                </a:solidFill>
                <a:effectLst/>
                <a:latin typeface="Verdana" panose="020B0604030504040204" pitchFamily="34" charset="0"/>
                <a:ea typeface="Verdana" panose="020B0604030504040204" pitchFamily="34" charset="0"/>
              </a:rPr>
              <a:t>Asistencial </a:t>
            </a:r>
            <a:r>
              <a:rPr lang="es-ES" sz="1050" spc="-10" dirty="0">
                <a:solidFill>
                  <a:srgbClr val="2B2B2B"/>
                </a:solidFill>
                <a:effectLst/>
                <a:latin typeface="Verdana" panose="020B0604030504040204" pitchFamily="34" charset="0"/>
                <a:ea typeface="Verdana" panose="020B0604030504040204" pitchFamily="34" charset="0"/>
              </a:rPr>
              <a:t>Obligatorio.</a:t>
            </a:r>
            <a:endParaRPr lang="en-US" sz="1050" spc="-5" dirty="0">
              <a:effectLst/>
              <a:latin typeface="Verdana" panose="020B0604030504040204" pitchFamily="34" charset="0"/>
              <a:ea typeface="Verdana" panose="020B0604030504040204" pitchFamily="34" charset="0"/>
            </a:endParaRPr>
          </a:p>
          <a:p>
            <a:pPr marL="342900" marR="404495" lvl="0" indent="-342900">
              <a:spcBef>
                <a:spcPts val="110"/>
              </a:spcBef>
              <a:spcAft>
                <a:spcPts val="0"/>
              </a:spcAft>
              <a:buFont typeface="+mj-lt"/>
              <a:buAutoNum type="alphaLcParenR"/>
              <a:tabLst>
                <a:tab pos="859790" algn="l"/>
                <a:tab pos="861695" algn="l"/>
              </a:tabLst>
            </a:pPr>
            <a:r>
              <a:rPr lang="es-ES" sz="1050" spc="-5" dirty="0">
                <a:solidFill>
                  <a:srgbClr val="2B2B2B"/>
                </a:solidFill>
                <a:effectLst/>
                <a:latin typeface="Verdana" panose="020B0604030504040204" pitchFamily="34" charset="0"/>
                <a:ea typeface="Verdana" panose="020B0604030504040204" pitchFamily="34" charset="0"/>
              </a:rPr>
              <a:t>Coordinar con el Departamento de Asesoría Jurídica, el </a:t>
            </a:r>
            <a:r>
              <a:rPr lang="es-ES" sz="1050" spc="-5" dirty="0">
                <a:solidFill>
                  <a:srgbClr val="3B3B3B"/>
                </a:solidFill>
                <a:effectLst/>
                <a:latin typeface="Verdana" panose="020B0604030504040204" pitchFamily="34" charset="0"/>
                <a:ea typeface="Verdana" panose="020B0604030504040204" pitchFamily="34" charset="0"/>
              </a:rPr>
              <a:t>proceso </a:t>
            </a:r>
            <a:r>
              <a:rPr lang="es-ES" sz="1050" spc="-5" dirty="0">
                <a:solidFill>
                  <a:srgbClr val="2B2B2B"/>
                </a:solidFill>
                <a:effectLst/>
                <a:latin typeface="Verdana" panose="020B0604030504040204" pitchFamily="34" charset="0"/>
                <a:ea typeface="Verdana" panose="020B0604030504040204" pitchFamily="34" charset="0"/>
              </a:rPr>
              <a:t>de suscripción de </a:t>
            </a:r>
            <a:r>
              <a:rPr lang="es-ES" sz="1050" spc="-5" dirty="0">
                <a:solidFill>
                  <a:srgbClr val="4B4B4B"/>
                </a:solidFill>
                <a:effectLst/>
                <a:latin typeface="Verdana" panose="020B0604030504040204" pitchFamily="34" charset="0"/>
                <a:ea typeface="Verdana" panose="020B0604030504040204" pitchFamily="34" charset="0"/>
              </a:rPr>
              <a:t>las </a:t>
            </a:r>
            <a:r>
              <a:rPr lang="es-ES" sz="1050" spc="-5" dirty="0">
                <a:solidFill>
                  <a:srgbClr val="2B2B2B"/>
                </a:solidFill>
                <a:effectLst/>
                <a:latin typeface="Verdana" panose="020B0604030504040204" pitchFamily="34" charset="0"/>
                <a:ea typeface="Verdana" panose="020B0604030504040204" pitchFamily="34" charset="0"/>
              </a:rPr>
              <a:t>Escrituras Públicas y Convenios </a:t>
            </a:r>
            <a:r>
              <a:rPr lang="es-ES" sz="1050" spc="-5" dirty="0">
                <a:solidFill>
                  <a:srgbClr val="3B3B3B"/>
                </a:solidFill>
                <a:effectLst/>
                <a:latin typeface="Verdana" panose="020B0604030504040204" pitchFamily="34" charset="0"/>
                <a:ea typeface="Verdana" panose="020B0604030504040204" pitchFamily="34" charset="0"/>
              </a:rPr>
              <a:t>de </a:t>
            </a:r>
            <a:r>
              <a:rPr lang="es-ES" sz="1050" spc="-5" dirty="0">
                <a:solidFill>
                  <a:srgbClr val="2B2B2B"/>
                </a:solidFill>
                <a:effectLst/>
                <a:latin typeface="Verdana" panose="020B0604030504040204" pitchFamily="34" charset="0"/>
                <a:ea typeface="Verdana" panose="020B0604030504040204" pitchFamily="34" charset="0"/>
              </a:rPr>
              <a:t>Prestaciones de Servicios para programas, de </a:t>
            </a:r>
            <a:r>
              <a:rPr lang="es-ES" sz="1050" spc="-5" dirty="0">
                <a:solidFill>
                  <a:srgbClr val="3B3B3B"/>
                </a:solidFill>
                <a:effectLst/>
                <a:latin typeface="Verdana" panose="020B0604030504040204" pitchFamily="34" charset="0"/>
                <a:ea typeface="Verdana" panose="020B0604030504040204" pitchFamily="34" charset="0"/>
              </a:rPr>
              <a:t>los profesionales que ingresan a </a:t>
            </a:r>
            <a:r>
              <a:rPr lang="es-ES" sz="1050" spc="-5" dirty="0">
                <a:solidFill>
                  <a:srgbClr val="2B2B2B"/>
                </a:solidFill>
                <a:effectLst/>
                <a:latin typeface="Verdana" panose="020B0604030504040204" pitchFamily="34" charset="0"/>
                <a:ea typeface="Verdana" panose="020B0604030504040204" pitchFamily="34" charset="0"/>
              </a:rPr>
              <a:t>formación.</a:t>
            </a:r>
            <a:endParaRPr lang="en-US" sz="1050" spc="-5" dirty="0">
              <a:effectLst/>
              <a:latin typeface="Verdana" panose="020B0604030504040204" pitchFamily="34" charset="0"/>
              <a:ea typeface="Verdana" panose="020B0604030504040204" pitchFamily="34" charset="0"/>
            </a:endParaRPr>
          </a:p>
          <a:p>
            <a:pPr marL="342900" marR="406400" lvl="0" indent="-342900">
              <a:lnSpc>
                <a:spcPct val="101000"/>
              </a:lnSpc>
              <a:spcBef>
                <a:spcPts val="125"/>
              </a:spcBef>
              <a:spcAft>
                <a:spcPts val="0"/>
              </a:spcAft>
              <a:buFont typeface="+mj-lt"/>
              <a:buAutoNum type="alphaLcParenR"/>
              <a:tabLst>
                <a:tab pos="864235" algn="l"/>
                <a:tab pos="867410" algn="l"/>
              </a:tabLst>
            </a:pPr>
            <a:r>
              <a:rPr lang="es-ES" sz="1050" spc="-5" dirty="0">
                <a:solidFill>
                  <a:srgbClr val="2B2B2B"/>
                </a:solidFill>
                <a:effectLst/>
                <a:latin typeface="Verdana" panose="020B0604030504040204" pitchFamily="34" charset="0"/>
                <a:ea typeface="Verdana" panose="020B0604030504040204" pitchFamily="34" charset="0"/>
              </a:rPr>
              <a:t>Coordinar con el</a:t>
            </a:r>
            <a:r>
              <a:rPr lang="es-ES" sz="1050" spc="-45" dirty="0">
                <a:solidFill>
                  <a:srgbClr val="2B2B2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Departamento </a:t>
            </a:r>
            <a:r>
              <a:rPr lang="es-ES" sz="1050" spc="-5" dirty="0">
                <a:solidFill>
                  <a:srgbClr val="3B3B3B"/>
                </a:solidFill>
                <a:effectLst/>
                <a:latin typeface="Verdana" panose="020B0604030504040204" pitchFamily="34" charset="0"/>
                <a:ea typeface="Verdana" panose="020B0604030504040204" pitchFamily="34" charset="0"/>
              </a:rPr>
              <a:t>de</a:t>
            </a:r>
            <a:r>
              <a:rPr lang="es-ES" sz="1050" spc="-50" dirty="0">
                <a:solidFill>
                  <a:srgbClr val="3B3B3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Gestión de</a:t>
            </a:r>
            <a:r>
              <a:rPr lang="es-ES" sz="1050" spc="-30" dirty="0">
                <a:solidFill>
                  <a:srgbClr val="2B2B2B"/>
                </a:solidFill>
                <a:effectLst/>
                <a:latin typeface="Verdana" panose="020B0604030504040204" pitchFamily="34" charset="0"/>
                <a:ea typeface="Verdana" panose="020B0604030504040204" pitchFamily="34" charset="0"/>
              </a:rPr>
              <a:t> </a:t>
            </a:r>
            <a:r>
              <a:rPr lang="es-ES" sz="1050" spc="-5" dirty="0">
                <a:solidFill>
                  <a:srgbClr val="4B4B4B"/>
                </a:solidFill>
                <a:effectLst/>
                <a:latin typeface="Verdana" panose="020B0604030504040204" pitchFamily="34" charset="0"/>
                <a:ea typeface="Verdana" panose="020B0604030504040204" pitchFamily="34" charset="0"/>
              </a:rPr>
              <a:t>las</a:t>
            </a:r>
            <a:r>
              <a:rPr lang="es-ES" sz="1050" spc="-20" dirty="0">
                <a:solidFill>
                  <a:srgbClr val="4B4B4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Personas </a:t>
            </a:r>
            <a:r>
              <a:rPr lang="es-ES" sz="1050" spc="-5" dirty="0">
                <a:solidFill>
                  <a:srgbClr val="3B3B3B"/>
                </a:solidFill>
                <a:effectLst/>
                <a:latin typeface="Verdana" panose="020B0604030504040204" pitchFamily="34" charset="0"/>
                <a:ea typeface="Verdana" panose="020B0604030504040204" pitchFamily="34" charset="0"/>
              </a:rPr>
              <a:t>el proceso </a:t>
            </a:r>
            <a:r>
              <a:rPr lang="es-ES" sz="1050" spc="-5" dirty="0">
                <a:solidFill>
                  <a:srgbClr val="2B2B2B"/>
                </a:solidFill>
                <a:effectLst/>
                <a:latin typeface="Verdana" panose="020B0604030504040204" pitchFamily="34" charset="0"/>
                <a:ea typeface="Verdana" panose="020B0604030504040204" pitchFamily="34" charset="0"/>
              </a:rPr>
              <a:t>de</a:t>
            </a:r>
            <a:r>
              <a:rPr lang="es-ES" sz="1050" spc="-30" dirty="0">
                <a:solidFill>
                  <a:srgbClr val="2B2B2B"/>
                </a:solidFill>
                <a:effectLst/>
                <a:latin typeface="Verdana" panose="020B0604030504040204" pitchFamily="34" charset="0"/>
                <a:ea typeface="Verdana" panose="020B0604030504040204" pitchFamily="34" charset="0"/>
              </a:rPr>
              <a:t> </a:t>
            </a:r>
            <a:r>
              <a:rPr lang="es-ES" sz="1050" spc="-5" dirty="0">
                <a:solidFill>
                  <a:srgbClr val="3B3B3B"/>
                </a:solidFill>
                <a:effectLst/>
                <a:latin typeface="Verdana" panose="020B0604030504040204" pitchFamily="34" charset="0"/>
                <a:ea typeface="Verdana" panose="020B0604030504040204" pitchFamily="34" charset="0"/>
              </a:rPr>
              <a:t>nombramiento y </a:t>
            </a:r>
            <a:r>
              <a:rPr lang="es-ES" sz="1050" spc="-5" dirty="0">
                <a:solidFill>
                  <a:srgbClr val="2B2B2B"/>
                </a:solidFill>
                <a:effectLst/>
                <a:latin typeface="Verdana" panose="020B0604030504040204" pitchFamily="34" charset="0"/>
                <a:ea typeface="Verdana" panose="020B0604030504040204" pitchFamily="34" charset="0"/>
              </a:rPr>
              <a:t>pago de </a:t>
            </a:r>
            <a:r>
              <a:rPr lang="es-ES" sz="1050" spc="-5" dirty="0">
                <a:solidFill>
                  <a:srgbClr val="3B3B3B"/>
                </a:solidFill>
                <a:effectLst/>
                <a:latin typeface="Verdana" panose="020B0604030504040204" pitchFamily="34" charset="0"/>
                <a:ea typeface="Verdana" panose="020B0604030504040204" pitchFamily="34" charset="0"/>
              </a:rPr>
              <a:t>estipendios.</a:t>
            </a:r>
            <a:endParaRPr lang="en-US" sz="1050" spc="-5" dirty="0">
              <a:effectLst/>
              <a:latin typeface="Verdana" panose="020B0604030504040204" pitchFamily="34" charset="0"/>
              <a:ea typeface="Verdana" panose="020B0604030504040204" pitchFamily="34" charset="0"/>
            </a:endParaRPr>
          </a:p>
          <a:p>
            <a:pPr marL="342900" marR="399415" lvl="0" indent="-342900">
              <a:lnSpc>
                <a:spcPct val="101000"/>
              </a:lnSpc>
              <a:spcBef>
                <a:spcPts val="60"/>
              </a:spcBef>
              <a:spcAft>
                <a:spcPts val="0"/>
              </a:spcAft>
              <a:buFont typeface="+mj-lt"/>
              <a:buAutoNum type="alphaLcParenR"/>
              <a:tabLst>
                <a:tab pos="871855" algn="l"/>
              </a:tabLst>
            </a:pPr>
            <a:r>
              <a:rPr lang="es-ES" sz="1050" spc="-5" dirty="0">
                <a:solidFill>
                  <a:srgbClr val="2B2B2B"/>
                </a:solidFill>
                <a:effectLst/>
                <a:latin typeface="Verdana" panose="020B0604030504040204" pitchFamily="34" charset="0"/>
                <a:ea typeface="Verdana" panose="020B0604030504040204" pitchFamily="34" charset="0"/>
              </a:rPr>
              <a:t>Gestionar el proceso </a:t>
            </a:r>
            <a:r>
              <a:rPr lang="es-ES" sz="1050" spc="-5" dirty="0">
                <a:solidFill>
                  <a:srgbClr val="3B3B3B"/>
                </a:solidFill>
                <a:effectLst/>
                <a:latin typeface="Verdana" panose="020B0604030504040204" pitchFamily="34" charset="0"/>
                <a:ea typeface="Verdana" panose="020B0604030504040204" pitchFamily="34" charset="0"/>
              </a:rPr>
              <a:t>de </a:t>
            </a:r>
            <a:r>
              <a:rPr lang="es-ES" sz="1050" spc="-5" dirty="0">
                <a:solidFill>
                  <a:srgbClr val="2B2B2B"/>
                </a:solidFill>
                <a:effectLst/>
                <a:latin typeface="Verdana" panose="020B0604030504040204" pitchFamily="34" charset="0"/>
                <a:ea typeface="Verdana" panose="020B0604030504040204" pitchFamily="34" charset="0"/>
              </a:rPr>
              <a:t>incorporación, </a:t>
            </a:r>
            <a:r>
              <a:rPr lang="es-ES" sz="1050" spc="-5" dirty="0">
                <a:solidFill>
                  <a:srgbClr val="3B3B3B"/>
                </a:solidFill>
                <a:effectLst/>
                <a:latin typeface="Verdana" panose="020B0604030504040204" pitchFamily="34" charset="0"/>
                <a:ea typeface="Verdana" panose="020B0604030504040204" pitchFamily="34" charset="0"/>
              </a:rPr>
              <a:t>notificación, mantención </a:t>
            </a:r>
            <a:r>
              <a:rPr lang="es-ES" sz="1050" spc="-5" dirty="0">
                <a:solidFill>
                  <a:srgbClr val="4B4B4B"/>
                </a:solidFill>
                <a:effectLst/>
                <a:latin typeface="Verdana" panose="020B0604030504040204" pitchFamily="34" charset="0"/>
                <a:ea typeface="Verdana" panose="020B0604030504040204" pitchFamily="34" charset="0"/>
              </a:rPr>
              <a:t>y </a:t>
            </a:r>
            <a:r>
              <a:rPr lang="es-ES" sz="1050" spc="-5" dirty="0">
                <a:solidFill>
                  <a:srgbClr val="3B3B3B"/>
                </a:solidFill>
                <a:effectLst/>
                <a:latin typeface="Verdana" panose="020B0604030504040204" pitchFamily="34" charset="0"/>
                <a:ea typeface="Verdana" panose="020B0604030504040204" pitchFamily="34" charset="0"/>
              </a:rPr>
              <a:t>seguimiento de </a:t>
            </a:r>
            <a:r>
              <a:rPr lang="es-ES" sz="1050" spc="-5" dirty="0">
                <a:solidFill>
                  <a:srgbClr val="4B4B4B"/>
                </a:solidFill>
                <a:effectLst/>
                <a:latin typeface="Verdana" panose="020B0604030504040204" pitchFamily="34" charset="0"/>
                <a:ea typeface="Verdana" panose="020B0604030504040204" pitchFamily="34" charset="0"/>
              </a:rPr>
              <a:t>los </a:t>
            </a:r>
            <a:r>
              <a:rPr lang="es-ES" sz="1050" spc="-5" dirty="0">
                <a:solidFill>
                  <a:srgbClr val="3B3B3B"/>
                </a:solidFill>
                <a:effectLst/>
                <a:latin typeface="Verdana" panose="020B0604030504040204" pitchFamily="34" charset="0"/>
                <a:ea typeface="Verdana" panose="020B0604030504040204" pitchFamily="34" charset="0"/>
              </a:rPr>
              <a:t>profesionales </a:t>
            </a:r>
            <a:r>
              <a:rPr lang="es-ES" sz="1050" spc="-5" dirty="0">
                <a:solidFill>
                  <a:srgbClr val="2B2B2B"/>
                </a:solidFill>
                <a:effectLst/>
                <a:latin typeface="Verdana" panose="020B0604030504040204" pitchFamily="34" charset="0"/>
                <a:ea typeface="Verdana" panose="020B0604030504040204" pitchFamily="34" charset="0"/>
              </a:rPr>
              <a:t>funcionarios </a:t>
            </a:r>
            <a:r>
              <a:rPr lang="es-ES" sz="1050" spc="-5" dirty="0">
                <a:solidFill>
                  <a:srgbClr val="3B3B3B"/>
                </a:solidFill>
                <a:effectLst/>
                <a:latin typeface="Verdana" panose="020B0604030504040204" pitchFamily="34" charset="0"/>
                <a:ea typeface="Verdana" panose="020B0604030504040204" pitchFamily="34" charset="0"/>
              </a:rPr>
              <a:t>en</a:t>
            </a:r>
            <a:r>
              <a:rPr lang="es-ES" sz="1050" spc="-45" dirty="0">
                <a:solidFill>
                  <a:srgbClr val="3B3B3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Período Asistencial Obligatorio, </a:t>
            </a:r>
            <a:r>
              <a:rPr lang="es-ES" sz="1050" spc="-5" dirty="0">
                <a:solidFill>
                  <a:srgbClr val="3B3B3B"/>
                </a:solidFill>
                <a:effectLst/>
                <a:latin typeface="Verdana" panose="020B0604030504040204" pitchFamily="34" charset="0"/>
                <a:ea typeface="Verdana" panose="020B0604030504040204" pitchFamily="34" charset="0"/>
              </a:rPr>
              <a:t>por</a:t>
            </a:r>
            <a:r>
              <a:rPr lang="es-ES" sz="1050" spc="-30" dirty="0">
                <a:solidFill>
                  <a:srgbClr val="3B3B3B"/>
                </a:solidFill>
                <a:effectLst/>
                <a:latin typeface="Verdana" panose="020B0604030504040204" pitchFamily="34" charset="0"/>
                <a:ea typeface="Verdana" panose="020B0604030504040204" pitchFamily="34" charset="0"/>
              </a:rPr>
              <a:t> </a:t>
            </a:r>
            <a:r>
              <a:rPr lang="es-ES" sz="1050" spc="-5" dirty="0">
                <a:solidFill>
                  <a:srgbClr val="3B3B3B"/>
                </a:solidFill>
                <a:effectLst/>
                <a:latin typeface="Verdana" panose="020B0604030504040204" pitchFamily="34" charset="0"/>
                <a:ea typeface="Verdana" panose="020B0604030504040204" pitchFamily="34" charset="0"/>
              </a:rPr>
              <a:t>programas de formación.</a:t>
            </a:r>
            <a:endParaRPr lang="en-US" sz="1050" spc="-5" dirty="0">
              <a:effectLst/>
              <a:latin typeface="Verdana" panose="020B0604030504040204" pitchFamily="34" charset="0"/>
              <a:ea typeface="Verdana" panose="020B0604030504040204" pitchFamily="34" charset="0"/>
            </a:endParaRPr>
          </a:p>
          <a:p>
            <a:pPr marL="342900" marR="394335" lvl="0" indent="-342900">
              <a:spcBef>
                <a:spcPts val="40"/>
              </a:spcBef>
              <a:spcAft>
                <a:spcPts val="0"/>
              </a:spcAft>
              <a:buFont typeface="+mj-lt"/>
              <a:buAutoNum type="alphaLcParenR"/>
              <a:tabLst>
                <a:tab pos="871855" algn="l"/>
              </a:tabLst>
            </a:pPr>
            <a:r>
              <a:rPr lang="es-ES" sz="1050" spc="-5" dirty="0">
                <a:solidFill>
                  <a:srgbClr val="3B3B3B"/>
                </a:solidFill>
                <a:effectLst/>
                <a:latin typeface="Verdana" panose="020B0604030504040204" pitchFamily="34" charset="0"/>
                <a:ea typeface="Verdana" panose="020B0604030504040204" pitchFamily="34" charset="0"/>
              </a:rPr>
              <a:t>Gestionar </a:t>
            </a:r>
            <a:r>
              <a:rPr lang="es-ES" sz="1050" spc="-5" dirty="0">
                <a:solidFill>
                  <a:srgbClr val="2B2B2B"/>
                </a:solidFill>
                <a:effectLst/>
                <a:latin typeface="Verdana" panose="020B0604030504040204" pitchFamily="34" charset="0"/>
                <a:ea typeface="Verdana" panose="020B0604030504040204" pitchFamily="34" charset="0"/>
              </a:rPr>
              <a:t>con </a:t>
            </a:r>
            <a:r>
              <a:rPr lang="es-ES" sz="1050" spc="-5" dirty="0">
                <a:solidFill>
                  <a:srgbClr val="4B4B4B"/>
                </a:solidFill>
                <a:effectLst/>
                <a:latin typeface="Verdana" panose="020B0604030504040204" pitchFamily="34" charset="0"/>
                <a:ea typeface="Verdana" panose="020B0604030504040204" pitchFamily="34" charset="0"/>
              </a:rPr>
              <a:t>los </a:t>
            </a:r>
            <a:r>
              <a:rPr lang="es-ES" sz="1050" spc="-5" dirty="0">
                <a:solidFill>
                  <a:srgbClr val="2B2B2B"/>
                </a:solidFill>
                <a:effectLst/>
                <a:latin typeface="Verdana" panose="020B0604030504040204" pitchFamily="34" charset="0"/>
                <a:ea typeface="Verdana" panose="020B0604030504040204" pitchFamily="34" charset="0"/>
              </a:rPr>
              <a:t>Hospitales del Servicio de Salud, </a:t>
            </a:r>
            <a:r>
              <a:rPr lang="es-ES" sz="1050" spc="-5" dirty="0">
                <a:solidFill>
                  <a:srgbClr val="3B3B3B"/>
                </a:solidFill>
                <a:effectLst/>
                <a:latin typeface="Verdana" panose="020B0604030504040204" pitchFamily="34" charset="0"/>
                <a:ea typeface="Verdana" panose="020B0604030504040204" pitchFamily="34" charset="0"/>
              </a:rPr>
              <a:t>la incorporación </a:t>
            </a:r>
            <a:r>
              <a:rPr lang="es-ES" sz="1050" spc="-5" dirty="0">
                <a:solidFill>
                  <a:srgbClr val="2B2B2B"/>
                </a:solidFill>
                <a:effectLst/>
                <a:latin typeface="Verdana" panose="020B0604030504040204" pitchFamily="34" charset="0"/>
                <a:ea typeface="Verdana" panose="020B0604030504040204" pitchFamily="34" charset="0"/>
              </a:rPr>
              <a:t>y </a:t>
            </a:r>
            <a:r>
              <a:rPr lang="es-ES" sz="1050" spc="-5" dirty="0">
                <a:solidFill>
                  <a:srgbClr val="3B3B3B"/>
                </a:solidFill>
                <a:effectLst/>
                <a:latin typeface="Verdana" panose="020B0604030504040204" pitchFamily="34" charset="0"/>
                <a:ea typeface="Verdana" panose="020B0604030504040204" pitchFamily="34" charset="0"/>
              </a:rPr>
              <a:t>contratación de </a:t>
            </a:r>
            <a:r>
              <a:rPr lang="es-ES" sz="1050" spc="-5" dirty="0">
                <a:solidFill>
                  <a:srgbClr val="4B4B4B"/>
                </a:solidFill>
                <a:effectLst/>
                <a:latin typeface="Verdana" panose="020B0604030504040204" pitchFamily="34" charset="0"/>
                <a:ea typeface="Verdana" panose="020B0604030504040204" pitchFamily="34" charset="0"/>
              </a:rPr>
              <a:t>los </a:t>
            </a:r>
            <a:r>
              <a:rPr lang="es-ES" sz="1050" spc="-5" dirty="0">
                <a:solidFill>
                  <a:srgbClr val="3B3B3B"/>
                </a:solidFill>
                <a:effectLst/>
                <a:latin typeface="Verdana" panose="020B0604030504040204" pitchFamily="34" charset="0"/>
                <a:ea typeface="Verdana" panose="020B0604030504040204" pitchFamily="34" charset="0"/>
              </a:rPr>
              <a:t>médicos</a:t>
            </a:r>
            <a:r>
              <a:rPr lang="es-ES" sz="1050" spc="-25" dirty="0">
                <a:solidFill>
                  <a:srgbClr val="3B3B3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y </a:t>
            </a:r>
            <a:r>
              <a:rPr lang="es-ES" sz="1050" spc="-5" dirty="0">
                <a:solidFill>
                  <a:srgbClr val="3B3B3B"/>
                </a:solidFill>
                <a:effectLst/>
                <a:latin typeface="Verdana" panose="020B0604030504040204" pitchFamily="34" charset="0"/>
                <a:ea typeface="Verdana" panose="020B0604030504040204" pitchFamily="34" charset="0"/>
              </a:rPr>
              <a:t>odontólogos </a:t>
            </a:r>
            <a:r>
              <a:rPr lang="es-ES" sz="1050" spc="-5" dirty="0">
                <a:solidFill>
                  <a:srgbClr val="2B2B2B"/>
                </a:solidFill>
                <a:effectLst/>
                <a:latin typeface="Verdana" panose="020B0604030504040204" pitchFamily="34" charset="0"/>
                <a:ea typeface="Verdana" panose="020B0604030504040204" pitchFamily="34" charset="0"/>
              </a:rPr>
              <a:t>que</a:t>
            </a:r>
            <a:r>
              <a:rPr lang="es-ES" sz="1050" spc="-75" dirty="0">
                <a:solidFill>
                  <a:srgbClr val="2B2B2B"/>
                </a:solidFill>
                <a:effectLst/>
                <a:latin typeface="Verdana" panose="020B0604030504040204" pitchFamily="34" charset="0"/>
                <a:ea typeface="Verdana" panose="020B0604030504040204" pitchFamily="34" charset="0"/>
              </a:rPr>
              <a:t> </a:t>
            </a:r>
            <a:r>
              <a:rPr lang="es-ES" sz="1050" spc="-5" dirty="0">
                <a:solidFill>
                  <a:srgbClr val="4B4B4B"/>
                </a:solidFill>
                <a:effectLst/>
                <a:latin typeface="Verdana" panose="020B0604030504040204" pitchFamily="34" charset="0"/>
                <a:ea typeface="Verdana" panose="020B0604030504040204" pitchFamily="34" charset="0"/>
              </a:rPr>
              <a:t>ingresan </a:t>
            </a:r>
            <a:r>
              <a:rPr lang="es-ES" sz="1050" spc="-5" dirty="0">
                <a:solidFill>
                  <a:srgbClr val="2B2B2B"/>
                </a:solidFill>
                <a:effectLst/>
                <a:latin typeface="Verdana" panose="020B0604030504040204" pitchFamily="34" charset="0"/>
                <a:ea typeface="Verdana" panose="020B0604030504040204" pitchFamily="34" charset="0"/>
              </a:rPr>
              <a:t>al </a:t>
            </a:r>
            <a:r>
              <a:rPr lang="es-ES" sz="1050" spc="-5" dirty="0">
                <a:solidFill>
                  <a:srgbClr val="3B3B3B"/>
                </a:solidFill>
                <a:effectLst/>
                <a:latin typeface="Verdana" panose="020B0604030504040204" pitchFamily="34" charset="0"/>
                <a:ea typeface="Verdana" panose="020B0604030504040204" pitchFamily="34" charset="0"/>
              </a:rPr>
              <a:t>período </a:t>
            </a:r>
            <a:r>
              <a:rPr lang="es-ES" sz="1050" spc="-5" dirty="0">
                <a:solidFill>
                  <a:srgbClr val="2B2B2B"/>
                </a:solidFill>
                <a:effectLst/>
                <a:latin typeface="Verdana" panose="020B0604030504040204" pitchFamily="34" charset="0"/>
                <a:ea typeface="Verdana" panose="020B0604030504040204" pitchFamily="34" charset="0"/>
              </a:rPr>
              <a:t>asistencial obligatorio.</a:t>
            </a:r>
            <a:endParaRPr lang="en-US" sz="1050" spc="-5" dirty="0">
              <a:effectLst/>
              <a:latin typeface="Verdana" panose="020B0604030504040204" pitchFamily="34" charset="0"/>
              <a:ea typeface="Verdana" panose="020B0604030504040204" pitchFamily="34" charset="0"/>
            </a:endParaRPr>
          </a:p>
          <a:p>
            <a:pPr marL="342900" marR="398145" lvl="0" indent="-342900">
              <a:lnSpc>
                <a:spcPct val="101000"/>
              </a:lnSpc>
              <a:spcBef>
                <a:spcPts val="125"/>
              </a:spcBef>
              <a:spcAft>
                <a:spcPts val="0"/>
              </a:spcAft>
              <a:buFont typeface="+mj-lt"/>
              <a:buAutoNum type="alphaLcParenR"/>
              <a:tabLst>
                <a:tab pos="872490" algn="l"/>
                <a:tab pos="875665" algn="l"/>
              </a:tabLst>
            </a:pPr>
            <a:r>
              <a:rPr lang="es-ES" sz="1050" spc="-5" dirty="0">
                <a:solidFill>
                  <a:srgbClr val="2B2B2B"/>
                </a:solidFill>
                <a:effectLst/>
                <a:latin typeface="Verdana" panose="020B0604030504040204" pitchFamily="34" charset="0"/>
                <a:ea typeface="Verdana" panose="020B0604030504040204" pitchFamily="34" charset="0"/>
              </a:rPr>
              <a:t>Gestionar traslados de </a:t>
            </a:r>
            <a:r>
              <a:rPr lang="es-ES" sz="1050" spc="-5" dirty="0">
                <a:solidFill>
                  <a:srgbClr val="3B3B3B"/>
                </a:solidFill>
                <a:effectLst/>
                <a:latin typeface="Verdana" panose="020B0604030504040204" pitchFamily="34" charset="0"/>
                <a:ea typeface="Verdana" panose="020B0604030504040204" pitchFamily="34" charset="0"/>
              </a:rPr>
              <a:t>Período </a:t>
            </a:r>
            <a:r>
              <a:rPr lang="es-ES" sz="1050" spc="-5" dirty="0">
                <a:solidFill>
                  <a:srgbClr val="2B2B2B"/>
                </a:solidFill>
                <a:effectLst/>
                <a:latin typeface="Verdana" panose="020B0604030504040204" pitchFamily="34" charset="0"/>
                <a:ea typeface="Verdana" panose="020B0604030504040204" pitchFamily="34" charset="0"/>
              </a:rPr>
              <a:t>Asistencial Obligatorio, </a:t>
            </a:r>
            <a:r>
              <a:rPr lang="es-ES" sz="1050" spc="-5" dirty="0">
                <a:solidFill>
                  <a:srgbClr val="3B3B3B"/>
                </a:solidFill>
                <a:effectLst/>
                <a:latin typeface="Verdana" panose="020B0604030504040204" pitchFamily="34" charset="0"/>
                <a:ea typeface="Verdana" panose="020B0604030504040204" pitchFamily="34" charset="0"/>
              </a:rPr>
              <a:t>hacia y </a:t>
            </a:r>
            <a:r>
              <a:rPr lang="es-ES" sz="1050" spc="-5" dirty="0">
                <a:solidFill>
                  <a:srgbClr val="2B2B2B"/>
                </a:solidFill>
                <a:effectLst/>
                <a:latin typeface="Verdana" panose="020B0604030504040204" pitchFamily="34" charset="0"/>
                <a:ea typeface="Verdana" panose="020B0604030504040204" pitchFamily="34" charset="0"/>
              </a:rPr>
              <a:t>desde </a:t>
            </a:r>
            <a:r>
              <a:rPr lang="es-ES" sz="1050" spc="-5" dirty="0">
                <a:solidFill>
                  <a:srgbClr val="3B3B3B"/>
                </a:solidFill>
                <a:effectLst/>
                <a:latin typeface="Verdana" panose="020B0604030504040204" pitchFamily="34" charset="0"/>
                <a:ea typeface="Verdana" panose="020B0604030504040204" pitchFamily="34" charset="0"/>
              </a:rPr>
              <a:t>otros </a:t>
            </a:r>
            <a:r>
              <a:rPr lang="es-ES" sz="1050" spc="-5" dirty="0">
                <a:solidFill>
                  <a:srgbClr val="2B2B2B"/>
                </a:solidFill>
                <a:effectLst/>
                <a:latin typeface="Verdana" panose="020B0604030504040204" pitchFamily="34" charset="0"/>
                <a:ea typeface="Verdana" panose="020B0604030504040204" pitchFamily="34" charset="0"/>
              </a:rPr>
              <a:t>Servicios </a:t>
            </a:r>
            <a:r>
              <a:rPr lang="es-ES" sz="1050" spc="-5" dirty="0">
                <a:solidFill>
                  <a:srgbClr val="3B3B3B"/>
                </a:solidFill>
                <a:effectLst/>
                <a:latin typeface="Verdana" panose="020B0604030504040204" pitchFamily="34" charset="0"/>
                <a:ea typeface="Verdana" panose="020B0604030504040204" pitchFamily="34" charset="0"/>
              </a:rPr>
              <a:t>de </a:t>
            </a:r>
            <a:r>
              <a:rPr lang="es-ES" sz="1050" spc="-5" dirty="0">
                <a:solidFill>
                  <a:srgbClr val="2B2B2B"/>
                </a:solidFill>
                <a:effectLst/>
                <a:latin typeface="Verdana" panose="020B0604030504040204" pitchFamily="34" charset="0"/>
                <a:ea typeface="Verdana" panose="020B0604030504040204" pitchFamily="34" charset="0"/>
              </a:rPr>
              <a:t>Salud </a:t>
            </a:r>
            <a:r>
              <a:rPr lang="es-ES" sz="1050" spc="-5" dirty="0">
                <a:solidFill>
                  <a:srgbClr val="3B3B3B"/>
                </a:solidFill>
                <a:effectLst/>
                <a:latin typeface="Verdana" panose="020B0604030504040204" pitchFamily="34" charset="0"/>
                <a:ea typeface="Verdana" panose="020B0604030504040204" pitchFamily="34" charset="0"/>
              </a:rPr>
              <a:t>con </a:t>
            </a:r>
            <a:r>
              <a:rPr lang="es-ES" sz="1050" spc="-5" dirty="0">
                <a:solidFill>
                  <a:srgbClr val="2B2B2B"/>
                </a:solidFill>
                <a:effectLst/>
                <a:latin typeface="Verdana" panose="020B0604030504040204" pitchFamily="34" charset="0"/>
                <a:ea typeface="Verdana" panose="020B0604030504040204" pitchFamily="34" charset="0"/>
              </a:rPr>
              <a:t>la documentación</a:t>
            </a:r>
            <a:r>
              <a:rPr lang="es-ES" sz="1050" spc="120" dirty="0">
                <a:solidFill>
                  <a:srgbClr val="2B2B2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correspondiente,</a:t>
            </a:r>
            <a:r>
              <a:rPr lang="es-ES" sz="1050" spc="-55" dirty="0">
                <a:solidFill>
                  <a:srgbClr val="2B2B2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según el </a:t>
            </a:r>
            <a:r>
              <a:rPr lang="es-ES" sz="1050" spc="-5" dirty="0">
                <a:solidFill>
                  <a:srgbClr val="4B4B4B"/>
                </a:solidFill>
                <a:effectLst/>
                <a:latin typeface="Verdana" panose="020B0604030504040204" pitchFamily="34" charset="0"/>
                <a:ea typeface="Verdana" panose="020B0604030504040204" pitchFamily="34" charset="0"/>
              </a:rPr>
              <a:t>flujograma indicado por </a:t>
            </a:r>
            <a:r>
              <a:rPr lang="es-ES" sz="1050" spc="-5" dirty="0">
                <a:solidFill>
                  <a:srgbClr val="3B3B3B"/>
                </a:solidFill>
                <a:effectLst/>
                <a:latin typeface="Verdana" panose="020B0604030504040204" pitchFamily="34" charset="0"/>
                <a:ea typeface="Verdana" panose="020B0604030504040204" pitchFamily="34" charset="0"/>
              </a:rPr>
              <a:t>el </a:t>
            </a:r>
            <a:r>
              <a:rPr lang="es-ES" sz="1050" spc="-5" dirty="0">
                <a:solidFill>
                  <a:srgbClr val="4B4B4B"/>
                </a:solidFill>
                <a:effectLst/>
                <a:latin typeface="Verdana" panose="020B0604030504040204" pitchFamily="34" charset="0"/>
                <a:ea typeface="Verdana" panose="020B0604030504040204" pitchFamily="34" charset="0"/>
              </a:rPr>
              <a:t>MINSAL.</a:t>
            </a:r>
            <a:endParaRPr lang="en-US" sz="1050" spc="-5" dirty="0">
              <a:effectLst/>
              <a:latin typeface="Verdana" panose="020B0604030504040204" pitchFamily="34" charset="0"/>
              <a:ea typeface="Verdana" panose="020B0604030504040204" pitchFamily="34" charset="0"/>
            </a:endParaRPr>
          </a:p>
          <a:p>
            <a:pPr marL="342900" marR="394335" lvl="0" indent="-342900">
              <a:spcBef>
                <a:spcPts val="40"/>
              </a:spcBef>
              <a:spcAft>
                <a:spcPts val="0"/>
              </a:spcAft>
              <a:buFont typeface="+mj-lt"/>
              <a:buAutoNum type="alphaLcParenR"/>
              <a:tabLst>
                <a:tab pos="874395" algn="l"/>
                <a:tab pos="875665" algn="l"/>
              </a:tabLst>
            </a:pPr>
            <a:r>
              <a:rPr lang="es-ES" sz="1050" spc="-5" dirty="0">
                <a:solidFill>
                  <a:srgbClr val="3B3B3B"/>
                </a:solidFill>
                <a:effectLst/>
                <a:latin typeface="Verdana" panose="020B0604030504040204" pitchFamily="34" charset="0"/>
                <a:ea typeface="Verdana" panose="020B0604030504040204" pitchFamily="34" charset="0"/>
              </a:rPr>
              <a:t>Monitorear </a:t>
            </a:r>
            <a:r>
              <a:rPr lang="es-ES" sz="1050" spc="-5" dirty="0">
                <a:solidFill>
                  <a:srgbClr val="2B2B2B"/>
                </a:solidFill>
                <a:effectLst/>
                <a:latin typeface="Verdana" panose="020B0604030504040204" pitchFamily="34" charset="0"/>
                <a:ea typeface="Verdana" panose="020B0604030504040204" pitchFamily="34" charset="0"/>
              </a:rPr>
              <a:t>el cumplimiento del </a:t>
            </a:r>
            <a:r>
              <a:rPr lang="es-ES" sz="1050" spc="-5" dirty="0">
                <a:solidFill>
                  <a:srgbClr val="3B3B3B"/>
                </a:solidFill>
                <a:effectLst/>
                <a:latin typeface="Verdana" panose="020B0604030504040204" pitchFamily="34" charset="0"/>
                <a:ea typeface="Verdana" panose="020B0604030504040204" pitchFamily="34" charset="0"/>
              </a:rPr>
              <a:t>proceso </a:t>
            </a:r>
            <a:r>
              <a:rPr lang="es-ES" sz="1050" spc="-5" dirty="0">
                <a:solidFill>
                  <a:srgbClr val="2B2B2B"/>
                </a:solidFill>
                <a:effectLst/>
                <a:latin typeface="Verdana" panose="020B0604030504040204" pitchFamily="34" charset="0"/>
                <a:ea typeface="Verdana" panose="020B0604030504040204" pitchFamily="34" charset="0"/>
              </a:rPr>
              <a:t>de </a:t>
            </a:r>
            <a:r>
              <a:rPr lang="es-ES" sz="1050" spc="-5" dirty="0">
                <a:solidFill>
                  <a:srgbClr val="4B4B4B"/>
                </a:solidFill>
                <a:effectLst/>
                <a:latin typeface="Verdana" panose="020B0604030504040204" pitchFamily="34" charset="0"/>
                <a:ea typeface="Verdana" panose="020B0604030504040204" pitchFamily="34" charset="0"/>
              </a:rPr>
              <a:t>formación, </a:t>
            </a:r>
            <a:r>
              <a:rPr lang="es-ES" sz="1050" spc="-5" dirty="0">
                <a:solidFill>
                  <a:srgbClr val="2B2B2B"/>
                </a:solidFill>
                <a:effectLst/>
                <a:latin typeface="Verdana" panose="020B0604030504040204" pitchFamily="34" charset="0"/>
                <a:ea typeface="Verdana" panose="020B0604030504040204" pitchFamily="34" charset="0"/>
              </a:rPr>
              <a:t>mediante </a:t>
            </a:r>
            <a:r>
              <a:rPr lang="es-ES" sz="1050" spc="-5" dirty="0">
                <a:solidFill>
                  <a:srgbClr val="3B3B3B"/>
                </a:solidFill>
                <a:effectLst/>
                <a:latin typeface="Verdana" panose="020B0604030504040204" pitchFamily="34" charset="0"/>
                <a:ea typeface="Verdana" panose="020B0604030504040204" pitchFamily="34" charset="0"/>
              </a:rPr>
              <a:t>la </a:t>
            </a:r>
            <a:r>
              <a:rPr lang="es-ES" sz="1050" spc="-5" dirty="0">
                <a:solidFill>
                  <a:srgbClr val="2B2B2B"/>
                </a:solidFill>
                <a:effectLst/>
                <a:latin typeface="Verdana" panose="020B0604030504040204" pitchFamily="34" charset="0"/>
                <a:ea typeface="Verdana" panose="020B0604030504040204" pitchFamily="34" charset="0"/>
              </a:rPr>
              <a:t>solicitud </a:t>
            </a:r>
            <a:r>
              <a:rPr lang="es-ES" sz="1050" spc="-5" dirty="0">
                <a:solidFill>
                  <a:srgbClr val="3B3B3B"/>
                </a:solidFill>
                <a:effectLst/>
                <a:latin typeface="Verdana" panose="020B0604030504040204" pitchFamily="34" charset="0"/>
                <a:ea typeface="Verdana" panose="020B0604030504040204" pitchFamily="34" charset="0"/>
              </a:rPr>
              <a:t>de </a:t>
            </a:r>
            <a:r>
              <a:rPr lang="es-ES" sz="1050" spc="-5" dirty="0">
                <a:solidFill>
                  <a:srgbClr val="4B4B4B"/>
                </a:solidFill>
                <a:effectLst/>
                <a:latin typeface="Verdana" panose="020B0604030504040204" pitchFamily="34" charset="0"/>
                <a:ea typeface="Verdana" panose="020B0604030504040204" pitchFamily="34" charset="0"/>
              </a:rPr>
              <a:t>informes </a:t>
            </a:r>
            <a:r>
              <a:rPr lang="es-ES" sz="1050" spc="-5" dirty="0">
                <a:solidFill>
                  <a:srgbClr val="3B3B3B"/>
                </a:solidFill>
                <a:effectLst/>
                <a:latin typeface="Verdana" panose="020B0604030504040204" pitchFamily="34" charset="0"/>
                <a:ea typeface="Verdana" panose="020B0604030504040204" pitchFamily="34" charset="0"/>
              </a:rPr>
              <a:t>de </a:t>
            </a:r>
            <a:r>
              <a:rPr lang="es-ES" sz="1050" spc="-5" dirty="0">
                <a:solidFill>
                  <a:srgbClr val="2B2B2B"/>
                </a:solidFill>
                <a:effectLst/>
                <a:latin typeface="Verdana" panose="020B0604030504040204" pitchFamily="34" charset="0"/>
                <a:ea typeface="Verdana" panose="020B0604030504040204" pitchFamily="34" charset="0"/>
              </a:rPr>
              <a:t>cumplimiento académico y </a:t>
            </a:r>
            <a:r>
              <a:rPr lang="es-ES" sz="1050" spc="-5" dirty="0">
                <a:solidFill>
                  <a:srgbClr val="3B3B3B"/>
                </a:solidFill>
                <a:effectLst/>
                <a:latin typeface="Verdana" panose="020B0604030504040204" pitchFamily="34" charset="0"/>
                <a:ea typeface="Verdana" panose="020B0604030504040204" pitchFamily="34" charset="0"/>
              </a:rPr>
              <a:t>de</a:t>
            </a:r>
            <a:r>
              <a:rPr lang="es-ES" sz="1050" spc="-20" dirty="0">
                <a:solidFill>
                  <a:srgbClr val="3B3B3B"/>
                </a:solidFill>
                <a:effectLst/>
                <a:latin typeface="Verdana" panose="020B0604030504040204" pitchFamily="34" charset="0"/>
                <a:ea typeface="Verdana" panose="020B0604030504040204" pitchFamily="34" charset="0"/>
              </a:rPr>
              <a:t> </a:t>
            </a:r>
            <a:r>
              <a:rPr lang="es-ES" sz="1050" spc="-5" dirty="0">
                <a:solidFill>
                  <a:srgbClr val="3B3B3B"/>
                </a:solidFill>
                <a:effectLst/>
                <a:latin typeface="Verdana" panose="020B0604030504040204" pitchFamily="34" charset="0"/>
                <a:ea typeface="Verdana" panose="020B0604030504040204" pitchFamily="34" charset="0"/>
              </a:rPr>
              <a:t>asistencia </a:t>
            </a:r>
            <a:r>
              <a:rPr lang="es-ES" sz="1050" spc="-5" dirty="0">
                <a:solidFill>
                  <a:srgbClr val="2B2B2B"/>
                </a:solidFill>
                <a:effectLst/>
                <a:latin typeface="Verdana" panose="020B0604030504040204" pitchFamily="34" charset="0"/>
                <a:ea typeface="Verdana" panose="020B0604030504040204" pitchFamily="34" charset="0"/>
              </a:rPr>
              <a:t>de </a:t>
            </a:r>
            <a:r>
              <a:rPr lang="es-ES" sz="1050" spc="-5" dirty="0">
                <a:solidFill>
                  <a:srgbClr val="4B4B4B"/>
                </a:solidFill>
                <a:effectLst/>
                <a:latin typeface="Verdana" panose="020B0604030504040204" pitchFamily="34" charset="0"/>
                <a:ea typeface="Verdana" panose="020B0604030504040204" pitchFamily="34" charset="0"/>
              </a:rPr>
              <a:t>los</a:t>
            </a:r>
            <a:r>
              <a:rPr lang="es-ES" sz="1050" spc="-20" dirty="0">
                <a:solidFill>
                  <a:srgbClr val="4B4B4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profesionales </a:t>
            </a:r>
            <a:r>
              <a:rPr lang="es-ES" sz="1050" spc="-5" dirty="0">
                <a:solidFill>
                  <a:srgbClr val="3B3B3B"/>
                </a:solidFill>
                <a:effectLst/>
                <a:latin typeface="Verdana" panose="020B0604030504040204" pitchFamily="34" charset="0"/>
                <a:ea typeface="Verdana" panose="020B0604030504040204" pitchFamily="34" charset="0"/>
              </a:rPr>
              <a:t>en</a:t>
            </a:r>
            <a:r>
              <a:rPr lang="es-ES" sz="1050" spc="-80" dirty="0">
                <a:solidFill>
                  <a:srgbClr val="3B3B3B"/>
                </a:solidFill>
                <a:effectLst/>
                <a:latin typeface="Verdana" panose="020B0604030504040204" pitchFamily="34" charset="0"/>
                <a:ea typeface="Verdana" panose="020B0604030504040204" pitchFamily="34" charset="0"/>
              </a:rPr>
              <a:t> </a:t>
            </a:r>
            <a:r>
              <a:rPr lang="es-ES" sz="1050" spc="-5" dirty="0">
                <a:solidFill>
                  <a:srgbClr val="3B3B3B"/>
                </a:solidFill>
                <a:effectLst/>
                <a:latin typeface="Verdana" panose="020B0604030504040204" pitchFamily="34" charset="0"/>
                <a:ea typeface="Verdana" panose="020B0604030504040204" pitchFamily="34" charset="0"/>
              </a:rPr>
              <a:t>programas de</a:t>
            </a:r>
            <a:r>
              <a:rPr lang="es-ES" sz="1050" spc="-20" dirty="0">
                <a:solidFill>
                  <a:srgbClr val="3B3B3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especialización.</a:t>
            </a:r>
            <a:endParaRPr lang="en-US" sz="1050" spc="-5" dirty="0">
              <a:effectLst/>
              <a:latin typeface="Verdana" panose="020B0604030504040204" pitchFamily="34" charset="0"/>
              <a:ea typeface="Verdana" panose="020B0604030504040204" pitchFamily="34" charset="0"/>
            </a:endParaRPr>
          </a:p>
          <a:p>
            <a:pPr marL="342900" marR="395605" lvl="0" indent="-342900">
              <a:lnSpc>
                <a:spcPct val="98000"/>
              </a:lnSpc>
              <a:spcAft>
                <a:spcPts val="0"/>
              </a:spcAft>
              <a:buFont typeface="+mj-lt"/>
              <a:buAutoNum type="alphaLcParenR"/>
              <a:tabLst>
                <a:tab pos="876935" algn="l"/>
                <a:tab pos="881380" algn="l"/>
              </a:tabLst>
            </a:pPr>
            <a:r>
              <a:rPr lang="es-ES" sz="1050" spc="-5" dirty="0">
                <a:solidFill>
                  <a:srgbClr val="2B2B2B"/>
                </a:solidFill>
                <a:effectLst/>
                <a:latin typeface="Verdana" panose="020B0604030504040204" pitchFamily="34" charset="0"/>
                <a:ea typeface="Verdana" panose="020B0604030504040204" pitchFamily="34" charset="0"/>
              </a:rPr>
              <a:t>Gestionar </a:t>
            </a:r>
            <a:r>
              <a:rPr lang="es-ES" sz="1050" spc="-5" dirty="0">
                <a:solidFill>
                  <a:srgbClr val="3B3B3B"/>
                </a:solidFill>
                <a:effectLst/>
                <a:latin typeface="Verdana" panose="020B0604030504040204" pitchFamily="34" charset="0"/>
                <a:ea typeface="Verdana" panose="020B0604030504040204" pitchFamily="34" charset="0"/>
              </a:rPr>
              <a:t>la tramitación</a:t>
            </a:r>
            <a:r>
              <a:rPr lang="es-ES" sz="1050" spc="-10" dirty="0">
                <a:solidFill>
                  <a:srgbClr val="3B3B3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y validación de</a:t>
            </a:r>
            <a:r>
              <a:rPr lang="es-ES" sz="1050" spc="-65" dirty="0">
                <a:solidFill>
                  <a:srgbClr val="2B2B2B"/>
                </a:solidFill>
                <a:effectLst/>
                <a:latin typeface="Verdana" panose="020B0604030504040204" pitchFamily="34" charset="0"/>
                <a:ea typeface="Verdana" panose="020B0604030504040204" pitchFamily="34" charset="0"/>
              </a:rPr>
              <a:t> </a:t>
            </a:r>
            <a:r>
              <a:rPr lang="es-ES" sz="1050" spc="-5" dirty="0">
                <a:solidFill>
                  <a:srgbClr val="4B4B4B"/>
                </a:solidFill>
                <a:effectLst/>
                <a:latin typeface="Verdana" panose="020B0604030504040204" pitchFamily="34" charset="0"/>
                <a:ea typeface="Verdana" panose="020B0604030504040204" pitchFamily="34" charset="0"/>
              </a:rPr>
              <a:t>las</a:t>
            </a:r>
            <a:r>
              <a:rPr lang="es-ES" sz="1050" spc="-20" dirty="0">
                <a:solidFill>
                  <a:srgbClr val="4B4B4B"/>
                </a:solidFill>
                <a:effectLst/>
                <a:latin typeface="Verdana" panose="020B0604030504040204" pitchFamily="34" charset="0"/>
                <a:ea typeface="Verdana" panose="020B0604030504040204" pitchFamily="34" charset="0"/>
              </a:rPr>
              <a:t> </a:t>
            </a:r>
            <a:r>
              <a:rPr lang="es-ES" sz="1050" spc="-5" dirty="0">
                <a:solidFill>
                  <a:srgbClr val="4B4B4B"/>
                </a:solidFill>
                <a:effectLst/>
                <a:latin typeface="Verdana" panose="020B0604030504040204" pitchFamily="34" charset="0"/>
                <a:ea typeface="Verdana" panose="020B0604030504040204" pitchFamily="34" charset="0"/>
              </a:rPr>
              <a:t>facturas </a:t>
            </a:r>
            <a:r>
              <a:rPr lang="es-ES" sz="1050" spc="-5" dirty="0">
                <a:solidFill>
                  <a:srgbClr val="2B2B2B"/>
                </a:solidFill>
                <a:effectLst/>
                <a:latin typeface="Verdana" panose="020B0604030504040204" pitchFamily="34" charset="0"/>
                <a:ea typeface="Verdana" panose="020B0604030504040204" pitchFamily="34" charset="0"/>
              </a:rPr>
              <a:t>de </a:t>
            </a:r>
            <a:r>
              <a:rPr lang="es-ES" sz="1050" spc="-5" dirty="0">
                <a:solidFill>
                  <a:srgbClr val="4B4B4B"/>
                </a:solidFill>
                <a:effectLst/>
                <a:latin typeface="Verdana" panose="020B0604030504040204" pitchFamily="34" charset="0"/>
                <a:ea typeface="Verdana" panose="020B0604030504040204" pitchFamily="34" charset="0"/>
              </a:rPr>
              <a:t>los</a:t>
            </a:r>
            <a:r>
              <a:rPr lang="es-ES" sz="1050" spc="-40" dirty="0">
                <a:solidFill>
                  <a:srgbClr val="4B4B4B"/>
                </a:solidFill>
                <a:effectLst/>
                <a:latin typeface="Verdana" panose="020B0604030504040204" pitchFamily="34" charset="0"/>
                <a:ea typeface="Verdana" panose="020B0604030504040204" pitchFamily="34" charset="0"/>
              </a:rPr>
              <a:t> </a:t>
            </a:r>
            <a:r>
              <a:rPr lang="es-ES" sz="1050" spc="-5" dirty="0">
                <a:solidFill>
                  <a:srgbClr val="3B3B3B"/>
                </a:solidFill>
                <a:effectLst/>
                <a:latin typeface="Verdana" panose="020B0604030504040204" pitchFamily="34" charset="0"/>
                <a:ea typeface="Verdana" panose="020B0604030504040204" pitchFamily="34" charset="0"/>
              </a:rPr>
              <a:t>profesionales </a:t>
            </a:r>
            <a:r>
              <a:rPr lang="es-ES" sz="1050" spc="-5" dirty="0">
                <a:solidFill>
                  <a:srgbClr val="2B2B2B"/>
                </a:solidFill>
                <a:effectLst/>
                <a:latin typeface="Verdana" panose="020B0604030504040204" pitchFamily="34" charset="0"/>
                <a:ea typeface="Verdana" panose="020B0604030504040204" pitchFamily="34" charset="0"/>
              </a:rPr>
              <a:t>en</a:t>
            </a:r>
            <a:r>
              <a:rPr lang="es-ES" sz="1050" spc="-40" dirty="0">
                <a:solidFill>
                  <a:srgbClr val="2B2B2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etapa </a:t>
            </a:r>
            <a:r>
              <a:rPr lang="es-ES" sz="1050" spc="-5" dirty="0">
                <a:solidFill>
                  <a:srgbClr val="3B3B3B"/>
                </a:solidFill>
                <a:effectLst/>
                <a:latin typeface="Verdana" panose="020B0604030504040204" pitchFamily="34" charset="0"/>
                <a:ea typeface="Verdana" panose="020B0604030504040204" pitchFamily="34" charset="0"/>
              </a:rPr>
              <a:t>de</a:t>
            </a:r>
            <a:r>
              <a:rPr lang="es-ES" sz="1050" spc="-55" dirty="0">
                <a:solidFill>
                  <a:srgbClr val="3B3B3B"/>
                </a:solidFill>
                <a:effectLst/>
                <a:latin typeface="Verdana" panose="020B0604030504040204" pitchFamily="34" charset="0"/>
                <a:ea typeface="Verdana" panose="020B0604030504040204" pitchFamily="34" charset="0"/>
              </a:rPr>
              <a:t> </a:t>
            </a:r>
            <a:r>
              <a:rPr lang="es-ES" sz="1050" spc="-5" dirty="0">
                <a:solidFill>
                  <a:srgbClr val="3B3B3B"/>
                </a:solidFill>
                <a:effectLst/>
                <a:latin typeface="Verdana" panose="020B0604030504040204" pitchFamily="34" charset="0"/>
                <a:ea typeface="Verdana" panose="020B0604030504040204" pitchFamily="34" charset="0"/>
              </a:rPr>
              <a:t>Formación, </a:t>
            </a:r>
            <a:r>
              <a:rPr lang="es-ES" sz="1050" spc="-5" dirty="0">
                <a:solidFill>
                  <a:srgbClr val="2B2B2B"/>
                </a:solidFill>
                <a:effectLst/>
                <a:latin typeface="Verdana" panose="020B0604030504040204" pitchFamily="34" charset="0"/>
                <a:ea typeface="Verdana" panose="020B0604030504040204" pitchFamily="34" charset="0"/>
              </a:rPr>
              <a:t>para </a:t>
            </a:r>
            <a:r>
              <a:rPr lang="es-ES" sz="1050" spc="-5" dirty="0">
                <a:solidFill>
                  <a:srgbClr val="3B3B3B"/>
                </a:solidFill>
                <a:effectLst/>
                <a:latin typeface="Verdana" panose="020B0604030504040204" pitchFamily="34" charset="0"/>
                <a:ea typeface="Verdana" panose="020B0604030504040204" pitchFamily="34" charset="0"/>
              </a:rPr>
              <a:t>su </a:t>
            </a:r>
            <a:r>
              <a:rPr lang="es-ES" sz="1050" spc="-5" dirty="0">
                <a:solidFill>
                  <a:srgbClr val="2B2B2B"/>
                </a:solidFill>
                <a:effectLst/>
                <a:latin typeface="Verdana" panose="020B0604030504040204" pitchFamily="34" charset="0"/>
                <a:ea typeface="Verdana" panose="020B0604030504040204" pitchFamily="34" charset="0"/>
              </a:rPr>
              <a:t>posterior pago </a:t>
            </a:r>
            <a:r>
              <a:rPr lang="es-ES" sz="1050" spc="-5" dirty="0">
                <a:solidFill>
                  <a:srgbClr val="3B3B3B"/>
                </a:solidFill>
                <a:effectLst/>
                <a:latin typeface="Verdana" panose="020B0604030504040204" pitchFamily="34" charset="0"/>
                <a:ea typeface="Verdana" panose="020B0604030504040204" pitchFamily="34" charset="0"/>
              </a:rPr>
              <a:t>por el Departamento de Finanzas.</a:t>
            </a:r>
            <a:endParaRPr lang="en-US" sz="1050" spc="-5" dirty="0">
              <a:effectLst/>
              <a:latin typeface="Verdana" panose="020B0604030504040204" pitchFamily="34" charset="0"/>
              <a:ea typeface="Verdana" panose="020B0604030504040204" pitchFamily="34" charset="0"/>
            </a:endParaRPr>
          </a:p>
          <a:p>
            <a:pPr marL="342900" marR="385445" lvl="0" indent="-342900">
              <a:spcBef>
                <a:spcPts val="25"/>
              </a:spcBef>
              <a:spcAft>
                <a:spcPts val="0"/>
              </a:spcAft>
              <a:buFont typeface="+mj-lt"/>
              <a:buAutoNum type="alphaLcParenR"/>
              <a:tabLst>
                <a:tab pos="880745" algn="l"/>
              </a:tabLst>
            </a:pPr>
            <a:r>
              <a:rPr lang="es-ES" sz="1050" spc="-5" dirty="0">
                <a:solidFill>
                  <a:srgbClr val="2B2B2B"/>
                </a:solidFill>
                <a:effectLst/>
                <a:latin typeface="Verdana" panose="020B0604030504040204" pitchFamily="34" charset="0"/>
                <a:ea typeface="Verdana" panose="020B0604030504040204" pitchFamily="34" charset="0"/>
              </a:rPr>
              <a:t>Coordinar y realizar </a:t>
            </a:r>
            <a:r>
              <a:rPr lang="es-ES" sz="1050" spc="-5" dirty="0">
                <a:solidFill>
                  <a:srgbClr val="4B4B4B"/>
                </a:solidFill>
                <a:effectLst/>
                <a:latin typeface="Verdana" panose="020B0604030504040204" pitchFamily="34" charset="0"/>
                <a:ea typeface="Verdana" panose="020B0604030504040204" pitchFamily="34" charset="0"/>
              </a:rPr>
              <a:t>actividades </a:t>
            </a:r>
            <a:r>
              <a:rPr lang="es-ES" sz="1050" spc="-5" dirty="0">
                <a:solidFill>
                  <a:srgbClr val="2B2B2B"/>
                </a:solidFill>
                <a:effectLst/>
                <a:latin typeface="Verdana" panose="020B0604030504040204" pitchFamily="34" charset="0"/>
                <a:ea typeface="Verdana" panose="020B0604030504040204" pitchFamily="34" charset="0"/>
              </a:rPr>
              <a:t>de </a:t>
            </a:r>
            <a:r>
              <a:rPr lang="es-ES" sz="1050" spc="-5" dirty="0">
                <a:solidFill>
                  <a:srgbClr val="3B3B3B"/>
                </a:solidFill>
                <a:effectLst/>
                <a:latin typeface="Verdana" panose="020B0604030504040204" pitchFamily="34" charset="0"/>
                <a:ea typeface="Verdana" panose="020B0604030504040204" pitchFamily="34" charset="0"/>
              </a:rPr>
              <a:t>bienvenida </a:t>
            </a:r>
            <a:r>
              <a:rPr lang="es-ES" sz="1050" spc="-5" dirty="0">
                <a:solidFill>
                  <a:srgbClr val="2B2B2B"/>
                </a:solidFill>
                <a:effectLst/>
                <a:latin typeface="Verdana" panose="020B0604030504040204" pitchFamily="34" charset="0"/>
                <a:ea typeface="Verdana" panose="020B0604030504040204" pitchFamily="34" charset="0"/>
              </a:rPr>
              <a:t>al Servicio </a:t>
            </a:r>
            <a:r>
              <a:rPr lang="es-ES" sz="1050" spc="-5" dirty="0">
                <a:solidFill>
                  <a:srgbClr val="3B3B3B"/>
                </a:solidFill>
                <a:effectLst/>
                <a:latin typeface="Verdana" panose="020B0604030504040204" pitchFamily="34" charset="0"/>
                <a:ea typeface="Verdana" panose="020B0604030504040204" pitchFamily="34" charset="0"/>
              </a:rPr>
              <a:t>de </a:t>
            </a:r>
            <a:r>
              <a:rPr lang="es-ES" sz="1050" spc="-5" dirty="0">
                <a:solidFill>
                  <a:srgbClr val="2B2B2B"/>
                </a:solidFill>
                <a:effectLst/>
                <a:latin typeface="Verdana" panose="020B0604030504040204" pitchFamily="34" charset="0"/>
                <a:ea typeface="Verdana" panose="020B0604030504040204" pitchFamily="34" charset="0"/>
              </a:rPr>
              <a:t>Salud, </a:t>
            </a:r>
            <a:r>
              <a:rPr lang="es-ES" sz="1050" spc="-5" dirty="0">
                <a:solidFill>
                  <a:srgbClr val="3B3B3B"/>
                </a:solidFill>
                <a:effectLst/>
                <a:latin typeface="Verdana" panose="020B0604030504040204" pitchFamily="34" charset="0"/>
                <a:ea typeface="Verdana" panose="020B0604030504040204" pitchFamily="34" charset="0"/>
              </a:rPr>
              <a:t>que </a:t>
            </a:r>
            <a:r>
              <a:rPr lang="es-ES" sz="1050" spc="-5" dirty="0">
                <a:solidFill>
                  <a:srgbClr val="4B4B4B"/>
                </a:solidFill>
                <a:effectLst/>
                <a:latin typeface="Verdana" panose="020B0604030504040204" pitchFamily="34" charset="0"/>
                <a:ea typeface="Verdana" panose="020B0604030504040204" pitchFamily="34" charset="0"/>
              </a:rPr>
              <a:t>incluya inducción </a:t>
            </a:r>
            <a:r>
              <a:rPr lang="es-ES" sz="1050" spc="-5" dirty="0">
                <a:solidFill>
                  <a:srgbClr val="2B2B2B"/>
                </a:solidFill>
                <a:effectLst/>
                <a:latin typeface="Verdana" panose="020B0604030504040204" pitchFamily="34" charset="0"/>
                <a:ea typeface="Verdana" panose="020B0604030504040204" pitchFamily="34" charset="0"/>
              </a:rPr>
              <a:t>de </a:t>
            </a:r>
            <a:r>
              <a:rPr lang="es-ES" sz="1050" spc="-5" dirty="0">
                <a:solidFill>
                  <a:srgbClr val="3B3B3B"/>
                </a:solidFill>
                <a:effectLst/>
                <a:latin typeface="Verdana" panose="020B0604030504040204" pitchFamily="34" charset="0"/>
                <a:ea typeface="Verdana" panose="020B0604030504040204" pitchFamily="34" charset="0"/>
              </a:rPr>
              <a:t>derechos </a:t>
            </a:r>
            <a:r>
              <a:rPr lang="es-ES" sz="1050" spc="-5" dirty="0">
                <a:solidFill>
                  <a:srgbClr val="2B2B2B"/>
                </a:solidFill>
                <a:effectLst/>
                <a:latin typeface="Verdana" panose="020B0604030504040204" pitchFamily="34" charset="0"/>
                <a:ea typeface="Verdana" panose="020B0604030504040204" pitchFamily="34" charset="0"/>
              </a:rPr>
              <a:t>y deberes. </a:t>
            </a:r>
            <a:r>
              <a:rPr lang="es-ES" sz="1050" spc="-5" dirty="0">
                <a:solidFill>
                  <a:srgbClr val="3B3B3B"/>
                </a:solidFill>
                <a:effectLst/>
                <a:latin typeface="Verdana" panose="020B0604030504040204" pitchFamily="34" charset="0"/>
                <a:ea typeface="Verdana" panose="020B0604030504040204" pitchFamily="34" charset="0"/>
              </a:rPr>
              <a:t>Debe</a:t>
            </a:r>
            <a:r>
              <a:rPr lang="es-ES" sz="1050" spc="-55" dirty="0">
                <a:solidFill>
                  <a:srgbClr val="3B3B3B"/>
                </a:solidFill>
                <a:effectLst/>
                <a:latin typeface="Verdana" panose="020B0604030504040204" pitchFamily="34" charset="0"/>
                <a:ea typeface="Verdana" panose="020B0604030504040204" pitchFamily="34" charset="0"/>
              </a:rPr>
              <a:t> </a:t>
            </a:r>
            <a:r>
              <a:rPr lang="es-ES" sz="1050" spc="-5" dirty="0">
                <a:solidFill>
                  <a:srgbClr val="4B4B4B"/>
                </a:solidFill>
                <a:effectLst/>
                <a:latin typeface="Verdana" panose="020B0604030504040204" pitchFamily="34" charset="0"/>
                <a:ea typeface="Verdana" panose="020B0604030504040204" pitchFamily="34" charset="0"/>
              </a:rPr>
              <a:t>estar </a:t>
            </a:r>
            <a:r>
              <a:rPr lang="es-ES" sz="1050" spc="-5" dirty="0">
                <a:solidFill>
                  <a:srgbClr val="3B3B3B"/>
                </a:solidFill>
                <a:effectLst/>
                <a:latin typeface="Verdana" panose="020B0604030504040204" pitchFamily="34" charset="0"/>
                <a:ea typeface="Verdana" panose="020B0604030504040204" pitchFamily="34" charset="0"/>
              </a:rPr>
              <a:t>dirigida </a:t>
            </a:r>
            <a:r>
              <a:rPr lang="es-ES" sz="1050" spc="-5" dirty="0">
                <a:solidFill>
                  <a:srgbClr val="2B2B2B"/>
                </a:solidFill>
                <a:effectLst/>
                <a:latin typeface="Verdana" panose="020B0604030504040204" pitchFamily="34" charset="0"/>
                <a:ea typeface="Verdana" panose="020B0604030504040204" pitchFamily="34" charset="0"/>
              </a:rPr>
              <a:t>a </a:t>
            </a:r>
            <a:r>
              <a:rPr lang="es-ES" sz="1050" spc="-5" dirty="0">
                <a:solidFill>
                  <a:srgbClr val="3B3B3B"/>
                </a:solidFill>
                <a:effectLst/>
                <a:latin typeface="Verdana" panose="020B0604030504040204" pitchFamily="34" charset="0"/>
                <a:ea typeface="Verdana" panose="020B0604030504040204" pitchFamily="34" charset="0"/>
              </a:rPr>
              <a:t>los</a:t>
            </a:r>
            <a:r>
              <a:rPr lang="es-ES" sz="1050" spc="-20" dirty="0">
                <a:solidFill>
                  <a:srgbClr val="3B3B3B"/>
                </a:solidFill>
                <a:effectLst/>
                <a:latin typeface="Verdana" panose="020B0604030504040204" pitchFamily="34" charset="0"/>
                <a:ea typeface="Verdana" panose="020B0604030504040204" pitchFamily="34" charset="0"/>
              </a:rPr>
              <a:t> </a:t>
            </a:r>
            <a:r>
              <a:rPr lang="es-ES" sz="1050" spc="-5" dirty="0">
                <a:solidFill>
                  <a:srgbClr val="3B3B3B"/>
                </a:solidFill>
                <a:effectLst/>
                <a:latin typeface="Verdana" panose="020B0604030504040204" pitchFamily="34" charset="0"/>
                <a:ea typeface="Verdana" panose="020B0604030504040204" pitchFamily="34" charset="0"/>
              </a:rPr>
              <a:t>profesionales y </a:t>
            </a:r>
            <a:r>
              <a:rPr lang="es-ES" sz="1050" spc="-5" dirty="0">
                <a:solidFill>
                  <a:srgbClr val="4B4B4B"/>
                </a:solidFill>
                <a:effectLst/>
                <a:latin typeface="Verdana" panose="020B0604030504040204" pitchFamily="34" charset="0"/>
                <a:ea typeface="Verdana" panose="020B0604030504040204" pitchFamily="34" charset="0"/>
              </a:rPr>
              <a:t>Misiones </a:t>
            </a:r>
            <a:r>
              <a:rPr lang="es-ES" sz="1050" spc="-5" dirty="0">
                <a:solidFill>
                  <a:srgbClr val="3B3B3B"/>
                </a:solidFill>
                <a:effectLst/>
                <a:latin typeface="Verdana" panose="020B0604030504040204" pitchFamily="34" charset="0"/>
                <a:ea typeface="Verdana" panose="020B0604030504040204" pitchFamily="34" charset="0"/>
              </a:rPr>
              <a:t>de</a:t>
            </a:r>
            <a:r>
              <a:rPr lang="es-ES" sz="1050" spc="-55" dirty="0">
                <a:solidFill>
                  <a:srgbClr val="3B3B3B"/>
                </a:solidFill>
                <a:effectLst/>
                <a:latin typeface="Verdana" panose="020B0604030504040204" pitchFamily="34" charset="0"/>
                <a:ea typeface="Verdana" panose="020B0604030504040204" pitchFamily="34" charset="0"/>
              </a:rPr>
              <a:t> </a:t>
            </a:r>
            <a:r>
              <a:rPr lang="es-ES" sz="1050" spc="-5" dirty="0">
                <a:solidFill>
                  <a:srgbClr val="2B2B2B"/>
                </a:solidFill>
                <a:effectLst/>
                <a:latin typeface="Verdana" panose="020B0604030504040204" pitchFamily="34" charset="0"/>
                <a:ea typeface="Verdana" panose="020B0604030504040204" pitchFamily="34" charset="0"/>
              </a:rPr>
              <a:t>Estudios.</a:t>
            </a:r>
            <a:endParaRPr lang="en-US" sz="1050" spc="-5" dirty="0">
              <a:effectLst/>
              <a:latin typeface="Verdana" panose="020B0604030504040204" pitchFamily="34" charset="0"/>
              <a:ea typeface="Verdana" panose="020B0604030504040204" pitchFamily="34" charset="0"/>
            </a:endParaRPr>
          </a:p>
          <a:p>
            <a:pPr marL="342900" marR="382905" lvl="0" indent="-342900">
              <a:lnSpc>
                <a:spcPct val="92000"/>
              </a:lnSpc>
              <a:spcBef>
                <a:spcPts val="195"/>
              </a:spcBef>
              <a:spcAft>
                <a:spcPts val="0"/>
              </a:spcAft>
              <a:buFont typeface="+mj-lt"/>
              <a:buAutoNum type="alphaLcParenR"/>
              <a:tabLst>
                <a:tab pos="880745" algn="l"/>
                <a:tab pos="884555" algn="l"/>
              </a:tabLst>
            </a:pPr>
            <a:r>
              <a:rPr lang="es-ES" sz="1050" spc="-5" dirty="0">
                <a:solidFill>
                  <a:srgbClr val="3B3B3B"/>
                </a:solidFill>
                <a:effectLst/>
                <a:latin typeface="Verdana" panose="020B0604030504040204" pitchFamily="34" charset="0"/>
                <a:ea typeface="Verdana" panose="020B0604030504040204" pitchFamily="34" charset="0"/>
              </a:rPr>
              <a:t>Apoyar la </a:t>
            </a:r>
            <a:r>
              <a:rPr lang="es-ES" sz="1050" spc="-5" dirty="0">
                <a:solidFill>
                  <a:srgbClr val="2B2B2B"/>
                </a:solidFill>
                <a:effectLst/>
                <a:latin typeface="Verdana" panose="020B0604030504040204" pitchFamily="34" charset="0"/>
                <a:ea typeface="Verdana" panose="020B0604030504040204" pitchFamily="34" charset="0"/>
              </a:rPr>
              <a:t>gestión de procesos de </a:t>
            </a:r>
            <a:r>
              <a:rPr lang="es-ES" sz="1050" spc="-5" dirty="0">
                <a:solidFill>
                  <a:srgbClr val="3B3B3B"/>
                </a:solidFill>
                <a:effectLst/>
                <a:latin typeface="Verdana" panose="020B0604030504040204" pitchFamily="34" charset="0"/>
                <a:ea typeface="Verdana" panose="020B0604030504040204" pitchFamily="34" charset="0"/>
              </a:rPr>
              <a:t>selección de </a:t>
            </a:r>
            <a:r>
              <a:rPr lang="es-ES" sz="1050" spc="-5" dirty="0">
                <a:solidFill>
                  <a:srgbClr val="2B2B2B"/>
                </a:solidFill>
                <a:effectLst/>
                <a:latin typeface="Verdana" panose="020B0604030504040204" pitchFamily="34" charset="0"/>
                <a:ea typeface="Verdana" panose="020B0604030504040204" pitchFamily="34" charset="0"/>
              </a:rPr>
              <a:t>postulantes </a:t>
            </a:r>
            <a:r>
              <a:rPr lang="es-ES" sz="1050" spc="-5" dirty="0">
                <a:solidFill>
                  <a:srgbClr val="3B3B3B"/>
                </a:solidFill>
                <a:effectLst/>
                <a:latin typeface="Verdana" panose="020B0604030504040204" pitchFamily="34" charset="0"/>
                <a:ea typeface="Verdana" panose="020B0604030504040204" pitchFamily="34" charset="0"/>
              </a:rPr>
              <a:t>a </a:t>
            </a:r>
            <a:r>
              <a:rPr lang="es-ES" sz="1050" spc="-5" dirty="0">
                <a:solidFill>
                  <a:srgbClr val="4B4B4B"/>
                </a:solidFill>
                <a:effectLst/>
                <a:latin typeface="Verdana" panose="020B0604030504040204" pitchFamily="34" charset="0"/>
                <a:ea typeface="Verdana" panose="020B0604030504040204" pitchFamily="34" charset="0"/>
              </a:rPr>
              <a:t>programas </a:t>
            </a:r>
            <a:r>
              <a:rPr lang="es-ES" sz="1050" spc="-5" dirty="0">
                <a:solidFill>
                  <a:srgbClr val="3B3B3B"/>
                </a:solidFill>
                <a:effectLst/>
                <a:latin typeface="Verdana" panose="020B0604030504040204" pitchFamily="34" charset="0"/>
                <a:ea typeface="Verdana" panose="020B0604030504040204" pitchFamily="34" charset="0"/>
              </a:rPr>
              <a:t>de especialización con </a:t>
            </a:r>
            <a:r>
              <a:rPr lang="es-ES" sz="1050" spc="-5" dirty="0">
                <a:solidFill>
                  <a:srgbClr val="4B4B4B"/>
                </a:solidFill>
                <a:effectLst/>
                <a:latin typeface="Verdana" panose="020B0604030504040204" pitchFamily="34" charset="0"/>
                <a:ea typeface="Verdana" panose="020B0604030504040204" pitchFamily="34" charset="0"/>
              </a:rPr>
              <a:t>financiamiento</a:t>
            </a:r>
            <a:r>
              <a:rPr lang="es-ES" sz="1050" spc="-20" dirty="0">
                <a:solidFill>
                  <a:srgbClr val="4B4B4B"/>
                </a:solidFill>
                <a:effectLst/>
                <a:latin typeface="Verdana" panose="020B0604030504040204" pitchFamily="34" charset="0"/>
                <a:ea typeface="Verdana" panose="020B0604030504040204" pitchFamily="34" charset="0"/>
              </a:rPr>
              <a:t> </a:t>
            </a:r>
            <a:r>
              <a:rPr lang="es-ES" sz="1050" spc="-5" dirty="0">
                <a:solidFill>
                  <a:srgbClr val="3B3B3B"/>
                </a:solidFill>
                <a:effectLst/>
                <a:latin typeface="Verdana" panose="020B0604030504040204" pitchFamily="34" charset="0"/>
                <a:ea typeface="Verdana" panose="020B0604030504040204" pitchFamily="34" charset="0"/>
              </a:rPr>
              <a:t>ministerial.</a:t>
            </a:r>
            <a:endParaRPr lang="en-US" sz="1050" spc="-5" dirty="0">
              <a:latin typeface="Verdana" panose="020B0604030504040204" pitchFamily="34" charset="0"/>
              <a:ea typeface="Verdana" panose="020B0604030504040204" pitchFamily="34" charset="0"/>
            </a:endParaRPr>
          </a:p>
          <a:p>
            <a:pPr marL="342900" marR="382905" lvl="0" indent="-342900">
              <a:lnSpc>
                <a:spcPct val="92000"/>
              </a:lnSpc>
              <a:spcBef>
                <a:spcPts val="195"/>
              </a:spcBef>
              <a:spcAft>
                <a:spcPts val="0"/>
              </a:spcAft>
              <a:buFont typeface="+mj-lt"/>
              <a:buAutoNum type="alphaLcParenR"/>
              <a:tabLst>
                <a:tab pos="880745" algn="l"/>
                <a:tab pos="884555" algn="l"/>
              </a:tabLst>
            </a:pPr>
            <a:r>
              <a:rPr lang="es-ES" sz="1050" dirty="0">
                <a:solidFill>
                  <a:srgbClr val="2B2B2B"/>
                </a:solidFill>
                <a:effectLst/>
                <a:latin typeface="Verdana" panose="020B0604030504040204" pitchFamily="34" charset="0"/>
                <a:ea typeface="Verdana" panose="020B0604030504040204" pitchFamily="34" charset="0"/>
              </a:rPr>
              <a:t>Apoyar</a:t>
            </a:r>
            <a:r>
              <a:rPr lang="es-ES" sz="1050" spc="145" dirty="0">
                <a:solidFill>
                  <a:srgbClr val="2B2B2B"/>
                </a:solidFill>
                <a:effectLst/>
                <a:latin typeface="Verdana" panose="020B0604030504040204" pitchFamily="34" charset="0"/>
                <a:ea typeface="Verdana" panose="020B0604030504040204" pitchFamily="34" charset="0"/>
              </a:rPr>
              <a:t> </a:t>
            </a:r>
            <a:r>
              <a:rPr lang="es-ES" sz="1050" dirty="0">
                <a:solidFill>
                  <a:srgbClr val="3B3B3B"/>
                </a:solidFill>
                <a:effectLst/>
                <a:latin typeface="Verdana" panose="020B0604030504040204" pitchFamily="34" charset="0"/>
                <a:ea typeface="Verdana" panose="020B0604030504040204" pitchFamily="34" charset="0"/>
              </a:rPr>
              <a:t>la</a:t>
            </a:r>
            <a:r>
              <a:rPr lang="es-ES" sz="1050" spc="85" dirty="0">
                <a:solidFill>
                  <a:srgbClr val="3B3B3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difusión</a:t>
            </a:r>
            <a:r>
              <a:rPr lang="es-ES" sz="1050" spc="110"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de</a:t>
            </a:r>
            <a:r>
              <a:rPr lang="es-ES" sz="1050" spc="20" dirty="0">
                <a:solidFill>
                  <a:srgbClr val="2B2B2B"/>
                </a:solidFill>
                <a:effectLst/>
                <a:latin typeface="Verdana" panose="020B0604030504040204" pitchFamily="34" charset="0"/>
                <a:ea typeface="Verdana" panose="020B0604030504040204" pitchFamily="34" charset="0"/>
              </a:rPr>
              <a:t> </a:t>
            </a:r>
            <a:r>
              <a:rPr lang="es-ES" sz="1050" dirty="0">
                <a:solidFill>
                  <a:srgbClr val="3B3B3B"/>
                </a:solidFill>
                <a:effectLst/>
                <a:latin typeface="Verdana" panose="020B0604030504040204" pitchFamily="34" charset="0"/>
                <a:ea typeface="Verdana" panose="020B0604030504040204" pitchFamily="34" charset="0"/>
              </a:rPr>
              <a:t>procesos</a:t>
            </a:r>
            <a:r>
              <a:rPr lang="es-ES" sz="1050" spc="45" dirty="0">
                <a:solidFill>
                  <a:srgbClr val="3B3B3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de</a:t>
            </a:r>
            <a:r>
              <a:rPr lang="es-ES" sz="1050" spc="65" dirty="0">
                <a:solidFill>
                  <a:srgbClr val="2B2B2B"/>
                </a:solidFill>
                <a:effectLst/>
                <a:latin typeface="Verdana" panose="020B0604030504040204" pitchFamily="34" charset="0"/>
                <a:ea typeface="Verdana" panose="020B0604030504040204" pitchFamily="34" charset="0"/>
              </a:rPr>
              <a:t> </a:t>
            </a:r>
            <a:r>
              <a:rPr lang="es-ES" sz="1050" dirty="0">
                <a:solidFill>
                  <a:srgbClr val="2B2B2B"/>
                </a:solidFill>
                <a:effectLst/>
                <a:latin typeface="Verdana" panose="020B0604030504040204" pitchFamily="34" charset="0"/>
                <a:ea typeface="Verdana" panose="020B0604030504040204" pitchFamily="34" charset="0"/>
              </a:rPr>
              <a:t>selección</a:t>
            </a:r>
            <a:r>
              <a:rPr lang="es-ES" sz="1050" spc="105" dirty="0">
                <a:solidFill>
                  <a:srgbClr val="2B2B2B"/>
                </a:solidFill>
                <a:effectLst/>
                <a:latin typeface="Verdana" panose="020B0604030504040204" pitchFamily="34" charset="0"/>
                <a:ea typeface="Verdana" panose="020B0604030504040204" pitchFamily="34" charset="0"/>
              </a:rPr>
              <a:t> </a:t>
            </a:r>
            <a:r>
              <a:rPr lang="es-ES" sz="1050" dirty="0">
                <a:solidFill>
                  <a:srgbClr val="3B3B3B"/>
                </a:solidFill>
                <a:effectLst/>
                <a:latin typeface="Verdana" panose="020B0604030504040204" pitchFamily="34" charset="0"/>
                <a:ea typeface="Verdana" panose="020B0604030504040204" pitchFamily="34" charset="0"/>
              </a:rPr>
              <a:t>de</a:t>
            </a:r>
            <a:r>
              <a:rPr lang="es-ES" sz="1050" spc="65" dirty="0">
                <a:solidFill>
                  <a:srgbClr val="3B3B3B"/>
                </a:solidFill>
                <a:effectLst/>
                <a:latin typeface="Verdana" panose="020B0604030504040204" pitchFamily="34" charset="0"/>
                <a:ea typeface="Verdana" panose="020B0604030504040204" pitchFamily="34" charset="0"/>
              </a:rPr>
              <a:t> </a:t>
            </a:r>
            <a:r>
              <a:rPr lang="es-ES" sz="1050" dirty="0">
                <a:solidFill>
                  <a:srgbClr val="4B4B4B"/>
                </a:solidFill>
                <a:effectLst/>
                <a:latin typeface="Verdana" panose="020B0604030504040204" pitchFamily="34" charset="0"/>
                <a:ea typeface="Verdana" panose="020B0604030504040204" pitchFamily="34" charset="0"/>
              </a:rPr>
              <a:t>los</a:t>
            </a:r>
            <a:r>
              <a:rPr lang="es-ES" sz="1050" spc="50" dirty="0">
                <a:solidFill>
                  <a:srgbClr val="4B4B4B"/>
                </a:solidFill>
                <a:effectLst/>
                <a:latin typeface="Verdana" panose="020B0604030504040204" pitchFamily="34" charset="0"/>
                <a:ea typeface="Verdana" panose="020B0604030504040204" pitchFamily="34" charset="0"/>
              </a:rPr>
              <a:t> </a:t>
            </a:r>
            <a:r>
              <a:rPr lang="es-ES" sz="1050" dirty="0">
                <a:solidFill>
                  <a:srgbClr val="4B4B4B"/>
                </a:solidFill>
                <a:effectLst/>
                <a:latin typeface="Verdana" panose="020B0604030504040204" pitchFamily="34" charset="0"/>
                <a:ea typeface="Verdana" panose="020B0604030504040204" pitchFamily="34" charset="0"/>
              </a:rPr>
              <a:t>postulantes</a:t>
            </a:r>
            <a:r>
              <a:rPr lang="es-ES" sz="1050" spc="100" dirty="0">
                <a:solidFill>
                  <a:srgbClr val="4B4B4B"/>
                </a:solidFill>
                <a:effectLst/>
                <a:latin typeface="Verdana" panose="020B0604030504040204" pitchFamily="34" charset="0"/>
                <a:ea typeface="Verdana" panose="020B0604030504040204" pitchFamily="34" charset="0"/>
              </a:rPr>
              <a:t> </a:t>
            </a:r>
            <a:r>
              <a:rPr lang="es-ES" sz="1050" dirty="0">
                <a:solidFill>
                  <a:srgbClr val="4B4B4B"/>
                </a:solidFill>
                <a:effectLst/>
                <a:latin typeface="Verdana" panose="020B0604030504040204" pitchFamily="34" charset="0"/>
                <a:ea typeface="Verdana" panose="020B0604030504040204" pitchFamily="34" charset="0"/>
              </a:rPr>
              <a:t>a</a:t>
            </a:r>
            <a:r>
              <a:rPr lang="es-ES" sz="1050" spc="65" dirty="0">
                <a:solidFill>
                  <a:srgbClr val="4B4B4B"/>
                </a:solidFill>
                <a:effectLst/>
                <a:latin typeface="Verdana" panose="020B0604030504040204" pitchFamily="34" charset="0"/>
                <a:ea typeface="Verdana" panose="020B0604030504040204" pitchFamily="34" charset="0"/>
              </a:rPr>
              <a:t> </a:t>
            </a:r>
            <a:r>
              <a:rPr lang="es-ES" sz="1050" dirty="0">
                <a:solidFill>
                  <a:srgbClr val="3B3B3B"/>
                </a:solidFill>
                <a:effectLst/>
                <a:latin typeface="Verdana" panose="020B0604030504040204" pitchFamily="34" charset="0"/>
                <a:ea typeface="Verdana" panose="020B0604030504040204" pitchFamily="34" charset="0"/>
              </a:rPr>
              <a:t>programas</a:t>
            </a:r>
            <a:r>
              <a:rPr lang="es-ES" sz="1050" spc="120" dirty="0">
                <a:solidFill>
                  <a:srgbClr val="3B3B3B"/>
                </a:solidFill>
                <a:effectLst/>
                <a:latin typeface="Verdana" panose="020B0604030504040204" pitchFamily="34" charset="0"/>
                <a:ea typeface="Verdana" panose="020B0604030504040204" pitchFamily="34" charset="0"/>
              </a:rPr>
              <a:t> </a:t>
            </a:r>
            <a:r>
              <a:rPr lang="es-ES" sz="1050" dirty="0">
                <a:solidFill>
                  <a:srgbClr val="3B3B3B"/>
                </a:solidFill>
                <a:effectLst/>
                <a:latin typeface="Verdana" panose="020B0604030504040204" pitchFamily="34" charset="0"/>
                <a:ea typeface="Verdana" panose="020B0604030504040204" pitchFamily="34" charset="0"/>
              </a:rPr>
              <a:t>de</a:t>
            </a:r>
            <a:r>
              <a:rPr lang="es-ES" sz="1050" spc="15" dirty="0">
                <a:solidFill>
                  <a:srgbClr val="3B3B3B"/>
                </a:solidFill>
                <a:effectLst/>
                <a:latin typeface="Verdana" panose="020B0604030504040204" pitchFamily="34" charset="0"/>
                <a:ea typeface="Verdana" panose="020B0604030504040204" pitchFamily="34" charset="0"/>
              </a:rPr>
              <a:t> </a:t>
            </a:r>
            <a:r>
              <a:rPr lang="es-ES" sz="1050" spc="-10" dirty="0">
                <a:solidFill>
                  <a:srgbClr val="3B3B3B"/>
                </a:solidFill>
                <a:effectLst/>
                <a:latin typeface="Verdana" panose="020B0604030504040204" pitchFamily="34" charset="0"/>
                <a:ea typeface="Verdana" panose="020B0604030504040204" pitchFamily="34" charset="0"/>
              </a:rPr>
              <a:t>especialización.</a:t>
            </a:r>
            <a:endParaRPr lang="en-US" sz="1050" dirty="0">
              <a:latin typeface="Verdana" panose="020B0604030504040204" pitchFamily="34" charset="0"/>
              <a:ea typeface="Verdana" panose="020B0604030504040204" pitchFamily="34" charset="0"/>
            </a:endParaRPr>
          </a:p>
          <a:p>
            <a:pPr marL="342900" marR="382905" lvl="0" indent="-342900">
              <a:lnSpc>
                <a:spcPct val="92000"/>
              </a:lnSpc>
              <a:spcBef>
                <a:spcPts val="195"/>
              </a:spcBef>
              <a:spcAft>
                <a:spcPts val="0"/>
              </a:spcAft>
              <a:buFont typeface="+mj-lt"/>
              <a:buAutoNum type="alphaLcParenR"/>
              <a:tabLst>
                <a:tab pos="880745" algn="l"/>
                <a:tab pos="884555" algn="l"/>
              </a:tabLst>
            </a:pPr>
            <a:r>
              <a:rPr lang="es-ES" sz="1050" spc="0" dirty="0">
                <a:solidFill>
                  <a:srgbClr val="212121"/>
                </a:solidFill>
                <a:effectLst/>
                <a:latin typeface="Verdana" panose="020B0604030504040204" pitchFamily="34" charset="0"/>
                <a:ea typeface="Verdana" panose="020B0604030504040204" pitchFamily="34" charset="0"/>
              </a:rPr>
              <a:t>Mantener</a:t>
            </a:r>
            <a:r>
              <a:rPr lang="es-ES" sz="1050" spc="-6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una</a:t>
            </a:r>
            <a:r>
              <a:rPr lang="es-ES" sz="1050" spc="-7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comunicación</a:t>
            </a:r>
            <a:r>
              <a:rPr lang="es-ES" sz="1050" spc="-1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fluida</a:t>
            </a:r>
            <a:r>
              <a:rPr lang="es-ES" sz="1050" spc="-4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y</a:t>
            </a:r>
            <a:r>
              <a:rPr lang="es-ES" sz="1050" spc="-3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accesible</a:t>
            </a:r>
            <a:r>
              <a:rPr lang="es-ES" sz="1050" spc="-5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con</a:t>
            </a:r>
            <a:r>
              <a:rPr lang="es-ES" sz="1050" spc="-80" dirty="0">
                <a:solidFill>
                  <a:srgbClr val="212121"/>
                </a:solidFill>
                <a:effectLst/>
                <a:latin typeface="Verdana" panose="020B0604030504040204" pitchFamily="34" charset="0"/>
                <a:ea typeface="Verdana" panose="020B0604030504040204" pitchFamily="34" charset="0"/>
              </a:rPr>
              <a:t> </a:t>
            </a:r>
            <a:r>
              <a:rPr lang="es-ES" sz="1050" spc="0" dirty="0">
                <a:solidFill>
                  <a:srgbClr val="131313"/>
                </a:solidFill>
                <a:effectLst/>
                <a:latin typeface="Verdana" panose="020B0604030504040204" pitchFamily="34" charset="0"/>
                <a:ea typeface="Verdana" panose="020B0604030504040204" pitchFamily="34" charset="0"/>
              </a:rPr>
              <a:t>el</a:t>
            </a:r>
            <a:r>
              <a:rPr lang="es-ES" sz="1050" spc="-55" dirty="0">
                <a:solidFill>
                  <a:srgbClr val="131313"/>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Ministerio</a:t>
            </a:r>
            <a:r>
              <a:rPr lang="es-ES" sz="1050" spc="-8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a:t>
            </a:r>
            <a:r>
              <a:rPr lang="es-ES" sz="1050" spc="-8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Salud,</a:t>
            </a:r>
            <a:r>
              <a:rPr lang="es-ES" sz="1050" spc="-70" dirty="0">
                <a:solidFill>
                  <a:srgbClr val="212121"/>
                </a:solidFill>
                <a:effectLst/>
                <a:latin typeface="Verdana" panose="020B0604030504040204" pitchFamily="34" charset="0"/>
                <a:ea typeface="Verdana" panose="020B0604030504040204" pitchFamily="34" charset="0"/>
              </a:rPr>
              <a:t> </a:t>
            </a:r>
            <a:r>
              <a:rPr lang="es-ES" sz="1050" spc="0" dirty="0">
                <a:solidFill>
                  <a:srgbClr val="131313"/>
                </a:solidFill>
                <a:effectLst/>
                <a:latin typeface="Verdana" panose="020B0604030504040204" pitchFamily="34" charset="0"/>
                <a:ea typeface="Verdana" panose="020B0604030504040204" pitchFamily="34" charset="0"/>
              </a:rPr>
              <a:t>los</a:t>
            </a:r>
            <a:r>
              <a:rPr lang="es-ES" sz="1050" spc="-85" dirty="0">
                <a:solidFill>
                  <a:srgbClr val="131313"/>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establecimientos</a:t>
            </a:r>
            <a:r>
              <a:rPr lang="es-ES" sz="1050" spc="-8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 la</a:t>
            </a:r>
            <a:r>
              <a:rPr lang="es-ES" sz="1050" spc="-8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red</a:t>
            </a:r>
            <a:r>
              <a:rPr lang="es-ES" sz="1050" spc="-80" dirty="0">
                <a:solidFill>
                  <a:srgbClr val="212121"/>
                </a:solidFill>
                <a:effectLst/>
                <a:latin typeface="Verdana" panose="020B0604030504040204" pitchFamily="34" charset="0"/>
                <a:ea typeface="Verdana" panose="020B0604030504040204" pitchFamily="34" charset="0"/>
              </a:rPr>
              <a:t> </a:t>
            </a:r>
            <a:r>
              <a:rPr lang="es-ES" sz="1050" spc="0" dirty="0">
                <a:solidFill>
                  <a:srgbClr val="131313"/>
                </a:solidFill>
                <a:effectLst/>
                <a:latin typeface="Verdana" panose="020B0604030504040204" pitchFamily="34" charset="0"/>
                <a:ea typeface="Verdana" panose="020B0604030504040204" pitchFamily="34" charset="0"/>
              </a:rPr>
              <a:t>local</a:t>
            </a:r>
            <a:r>
              <a:rPr lang="es-ES" sz="1050" spc="-80" dirty="0">
                <a:solidFill>
                  <a:srgbClr val="131313"/>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y</a:t>
            </a:r>
            <a:r>
              <a:rPr lang="es-ES" sz="1050" spc="-8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nacional,</a:t>
            </a:r>
            <a:r>
              <a:rPr lang="es-ES" sz="1050" spc="-8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las</a:t>
            </a:r>
            <a:r>
              <a:rPr lang="es-ES" sz="1050" spc="-8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universidades</a:t>
            </a:r>
            <a:r>
              <a:rPr lang="es-ES" sz="1050" spc="-65" dirty="0">
                <a:solidFill>
                  <a:srgbClr val="212121"/>
                </a:solidFill>
                <a:effectLst/>
                <a:latin typeface="Verdana" panose="020B0604030504040204" pitchFamily="34" charset="0"/>
                <a:ea typeface="Verdana" panose="020B0604030504040204" pitchFamily="34" charset="0"/>
              </a:rPr>
              <a:t> </a:t>
            </a:r>
            <a:r>
              <a:rPr lang="es-ES" sz="1050" spc="0" dirty="0">
                <a:solidFill>
                  <a:srgbClr val="131313"/>
                </a:solidFill>
                <a:effectLst/>
                <a:latin typeface="Verdana" panose="020B0604030504040204" pitchFamily="34" charset="0"/>
                <a:ea typeface="Verdana" panose="020B0604030504040204" pitchFamily="34" charset="0"/>
              </a:rPr>
              <a:t>formadoras,</a:t>
            </a:r>
            <a:r>
              <a:rPr lang="es-ES" sz="1050" spc="-35" dirty="0">
                <a:solidFill>
                  <a:srgbClr val="131313"/>
                </a:solidFill>
                <a:effectLst/>
                <a:latin typeface="Verdana" panose="020B0604030504040204" pitchFamily="34" charset="0"/>
                <a:ea typeface="Verdana" panose="020B0604030504040204" pitchFamily="34" charset="0"/>
              </a:rPr>
              <a:t> </a:t>
            </a:r>
            <a:r>
              <a:rPr lang="es-ES" sz="1050" spc="0" dirty="0">
                <a:solidFill>
                  <a:srgbClr val="131313"/>
                </a:solidFill>
                <a:effectLst/>
                <a:latin typeface="Verdana" panose="020B0604030504040204" pitchFamily="34" charset="0"/>
                <a:ea typeface="Verdana" panose="020B0604030504040204" pitchFamily="34" charset="0"/>
              </a:rPr>
              <a:t>los</a:t>
            </a:r>
            <a:r>
              <a:rPr lang="es-ES" sz="1050" spc="-85" dirty="0">
                <a:solidFill>
                  <a:srgbClr val="131313"/>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profesionales</a:t>
            </a:r>
            <a:r>
              <a:rPr lang="es-ES" sz="1050" spc="-25" dirty="0">
                <a:solidFill>
                  <a:srgbClr val="212121"/>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interesados</a:t>
            </a:r>
            <a:r>
              <a:rPr lang="es-ES" sz="1050" spc="-50" dirty="0">
                <a:solidFill>
                  <a:srgbClr val="3B3B3B"/>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en</a:t>
            </a:r>
            <a:r>
              <a:rPr lang="es-ES" sz="1050" spc="-8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ingresar</a:t>
            </a:r>
            <a:r>
              <a:rPr lang="es-ES" sz="1050" spc="-8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al </a:t>
            </a:r>
            <a:r>
              <a:rPr lang="es-ES" sz="1050" spc="0" dirty="0">
                <a:solidFill>
                  <a:srgbClr val="131313"/>
                </a:solidFill>
                <a:effectLst/>
                <a:latin typeface="Verdana" panose="020B0604030504040204" pitchFamily="34" charset="0"/>
                <a:ea typeface="Verdana" panose="020B0604030504040204" pitchFamily="34" charset="0"/>
              </a:rPr>
              <a:t>Programa </a:t>
            </a:r>
            <a:r>
              <a:rPr lang="es-ES" sz="1050" spc="0" dirty="0">
                <a:solidFill>
                  <a:srgbClr val="212121"/>
                </a:solidFill>
                <a:effectLst/>
                <a:latin typeface="Verdana" panose="020B0604030504040204" pitchFamily="34" charset="0"/>
                <a:ea typeface="Verdana" panose="020B0604030504040204" pitchFamily="34" charset="0"/>
              </a:rPr>
              <a:t>de</a:t>
            </a:r>
            <a:r>
              <a:rPr lang="es-ES" sz="1050" spc="-5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Formación</a:t>
            </a:r>
            <a:r>
              <a:rPr lang="es-ES" sz="1050" spc="-1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a:t>
            </a:r>
            <a:r>
              <a:rPr lang="es-ES" sz="1050" spc="-5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Especialistas,</a:t>
            </a:r>
            <a:r>
              <a:rPr lang="es-ES" sz="1050" spc="-5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y </a:t>
            </a:r>
            <a:r>
              <a:rPr lang="es-ES" sz="1050" spc="0" dirty="0">
                <a:solidFill>
                  <a:srgbClr val="131313"/>
                </a:solidFill>
                <a:effectLst/>
                <a:latin typeface="Verdana" panose="020B0604030504040204" pitchFamily="34" charset="0"/>
                <a:ea typeface="Verdana" panose="020B0604030504040204" pitchFamily="34" charset="0"/>
              </a:rPr>
              <a:t>los</a:t>
            </a:r>
            <a:r>
              <a:rPr lang="es-ES" sz="1050" spc="-40" dirty="0">
                <a:solidFill>
                  <a:srgbClr val="131313"/>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profesionales que</a:t>
            </a:r>
            <a:r>
              <a:rPr lang="es-ES" sz="1050" spc="-4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se</a:t>
            </a:r>
            <a:r>
              <a:rPr lang="es-ES" sz="1050" spc="-4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encuentran en</a:t>
            </a:r>
            <a:r>
              <a:rPr lang="es-ES" sz="1050" spc="-6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las</a:t>
            </a:r>
            <a:r>
              <a:rPr lang="es-ES" sz="1050" spc="-5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distintas etapas de dicho programa.</a:t>
            </a:r>
            <a:endParaRPr lang="en-US" sz="1050" spc="0" dirty="0">
              <a:effectLst/>
              <a:latin typeface="Verdana" panose="020B0604030504040204" pitchFamily="34" charset="0"/>
              <a:ea typeface="Verdana" panose="020B0604030504040204" pitchFamily="34" charset="0"/>
            </a:endParaRPr>
          </a:p>
          <a:p>
            <a:pPr marL="342900" marR="701040" lvl="0" indent="-342900">
              <a:lnSpc>
                <a:spcPct val="118000"/>
              </a:lnSpc>
              <a:spcBef>
                <a:spcPts val="75"/>
              </a:spcBef>
              <a:spcAft>
                <a:spcPts val="0"/>
              </a:spcAft>
              <a:buClr>
                <a:srgbClr val="212121"/>
              </a:buClr>
              <a:buSzPts val="950"/>
              <a:buFont typeface="Arial" panose="020B0604020202020204" pitchFamily="34" charset="0"/>
              <a:buAutoNum type="alphaLcParenR" startAt="13"/>
              <a:tabLst>
                <a:tab pos="647700" algn="l"/>
              </a:tabLst>
            </a:pPr>
            <a:r>
              <a:rPr lang="es-ES" sz="1050" spc="0" dirty="0">
                <a:solidFill>
                  <a:srgbClr val="212121"/>
                </a:solidFill>
                <a:effectLst/>
                <a:latin typeface="Verdana" panose="020B0604030504040204" pitchFamily="34" charset="0"/>
                <a:ea typeface="Verdana" panose="020B0604030504040204" pitchFamily="34" charset="0"/>
              </a:rPr>
              <a:t>Colaborar en la entrega de antecedentes al Departamento de Asesoría Jurídica, frente al incumplimiento del Programa</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 Especialización y/o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 la normativa.</a:t>
            </a:r>
            <a:endParaRPr lang="en-US" sz="1050" spc="0" dirty="0">
              <a:effectLst/>
              <a:latin typeface="Verdana" panose="020B0604030504040204" pitchFamily="34" charset="0"/>
              <a:ea typeface="Verdana" panose="020B0604030504040204" pitchFamily="34" charset="0"/>
            </a:endParaRPr>
          </a:p>
          <a:p>
            <a:pPr marL="342900" marR="685800" lvl="0" indent="-342900">
              <a:lnSpc>
                <a:spcPct val="101000"/>
              </a:lnSpc>
              <a:spcBef>
                <a:spcPts val="80"/>
              </a:spcBef>
              <a:spcAft>
                <a:spcPts val="0"/>
              </a:spcAft>
              <a:buClr>
                <a:srgbClr val="212121"/>
              </a:buClr>
              <a:buSzPts val="950"/>
              <a:buFont typeface="Arial" panose="020B0604020202020204" pitchFamily="34" charset="0"/>
              <a:buAutoNum type="alphaLcParenR" startAt="13"/>
              <a:tabLst>
                <a:tab pos="649605" algn="l"/>
                <a:tab pos="650875" algn="l"/>
              </a:tabLst>
            </a:pPr>
            <a:r>
              <a:rPr lang="es-ES" sz="1050" spc="0" dirty="0">
                <a:solidFill>
                  <a:srgbClr val="212121"/>
                </a:solidFill>
                <a:effectLst/>
                <a:latin typeface="Verdana" panose="020B0604030504040204" pitchFamily="34" charset="0"/>
                <a:ea typeface="Verdana" panose="020B0604030504040204" pitchFamily="34" charset="0"/>
              </a:rPr>
              <a:t>Velar por la adecuada y oportuna mantención y actualización de datos que garanticen el cumplimiento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la</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ley</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131313"/>
                </a:solidFill>
                <a:effectLst/>
                <a:latin typeface="Verdana" panose="020B0604030504040204" pitchFamily="34" charset="0"/>
                <a:ea typeface="Verdana" panose="020B0604030504040204" pitchFamily="34" charset="0"/>
              </a:rPr>
              <a:t>Transparencia,</a:t>
            </a:r>
            <a:r>
              <a:rPr lang="es-ES" sz="1050" spc="200" dirty="0">
                <a:solidFill>
                  <a:srgbClr val="131313"/>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tanto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el</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sitio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Gobierno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Transparente</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131313"/>
                </a:solidFill>
                <a:effectLst/>
                <a:latin typeface="Verdana" panose="020B0604030504040204" pitchFamily="34" charset="0"/>
                <a:ea typeface="Verdana" panose="020B0604030504040204" pitchFamily="34" charset="0"/>
              </a:rPr>
              <a:t>la </a:t>
            </a:r>
            <a:r>
              <a:rPr lang="es-ES" sz="1050" spc="0" dirty="0">
                <a:solidFill>
                  <a:srgbClr val="212121"/>
                </a:solidFill>
                <a:effectLst/>
                <a:latin typeface="Verdana" panose="020B0604030504040204" pitchFamily="34" charset="0"/>
                <a:ea typeface="Verdana" panose="020B0604030504040204" pitchFamily="34" charset="0"/>
              </a:rPr>
              <a:t>institución como en todas aquellas acciones </a:t>
            </a:r>
            <a:r>
              <a:rPr lang="es-ES" sz="1050" spc="0" dirty="0">
                <a:solidFill>
                  <a:srgbClr val="131313"/>
                </a:solidFill>
                <a:effectLst/>
                <a:latin typeface="Verdana" panose="020B0604030504040204" pitchFamily="34" charset="0"/>
                <a:ea typeface="Verdana" panose="020B0604030504040204" pitchFamily="34" charset="0"/>
              </a:rPr>
              <a:t>relacionadas </a:t>
            </a:r>
            <a:r>
              <a:rPr lang="es-ES" sz="1050" spc="0" dirty="0">
                <a:solidFill>
                  <a:srgbClr val="212121"/>
                </a:solidFill>
                <a:effectLst/>
                <a:latin typeface="Verdana" panose="020B0604030504040204" pitchFamily="34" charset="0"/>
                <a:ea typeface="Verdana" panose="020B0604030504040204" pitchFamily="34" charset="0"/>
              </a:rPr>
              <a:t>con </a:t>
            </a:r>
            <a:r>
              <a:rPr lang="es-ES" sz="1050" spc="0" dirty="0">
                <a:solidFill>
                  <a:srgbClr val="131313"/>
                </a:solidFill>
                <a:effectLst/>
                <a:latin typeface="Verdana" panose="020B0604030504040204" pitchFamily="34" charset="0"/>
                <a:ea typeface="Verdana" panose="020B0604030504040204" pitchFamily="34" charset="0"/>
              </a:rPr>
              <a:t>la </a:t>
            </a:r>
            <a:r>
              <a:rPr lang="es-ES" sz="1050" spc="0" dirty="0">
                <a:solidFill>
                  <a:srgbClr val="212121"/>
                </a:solidFill>
                <a:effectLst/>
                <a:latin typeface="Verdana" panose="020B0604030504040204" pitchFamily="34" charset="0"/>
                <a:ea typeface="Verdana" panose="020B0604030504040204" pitchFamily="34" charset="0"/>
              </a:rPr>
              <a:t>respuesta a </a:t>
            </a:r>
            <a:r>
              <a:rPr lang="es-ES" sz="1050" spc="0" dirty="0">
                <a:solidFill>
                  <a:srgbClr val="131313"/>
                </a:solidFill>
                <a:effectLst/>
                <a:latin typeface="Verdana" panose="020B0604030504040204" pitchFamily="34" charset="0"/>
                <a:ea typeface="Verdana" panose="020B0604030504040204" pitchFamily="34" charset="0"/>
              </a:rPr>
              <a:t>requerimientos </a:t>
            </a:r>
            <a:r>
              <a:rPr lang="es-ES" sz="1050" spc="0" dirty="0">
                <a:solidFill>
                  <a:srgbClr val="212121"/>
                </a:solidFill>
                <a:effectLst/>
                <a:latin typeface="Verdana" panose="020B0604030504040204" pitchFamily="34" charset="0"/>
                <a:ea typeface="Verdana" panose="020B0604030504040204" pitchFamily="34" charset="0"/>
              </a:rPr>
              <a:t>ciudadanos dentro de </a:t>
            </a:r>
            <a:r>
              <a:rPr lang="es-ES" sz="1050" dirty="0">
                <a:solidFill>
                  <a:srgbClr val="212121"/>
                </a:solidFill>
                <a:latin typeface="Verdana" panose="020B0604030504040204" pitchFamily="34" charset="0"/>
                <a:ea typeface="Verdana" panose="020B0604030504040204" pitchFamily="34" charset="0"/>
              </a:rPr>
              <a:t>l</a:t>
            </a:r>
            <a:r>
              <a:rPr lang="es-ES" sz="1050" spc="0" dirty="0">
                <a:solidFill>
                  <a:srgbClr val="212121"/>
                </a:solidFill>
                <a:effectLst/>
                <a:latin typeface="Verdana" panose="020B0604030504040204" pitchFamily="34" charset="0"/>
                <a:ea typeface="Verdana" panose="020B0604030504040204" pitchFamily="34" charset="0"/>
              </a:rPr>
              <a:t>os plazas que la ley contempla.</a:t>
            </a:r>
            <a:endParaRPr lang="en-US" sz="1050" spc="0" dirty="0">
              <a:effectLst/>
              <a:latin typeface="Verdana" panose="020B0604030504040204" pitchFamily="34" charset="0"/>
              <a:ea typeface="Verdana" panose="020B0604030504040204" pitchFamily="34" charset="0"/>
            </a:endParaRPr>
          </a:p>
          <a:p>
            <a:pPr marL="342900" lvl="0" indent="-342900">
              <a:spcBef>
                <a:spcPts val="85"/>
              </a:spcBef>
              <a:spcAft>
                <a:spcPts val="0"/>
              </a:spcAft>
              <a:buClr>
                <a:srgbClr val="212121"/>
              </a:buClr>
              <a:buSzPts val="950"/>
              <a:buFont typeface="Arial" panose="020B0604020202020204" pitchFamily="34" charset="0"/>
              <a:buAutoNum type="alphaLcParenR" startAt="13"/>
              <a:tabLst>
                <a:tab pos="657225" algn="l"/>
              </a:tabLst>
            </a:pPr>
            <a:r>
              <a:rPr lang="es-ES" sz="1050" spc="0" dirty="0">
                <a:solidFill>
                  <a:srgbClr val="212121"/>
                </a:solidFill>
                <a:effectLst/>
                <a:latin typeface="Verdana" panose="020B0604030504040204" pitchFamily="34" charset="0"/>
                <a:ea typeface="Verdana" panose="020B0604030504040204" pitchFamily="34" charset="0"/>
              </a:rPr>
              <a:t>Otras</a:t>
            </a:r>
            <a:r>
              <a:rPr lang="es-ES" sz="1050" spc="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funciones</a:t>
            </a:r>
            <a:r>
              <a:rPr lang="es-ES" sz="1050" spc="8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relacionadas,</a:t>
            </a:r>
            <a:r>
              <a:rPr lang="es-ES" sz="1050" spc="13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que</a:t>
            </a:r>
            <a:r>
              <a:rPr lang="es-ES" sz="1050" spc="3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sean</a:t>
            </a:r>
            <a:r>
              <a:rPr lang="es-ES" sz="1050" spc="1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encomendadas</a:t>
            </a:r>
            <a:r>
              <a:rPr lang="es-ES" sz="1050" spc="14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por</a:t>
            </a:r>
            <a:r>
              <a:rPr lang="es-ES" sz="1050" spc="2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la</a:t>
            </a:r>
            <a:r>
              <a:rPr lang="es-ES" sz="1050" spc="3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Dirección</a:t>
            </a:r>
            <a:r>
              <a:rPr lang="es-ES" sz="1050" spc="5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del</a:t>
            </a:r>
            <a:r>
              <a:rPr lang="es-ES" sz="1050" spc="-1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Servicio</a:t>
            </a:r>
            <a:r>
              <a:rPr lang="es-ES" sz="1050" spc="2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a:t>
            </a:r>
            <a:r>
              <a:rPr lang="es-ES" sz="1050" spc="-30" dirty="0">
                <a:solidFill>
                  <a:srgbClr val="212121"/>
                </a:solidFill>
                <a:effectLst/>
                <a:latin typeface="Verdana" panose="020B0604030504040204" pitchFamily="34" charset="0"/>
                <a:ea typeface="Verdana" panose="020B0604030504040204" pitchFamily="34" charset="0"/>
              </a:rPr>
              <a:t> </a:t>
            </a:r>
            <a:r>
              <a:rPr lang="es-ES" sz="1050" spc="-10" dirty="0">
                <a:solidFill>
                  <a:srgbClr val="212121"/>
                </a:solidFill>
                <a:effectLst/>
                <a:latin typeface="Verdana" panose="020B0604030504040204" pitchFamily="34" charset="0"/>
                <a:ea typeface="Verdana" panose="020B0604030504040204" pitchFamily="34" charset="0"/>
              </a:rPr>
              <a:t>Salud</a:t>
            </a:r>
            <a:endParaRPr lang="en-US" sz="1050" dirty="0">
              <a:latin typeface="Verdana" panose="020B0604030504040204" pitchFamily="34" charset="0"/>
              <a:ea typeface="Verdana" panose="020B0604030504040204" pitchFamily="34" charset="0"/>
            </a:endParaRPr>
          </a:p>
          <a:p>
            <a:pPr marL="342900" lvl="0" indent="-342900">
              <a:spcBef>
                <a:spcPts val="85"/>
              </a:spcBef>
              <a:spcAft>
                <a:spcPts val="0"/>
              </a:spcAft>
              <a:buClr>
                <a:srgbClr val="212121"/>
              </a:buClr>
              <a:buSzPts val="950"/>
              <a:buFont typeface="Arial" panose="020B0604020202020204" pitchFamily="34" charset="0"/>
              <a:buAutoNum type="alphaLcParenR" startAt="13"/>
              <a:tabLst>
                <a:tab pos="657225" algn="l"/>
              </a:tabLst>
            </a:pPr>
            <a:endParaRPr lang="en-US" sz="1050" b="1" dirty="0">
              <a:solidFill>
                <a:srgbClr val="131313"/>
              </a:solidFill>
              <a:effectLst/>
              <a:latin typeface="Verdana" panose="020B0604030504040204" pitchFamily="34" charset="0"/>
              <a:ea typeface="Verdana" panose="020B0604030504040204" pitchFamily="34" charset="0"/>
            </a:endParaRPr>
          </a:p>
          <a:p>
            <a:pPr lvl="0">
              <a:spcBef>
                <a:spcPts val="85"/>
              </a:spcBef>
              <a:spcAft>
                <a:spcPts val="0"/>
              </a:spcAft>
              <a:buClr>
                <a:srgbClr val="212121"/>
              </a:buClr>
              <a:buSzPts val="950"/>
              <a:tabLst>
                <a:tab pos="657225" algn="l"/>
              </a:tabLst>
            </a:pPr>
            <a:r>
              <a:rPr lang="es-ES" sz="1050" b="1" dirty="0">
                <a:solidFill>
                  <a:srgbClr val="131313"/>
                </a:solidFill>
                <a:effectLst/>
                <a:latin typeface="Verdana" panose="020B0604030504040204" pitchFamily="34" charset="0"/>
                <a:ea typeface="Verdana" panose="020B0604030504040204" pitchFamily="34" charset="0"/>
              </a:rPr>
              <a:t>Serán</a:t>
            </a:r>
            <a:r>
              <a:rPr lang="es-ES" sz="1050" b="1" spc="-35" dirty="0">
                <a:solidFill>
                  <a:srgbClr val="131313"/>
                </a:solidFill>
                <a:effectLst/>
                <a:latin typeface="Verdana" panose="020B0604030504040204" pitchFamily="34" charset="0"/>
                <a:ea typeface="Verdana" panose="020B0604030504040204" pitchFamily="34" charset="0"/>
              </a:rPr>
              <a:t> </a:t>
            </a:r>
            <a:r>
              <a:rPr lang="es-ES" sz="1050" b="1" dirty="0">
                <a:solidFill>
                  <a:srgbClr val="131313"/>
                </a:solidFill>
                <a:effectLst/>
                <a:latin typeface="Verdana" panose="020B0604030504040204" pitchFamily="34" charset="0"/>
                <a:ea typeface="Verdana" panose="020B0604030504040204" pitchFamily="34" charset="0"/>
              </a:rPr>
              <a:t>facultades</a:t>
            </a:r>
            <a:r>
              <a:rPr lang="es-ES" sz="1050" b="1" spc="55" dirty="0">
                <a:solidFill>
                  <a:srgbClr val="131313"/>
                </a:solidFill>
                <a:effectLst/>
                <a:latin typeface="Verdana" panose="020B0604030504040204" pitchFamily="34" charset="0"/>
                <a:ea typeface="Verdana" panose="020B0604030504040204" pitchFamily="34" charset="0"/>
              </a:rPr>
              <a:t> </a:t>
            </a:r>
            <a:r>
              <a:rPr lang="es-ES" sz="1050" b="1" dirty="0">
                <a:solidFill>
                  <a:srgbClr val="131313"/>
                </a:solidFill>
                <a:effectLst/>
                <a:latin typeface="Verdana" panose="020B0604030504040204" pitchFamily="34" charset="0"/>
                <a:ea typeface="Verdana" panose="020B0604030504040204" pitchFamily="34" charset="0"/>
              </a:rPr>
              <a:t>del</a:t>
            </a:r>
            <a:r>
              <a:rPr lang="es-ES" sz="1050" b="1" spc="10" dirty="0">
                <a:solidFill>
                  <a:srgbClr val="131313"/>
                </a:solidFill>
                <a:effectLst/>
                <a:latin typeface="Verdana" panose="020B0604030504040204" pitchFamily="34" charset="0"/>
                <a:ea typeface="Verdana" panose="020B0604030504040204" pitchFamily="34" charset="0"/>
              </a:rPr>
              <a:t> </a:t>
            </a:r>
            <a:r>
              <a:rPr lang="es-ES" sz="1050" b="1" dirty="0">
                <a:solidFill>
                  <a:srgbClr val="131313"/>
                </a:solidFill>
                <a:effectLst/>
                <a:latin typeface="Verdana" panose="020B0604030504040204" pitchFamily="34" charset="0"/>
                <a:ea typeface="Verdana" panose="020B0604030504040204" pitchFamily="34" charset="0"/>
              </a:rPr>
              <a:t>jefe</a:t>
            </a:r>
            <a:r>
              <a:rPr lang="es-ES" sz="1050" b="1" spc="55" dirty="0">
                <a:solidFill>
                  <a:srgbClr val="131313"/>
                </a:solidFill>
                <a:effectLst/>
                <a:latin typeface="Verdana" panose="020B0604030504040204" pitchFamily="34" charset="0"/>
                <a:ea typeface="Verdana" panose="020B0604030504040204" pitchFamily="34" charset="0"/>
              </a:rPr>
              <a:t> </a:t>
            </a:r>
            <a:r>
              <a:rPr lang="es-ES" sz="1050" b="1" dirty="0">
                <a:solidFill>
                  <a:srgbClr val="131313"/>
                </a:solidFill>
                <a:effectLst/>
                <a:latin typeface="Verdana" panose="020B0604030504040204" pitchFamily="34" charset="0"/>
                <a:ea typeface="Verdana" panose="020B0604030504040204" pitchFamily="34" charset="0"/>
              </a:rPr>
              <a:t>o</a:t>
            </a:r>
            <a:r>
              <a:rPr lang="es-ES" sz="1050" b="1" spc="-20" dirty="0">
                <a:solidFill>
                  <a:srgbClr val="131313"/>
                </a:solidFill>
                <a:effectLst/>
                <a:latin typeface="Verdana" panose="020B0604030504040204" pitchFamily="34" charset="0"/>
                <a:ea typeface="Verdana" panose="020B0604030504040204" pitchFamily="34" charset="0"/>
              </a:rPr>
              <a:t> </a:t>
            </a:r>
            <a:r>
              <a:rPr lang="es-ES" sz="1050" b="1" dirty="0">
                <a:solidFill>
                  <a:srgbClr val="131313"/>
                </a:solidFill>
                <a:effectLst/>
                <a:latin typeface="Verdana" panose="020B0604030504040204" pitchFamily="34" charset="0"/>
                <a:ea typeface="Verdana" panose="020B0604030504040204" pitchFamily="34" charset="0"/>
              </a:rPr>
              <a:t>encargado</a:t>
            </a:r>
            <a:r>
              <a:rPr lang="es-ES" sz="1050" b="1" spc="120" dirty="0">
                <a:solidFill>
                  <a:srgbClr val="131313"/>
                </a:solidFill>
                <a:effectLst/>
                <a:latin typeface="Verdana" panose="020B0604030504040204" pitchFamily="34" charset="0"/>
                <a:ea typeface="Verdana" panose="020B0604030504040204" pitchFamily="34" charset="0"/>
              </a:rPr>
              <a:t> </a:t>
            </a:r>
            <a:r>
              <a:rPr lang="es-ES" sz="1050" b="1" dirty="0">
                <a:solidFill>
                  <a:srgbClr val="131313"/>
                </a:solidFill>
                <a:effectLst/>
                <a:latin typeface="Verdana" panose="020B0604030504040204" pitchFamily="34" charset="0"/>
                <a:ea typeface="Verdana" panose="020B0604030504040204" pitchFamily="34" charset="0"/>
              </a:rPr>
              <a:t>de</a:t>
            </a:r>
            <a:r>
              <a:rPr lang="es-ES" sz="1050" b="1" spc="80" dirty="0">
                <a:solidFill>
                  <a:srgbClr val="131313"/>
                </a:solidFill>
                <a:effectLst/>
                <a:latin typeface="Verdana" panose="020B0604030504040204" pitchFamily="34" charset="0"/>
                <a:ea typeface="Verdana" panose="020B0604030504040204" pitchFamily="34" charset="0"/>
              </a:rPr>
              <a:t> </a:t>
            </a:r>
            <a:r>
              <a:rPr lang="es-ES" sz="1050" b="1" dirty="0">
                <a:solidFill>
                  <a:srgbClr val="131313"/>
                </a:solidFill>
                <a:effectLst/>
                <a:latin typeface="Verdana" panose="020B0604030504040204" pitchFamily="34" charset="0"/>
                <a:ea typeface="Verdana" panose="020B0604030504040204" pitchFamily="34" charset="0"/>
              </a:rPr>
              <a:t>la</a:t>
            </a:r>
            <a:r>
              <a:rPr lang="es-ES" sz="1050" b="1" spc="90" dirty="0">
                <a:solidFill>
                  <a:srgbClr val="131313"/>
                </a:solidFill>
                <a:effectLst/>
                <a:latin typeface="Verdana" panose="020B0604030504040204" pitchFamily="34" charset="0"/>
                <a:ea typeface="Verdana" panose="020B0604030504040204" pitchFamily="34" charset="0"/>
              </a:rPr>
              <a:t> </a:t>
            </a:r>
            <a:r>
              <a:rPr lang="es-ES" sz="1050" b="1" dirty="0">
                <a:solidFill>
                  <a:srgbClr val="131313"/>
                </a:solidFill>
                <a:effectLst/>
                <a:latin typeface="Verdana" panose="020B0604030504040204" pitchFamily="34" charset="0"/>
                <a:ea typeface="Verdana" panose="020B0604030504040204" pitchFamily="34" charset="0"/>
              </a:rPr>
              <a:t>Unidad</a:t>
            </a:r>
            <a:r>
              <a:rPr lang="es-ES" sz="1050" b="1" spc="20" dirty="0">
                <a:solidFill>
                  <a:srgbClr val="131313"/>
                </a:solidFill>
                <a:effectLst/>
                <a:latin typeface="Verdana" panose="020B0604030504040204" pitchFamily="34" charset="0"/>
                <a:ea typeface="Verdana" panose="020B0604030504040204" pitchFamily="34" charset="0"/>
              </a:rPr>
              <a:t> </a:t>
            </a:r>
            <a:r>
              <a:rPr lang="es-ES" sz="1050" b="1" dirty="0">
                <a:solidFill>
                  <a:srgbClr val="131313"/>
                </a:solidFill>
                <a:effectLst/>
                <a:latin typeface="Verdana" panose="020B0604030504040204" pitchFamily="34" charset="0"/>
                <a:ea typeface="Verdana" panose="020B0604030504040204" pitchFamily="34" charset="0"/>
              </a:rPr>
              <a:t>de</a:t>
            </a:r>
            <a:r>
              <a:rPr lang="es-ES" sz="1050" b="1" spc="10" dirty="0">
                <a:solidFill>
                  <a:srgbClr val="131313"/>
                </a:solidFill>
                <a:effectLst/>
                <a:latin typeface="Verdana" panose="020B0604030504040204" pitchFamily="34" charset="0"/>
                <a:ea typeface="Verdana" panose="020B0604030504040204" pitchFamily="34" charset="0"/>
              </a:rPr>
              <a:t> </a:t>
            </a:r>
            <a:r>
              <a:rPr lang="es-ES" sz="1050" b="1" dirty="0">
                <a:solidFill>
                  <a:srgbClr val="131313"/>
                </a:solidFill>
                <a:effectLst/>
                <a:latin typeface="Verdana" panose="020B0604030504040204" pitchFamily="34" charset="0"/>
                <a:ea typeface="Verdana" panose="020B0604030504040204" pitchFamily="34" charset="0"/>
              </a:rPr>
              <a:t>Formación</a:t>
            </a:r>
            <a:r>
              <a:rPr lang="es-ES" sz="1050" b="1" spc="20" dirty="0">
                <a:solidFill>
                  <a:srgbClr val="131313"/>
                </a:solidFill>
                <a:effectLst/>
                <a:latin typeface="Verdana" panose="020B0604030504040204" pitchFamily="34" charset="0"/>
                <a:ea typeface="Verdana" panose="020B0604030504040204" pitchFamily="34" charset="0"/>
              </a:rPr>
              <a:t> </a:t>
            </a:r>
            <a:r>
              <a:rPr lang="es-ES" sz="1050" b="1" dirty="0">
                <a:solidFill>
                  <a:srgbClr val="131313"/>
                </a:solidFill>
                <a:effectLst/>
                <a:latin typeface="Verdana" panose="020B0604030504040204" pitchFamily="34" charset="0"/>
                <a:ea typeface="Verdana" panose="020B0604030504040204" pitchFamily="34" charset="0"/>
              </a:rPr>
              <a:t>y</a:t>
            </a:r>
            <a:r>
              <a:rPr lang="es-ES" sz="1050" b="1" spc="55" dirty="0">
                <a:solidFill>
                  <a:srgbClr val="131313"/>
                </a:solidFill>
                <a:effectLst/>
                <a:latin typeface="Verdana" panose="020B0604030504040204" pitchFamily="34" charset="0"/>
                <a:ea typeface="Verdana" panose="020B0604030504040204" pitchFamily="34" charset="0"/>
              </a:rPr>
              <a:t> </a:t>
            </a:r>
            <a:r>
              <a:rPr lang="es-ES" sz="1050" b="1" spc="-10" dirty="0">
                <a:solidFill>
                  <a:srgbClr val="131313"/>
                </a:solidFill>
                <a:effectLst/>
                <a:latin typeface="Verdana" panose="020B0604030504040204" pitchFamily="34" charset="0"/>
                <a:ea typeface="Verdana" panose="020B0604030504040204" pitchFamily="34" charset="0"/>
              </a:rPr>
              <a:t>Becas:</a:t>
            </a:r>
            <a:endParaRPr lang="en-US" sz="1050" b="1" dirty="0">
              <a:effectLst/>
              <a:latin typeface="Verdana" panose="020B0604030504040204" pitchFamily="34" charset="0"/>
              <a:ea typeface="Verdana" panose="020B0604030504040204" pitchFamily="34" charset="0"/>
            </a:endParaRPr>
          </a:p>
          <a:p>
            <a:pPr marL="171450" indent="-171450">
              <a:spcAft>
                <a:spcPts val="0"/>
              </a:spcAft>
              <a:buFont typeface="Arial" panose="020B0604020202020204" pitchFamily="34" charset="0"/>
              <a:buChar char="•"/>
            </a:pPr>
            <a:r>
              <a:rPr lang="es-ES" sz="1050" spc="0" dirty="0">
                <a:solidFill>
                  <a:srgbClr val="212121"/>
                </a:solidFill>
                <a:effectLst/>
                <a:latin typeface="Verdana" panose="020B0604030504040204" pitchFamily="34" charset="0"/>
                <a:ea typeface="Verdana" panose="020B0604030504040204" pitchFamily="34" charset="0"/>
              </a:rPr>
              <a:t>Dirigir, organizar, planificar, coordinar y supervisar el funcionamiento del Departamento, de</a:t>
            </a:r>
            <a:r>
              <a:rPr lang="es-ES" sz="1050" spc="-7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acuerdo</a:t>
            </a:r>
            <a:r>
              <a:rPr lang="es-ES" sz="1050" spc="-2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con</a:t>
            </a:r>
            <a:r>
              <a:rPr lang="es-ES" sz="1050" spc="-5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las</a:t>
            </a:r>
            <a:r>
              <a:rPr lang="es-ES" sz="1050" spc="-4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normas,</a:t>
            </a:r>
            <a:r>
              <a:rPr lang="es-ES" sz="1050" spc="-2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directivas</a:t>
            </a:r>
            <a:r>
              <a:rPr lang="es-ES" sz="1050" spc="-8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y</a:t>
            </a:r>
            <a:r>
              <a:rPr lang="es-ES" sz="1050" spc="-4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manuales</a:t>
            </a:r>
            <a:r>
              <a:rPr lang="es-ES" sz="1050" spc="-1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aprobados por </a:t>
            </a:r>
            <a:r>
              <a:rPr lang="es-ES" sz="1050" spc="0" dirty="0">
                <a:solidFill>
                  <a:srgbClr val="131313"/>
                </a:solidFill>
                <a:effectLst/>
                <a:latin typeface="Verdana" panose="020B0604030504040204" pitchFamily="34" charset="0"/>
                <a:ea typeface="Verdana" panose="020B0604030504040204" pitchFamily="34" charset="0"/>
              </a:rPr>
              <a:t>el </a:t>
            </a:r>
            <a:r>
              <a:rPr lang="es-ES" sz="1050" spc="0" dirty="0">
                <a:solidFill>
                  <a:srgbClr val="212121"/>
                </a:solidFill>
                <a:effectLst/>
                <a:latin typeface="Verdana" panose="020B0604030504040204" pitchFamily="34" charset="0"/>
                <a:ea typeface="Verdana" panose="020B0604030504040204" pitchFamily="34" charset="0"/>
              </a:rPr>
              <a:t>Servicio de</a:t>
            </a:r>
            <a:r>
              <a:rPr lang="es-ES" sz="1050" spc="-4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Salud y las</a:t>
            </a:r>
            <a:r>
              <a:rPr lang="es-ES" sz="1050" spc="-20" dirty="0">
                <a:solidFill>
                  <a:srgbClr val="212121"/>
                </a:solidFill>
                <a:effectLst/>
                <a:latin typeface="Verdana" panose="020B0604030504040204" pitchFamily="34" charset="0"/>
                <a:ea typeface="Verdana" panose="020B0604030504040204" pitchFamily="34" charset="0"/>
              </a:rPr>
              <a:t> </a:t>
            </a:r>
            <a:r>
              <a:rPr lang="es-ES" sz="1050" spc="0" dirty="0">
                <a:solidFill>
                  <a:srgbClr val="3B3B3B"/>
                </a:solidFill>
                <a:effectLst/>
                <a:latin typeface="Verdana" panose="020B0604030504040204" pitchFamily="34" charset="0"/>
                <a:ea typeface="Verdana" panose="020B0604030504040204" pitchFamily="34" charset="0"/>
              </a:rPr>
              <a:t>instrucciones </a:t>
            </a:r>
            <a:r>
              <a:rPr lang="es-ES" sz="1050" spc="0" dirty="0">
                <a:solidFill>
                  <a:srgbClr val="212121"/>
                </a:solidFill>
                <a:effectLst/>
                <a:latin typeface="Verdana" panose="020B0604030504040204" pitchFamily="34" charset="0"/>
                <a:ea typeface="Verdana" panose="020B0604030504040204" pitchFamily="34" charset="0"/>
              </a:rPr>
              <a:t>impartidas por el</a:t>
            </a:r>
            <a:r>
              <a:rPr lang="es-ES" sz="1050" spc="-4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Director.</a:t>
            </a:r>
            <a:endParaRPr lang="en-US" sz="1050" dirty="0">
              <a:latin typeface="Verdana" panose="020B0604030504040204" pitchFamily="34" charset="0"/>
              <a:ea typeface="Verdana" panose="020B0604030504040204" pitchFamily="34" charset="0"/>
            </a:endParaRPr>
          </a:p>
          <a:p>
            <a:pPr marL="171450" indent="-171450">
              <a:spcAft>
                <a:spcPts val="0"/>
              </a:spcAft>
              <a:buFont typeface="Arial" panose="020B0604020202020204" pitchFamily="34" charset="0"/>
              <a:buChar char="•"/>
            </a:pPr>
            <a:r>
              <a:rPr lang="es-ES" sz="1050" spc="0" dirty="0">
                <a:solidFill>
                  <a:srgbClr val="131313"/>
                </a:solidFill>
                <a:effectLst/>
                <a:latin typeface="Verdana" panose="020B0604030504040204" pitchFamily="34" charset="0"/>
                <a:ea typeface="Verdana" panose="020B0604030504040204" pitchFamily="34" charset="0"/>
              </a:rPr>
              <a:t>Ejercer</a:t>
            </a:r>
            <a:r>
              <a:rPr lang="es-ES" sz="1050" spc="160" dirty="0">
                <a:solidFill>
                  <a:srgbClr val="131313"/>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las</a:t>
            </a:r>
            <a:r>
              <a:rPr lang="es-ES" sz="1050" spc="11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atribuciones</a:t>
            </a:r>
            <a:r>
              <a:rPr lang="es-ES" sz="1050" spc="19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que</a:t>
            </a:r>
            <a:r>
              <a:rPr lang="es-ES" sz="1050" spc="13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le</a:t>
            </a:r>
            <a:r>
              <a:rPr lang="es-ES" sz="1050" spc="1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delegue</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el</a:t>
            </a:r>
            <a:r>
              <a:rPr lang="es-ES" sz="1050" spc="18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Director</a:t>
            </a:r>
            <a:r>
              <a:rPr lang="es-ES" sz="1050" spc="19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y/o</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131313"/>
                </a:solidFill>
                <a:effectLst/>
                <a:latin typeface="Verdana" panose="020B0604030504040204" pitchFamily="34" charset="0"/>
                <a:ea typeface="Verdana" panose="020B0604030504040204" pitchFamily="34" charset="0"/>
              </a:rPr>
              <a:t>la</a:t>
            </a:r>
            <a:r>
              <a:rPr lang="es-ES" sz="1050" spc="140" dirty="0">
                <a:solidFill>
                  <a:srgbClr val="131313"/>
                </a:solidFill>
                <a:effectLst/>
                <a:latin typeface="Verdana" panose="020B0604030504040204" pitchFamily="34" charset="0"/>
                <a:ea typeface="Verdana" panose="020B0604030504040204" pitchFamily="34" charset="0"/>
              </a:rPr>
              <a:t> </a:t>
            </a:r>
            <a:r>
              <a:rPr lang="es-ES" sz="1050" spc="0" dirty="0">
                <a:solidFill>
                  <a:srgbClr val="131313"/>
                </a:solidFill>
                <a:effectLst/>
                <a:latin typeface="Verdana" panose="020B0604030504040204" pitchFamily="34" charset="0"/>
                <a:ea typeface="Verdana" panose="020B0604030504040204" pitchFamily="34" charset="0"/>
              </a:rPr>
              <a:t>Subdirección</a:t>
            </a:r>
            <a:r>
              <a:rPr lang="es-ES" sz="1050" spc="200" dirty="0">
                <a:solidFill>
                  <a:srgbClr val="131313"/>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Gestión</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y</a:t>
            </a:r>
            <a:r>
              <a:rPr lang="es-ES" sz="1050" spc="20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Desarrollo de las </a:t>
            </a:r>
            <a:r>
              <a:rPr lang="es-ES" sz="1050" spc="0" dirty="0">
                <a:solidFill>
                  <a:srgbClr val="131313"/>
                </a:solidFill>
                <a:effectLst/>
                <a:latin typeface="Verdana" panose="020B0604030504040204" pitchFamily="34" charset="0"/>
                <a:ea typeface="Verdana" panose="020B0604030504040204" pitchFamily="34" charset="0"/>
              </a:rPr>
              <a:t>Personas </a:t>
            </a:r>
            <a:r>
              <a:rPr lang="es-ES" sz="1050" spc="0" dirty="0">
                <a:solidFill>
                  <a:srgbClr val="212121"/>
                </a:solidFill>
                <a:effectLst/>
                <a:latin typeface="Verdana" panose="020B0604030504040204" pitchFamily="34" charset="0"/>
                <a:ea typeface="Verdana" panose="020B0604030504040204" pitchFamily="34" charset="0"/>
              </a:rPr>
              <a:t>en el área de su competencia.</a:t>
            </a:r>
            <a:endParaRPr lang="en-US" sz="1050" dirty="0">
              <a:latin typeface="Verdana" panose="020B0604030504040204" pitchFamily="34" charset="0"/>
              <a:ea typeface="Verdana" panose="020B0604030504040204" pitchFamily="34" charset="0"/>
            </a:endParaRPr>
          </a:p>
          <a:p>
            <a:pPr marL="171450" indent="-171450">
              <a:spcAft>
                <a:spcPts val="0"/>
              </a:spcAft>
              <a:buFont typeface="Arial" panose="020B0604020202020204" pitchFamily="34" charset="0"/>
              <a:buChar char="•"/>
            </a:pPr>
            <a:r>
              <a:rPr lang="es-ES" sz="1050" spc="0" dirty="0">
                <a:solidFill>
                  <a:srgbClr val="212121"/>
                </a:solidFill>
                <a:effectLst/>
                <a:latin typeface="Verdana" panose="020B0604030504040204" pitchFamily="34" charset="0"/>
                <a:ea typeface="Verdana" panose="020B0604030504040204" pitchFamily="34" charset="0"/>
              </a:rPr>
              <a:t>Desempeñar</a:t>
            </a:r>
            <a:r>
              <a:rPr lang="es-ES" sz="1050" spc="12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las</a:t>
            </a:r>
            <a:r>
              <a:rPr lang="es-ES" sz="1050" spc="4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demás</a:t>
            </a:r>
            <a:r>
              <a:rPr lang="es-ES" sz="1050" spc="8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funciones</a:t>
            </a:r>
            <a:r>
              <a:rPr lang="es-ES" sz="1050" spc="13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y</a:t>
            </a:r>
            <a:r>
              <a:rPr lang="es-ES" sz="1050" spc="12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tareas</a:t>
            </a:r>
            <a:r>
              <a:rPr lang="es-ES" sz="1050" spc="3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que</a:t>
            </a:r>
            <a:r>
              <a:rPr lang="es-ES" sz="1050" spc="8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le</a:t>
            </a:r>
            <a:r>
              <a:rPr lang="es-ES" sz="1050" spc="2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encomiende</a:t>
            </a:r>
            <a:r>
              <a:rPr lang="es-ES" sz="1050" spc="130"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el</a:t>
            </a:r>
            <a:r>
              <a:rPr lang="es-ES" sz="1050" spc="-1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Director</a:t>
            </a:r>
            <a:r>
              <a:rPr lang="es-ES" sz="1050" spc="4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y/o</a:t>
            </a:r>
            <a:r>
              <a:rPr lang="es-ES" sz="1050" spc="235" dirty="0">
                <a:solidFill>
                  <a:srgbClr val="212121"/>
                </a:solidFill>
                <a:effectLst/>
                <a:latin typeface="Verdana" panose="020B0604030504040204" pitchFamily="34" charset="0"/>
                <a:ea typeface="Verdana" panose="020B0604030504040204" pitchFamily="34" charset="0"/>
              </a:rPr>
              <a:t> </a:t>
            </a:r>
            <a:r>
              <a:rPr lang="es-ES" sz="1050" spc="0" dirty="0">
                <a:solidFill>
                  <a:srgbClr val="212121"/>
                </a:solidFill>
                <a:effectLst/>
                <a:latin typeface="Verdana" panose="020B0604030504040204" pitchFamily="34" charset="0"/>
                <a:ea typeface="Verdana" panose="020B0604030504040204" pitchFamily="34" charset="0"/>
              </a:rPr>
              <a:t>la</a:t>
            </a:r>
            <a:r>
              <a:rPr lang="es-ES" sz="1050" spc="45" dirty="0">
                <a:solidFill>
                  <a:srgbClr val="212121"/>
                </a:solidFill>
                <a:effectLst/>
                <a:latin typeface="Verdana" panose="020B0604030504040204" pitchFamily="34" charset="0"/>
                <a:ea typeface="Verdana" panose="020B0604030504040204" pitchFamily="34" charset="0"/>
              </a:rPr>
              <a:t> </a:t>
            </a:r>
            <a:r>
              <a:rPr lang="es-ES" sz="1050" spc="-10" dirty="0">
                <a:solidFill>
                  <a:srgbClr val="131313"/>
                </a:solidFill>
                <a:effectLst/>
                <a:latin typeface="Verdana" panose="020B0604030504040204" pitchFamily="34" charset="0"/>
                <a:ea typeface="Verdana" panose="020B0604030504040204" pitchFamily="34" charset="0"/>
              </a:rPr>
              <a:t>Subdirección</a:t>
            </a:r>
            <a:r>
              <a:rPr lang="en-US" sz="1050" dirty="0">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Gestión</a:t>
            </a:r>
            <a:r>
              <a:rPr lang="es-ES" sz="1050" spc="6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y</a:t>
            </a:r>
            <a:r>
              <a:rPr lang="es-ES" sz="1050" spc="4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Desarrollo</a:t>
            </a:r>
            <a:r>
              <a:rPr lang="es-ES" sz="1050" spc="7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1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las</a:t>
            </a:r>
            <a:r>
              <a:rPr lang="es-ES" sz="1050" spc="-30"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Personas</a:t>
            </a:r>
            <a:r>
              <a:rPr lang="es-ES" sz="1050" spc="10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en</a:t>
            </a:r>
            <a:r>
              <a:rPr lang="es-ES" sz="1050" spc="-1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el</a:t>
            </a:r>
            <a:r>
              <a:rPr lang="es-ES" sz="1050" spc="4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área</a:t>
            </a:r>
            <a:r>
              <a:rPr lang="es-ES" sz="1050" spc="7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de</a:t>
            </a:r>
            <a:r>
              <a:rPr lang="es-ES" sz="1050" spc="15" dirty="0">
                <a:solidFill>
                  <a:srgbClr val="212121"/>
                </a:solidFill>
                <a:effectLst/>
                <a:latin typeface="Verdana" panose="020B0604030504040204" pitchFamily="34" charset="0"/>
                <a:ea typeface="Verdana" panose="020B0604030504040204" pitchFamily="34" charset="0"/>
              </a:rPr>
              <a:t> </a:t>
            </a:r>
            <a:r>
              <a:rPr lang="es-ES" sz="1050" dirty="0">
                <a:solidFill>
                  <a:srgbClr val="212121"/>
                </a:solidFill>
                <a:effectLst/>
                <a:latin typeface="Verdana" panose="020B0604030504040204" pitchFamily="34" charset="0"/>
                <a:ea typeface="Verdana" panose="020B0604030504040204" pitchFamily="34" charset="0"/>
              </a:rPr>
              <a:t>su</a:t>
            </a:r>
            <a:r>
              <a:rPr lang="es-ES" sz="1050" spc="-20" dirty="0">
                <a:solidFill>
                  <a:srgbClr val="212121"/>
                </a:solidFill>
                <a:effectLst/>
                <a:latin typeface="Verdana" panose="020B0604030504040204" pitchFamily="34" charset="0"/>
                <a:ea typeface="Verdana" panose="020B0604030504040204" pitchFamily="34" charset="0"/>
              </a:rPr>
              <a:t> </a:t>
            </a:r>
            <a:r>
              <a:rPr lang="es-ES" sz="1050" spc="-10" dirty="0">
                <a:solidFill>
                  <a:srgbClr val="212121"/>
                </a:solidFill>
                <a:effectLst/>
                <a:latin typeface="Verdana" panose="020B0604030504040204" pitchFamily="34" charset="0"/>
                <a:ea typeface="Verdana" panose="020B0604030504040204" pitchFamily="34" charset="0"/>
              </a:rPr>
              <a:t>competencia.</a:t>
            </a:r>
            <a:endParaRPr lang="en-US" sz="1050" dirty="0">
              <a:effectLst/>
              <a:latin typeface="Verdana" panose="020B0604030504040204" pitchFamily="34" charset="0"/>
              <a:ea typeface="Verdana" panose="020B0604030504040204" pitchFamily="34" charset="0"/>
            </a:endParaRPr>
          </a:p>
          <a:p>
            <a:pPr>
              <a:spcAft>
                <a:spcPts val="0"/>
              </a:spcAft>
            </a:pPr>
            <a:r>
              <a:rPr lang="es-ES" sz="900" dirty="0">
                <a:effectLst/>
                <a:latin typeface="Arial" panose="020B0604020202020204" pitchFamily="34" charset="0"/>
                <a:ea typeface="Arial" panose="020B0604020202020204" pitchFamily="34" charset="0"/>
              </a:rPr>
              <a:t> </a:t>
            </a:r>
            <a:endParaRPr lang="en-US" sz="1050" dirty="0">
              <a:effectLst/>
              <a:latin typeface="Arial" panose="020B0604020202020204" pitchFamily="34" charset="0"/>
              <a:ea typeface="Arial" panose="020B0604020202020204" pitchFamily="34" charset="0"/>
            </a:endParaRPr>
          </a:p>
          <a:p>
            <a:pPr algn="just">
              <a:spcAft>
                <a:spcPts val="0"/>
              </a:spcAft>
            </a:pPr>
            <a:r>
              <a:rPr lang="es-ES" sz="900" dirty="0">
                <a:effectLst/>
                <a:latin typeface="Arial" panose="020B0604020202020204" pitchFamily="34" charset="0"/>
                <a:ea typeface="Arial" panose="020B0604020202020204" pitchFamily="34" charset="0"/>
              </a:rPr>
              <a:t> </a:t>
            </a:r>
            <a:endParaRPr lang="en-US" sz="1050" dirty="0">
              <a:effectLst/>
              <a:latin typeface="Arial" panose="020B0604020202020204" pitchFamily="34" charset="0"/>
              <a:ea typeface="Arial" panose="020B0604020202020204" pitchFamily="34" charset="0"/>
            </a:endParaRPr>
          </a:p>
        </p:txBody>
      </p:sp>
      <p:sp>
        <p:nvSpPr>
          <p:cNvPr id="3" name="Flecha arriba 2">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407174" y="172074"/>
            <a:ext cx="3528553"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spcBef>
                <a:spcPts val="5"/>
              </a:spcBef>
              <a:tabLst>
                <a:tab pos="873125" algn="l"/>
              </a:tabLst>
            </a:pPr>
            <a:r>
              <a:rPr lang="es-ES" sz="1600" dirty="0">
                <a:solidFill>
                  <a:schemeClr val="bg1"/>
                </a:solidFill>
                <a:ea typeface="Arial" panose="020B0604020202020204" pitchFamily="34" charset="0"/>
              </a:rPr>
              <a:t>UNIDAD</a:t>
            </a:r>
            <a:r>
              <a:rPr lang="es-ES" sz="1600" spc="45" dirty="0">
                <a:solidFill>
                  <a:schemeClr val="bg1"/>
                </a:solidFill>
                <a:ea typeface="Arial" panose="020B0604020202020204" pitchFamily="34" charset="0"/>
              </a:rPr>
              <a:t> </a:t>
            </a:r>
            <a:r>
              <a:rPr lang="es-ES" sz="1600" dirty="0">
                <a:solidFill>
                  <a:schemeClr val="bg1"/>
                </a:solidFill>
                <a:ea typeface="Arial" panose="020B0604020202020204" pitchFamily="34" charset="0"/>
              </a:rPr>
              <a:t>DE</a:t>
            </a:r>
            <a:r>
              <a:rPr lang="es-ES" sz="1600" spc="-40" dirty="0">
                <a:solidFill>
                  <a:schemeClr val="bg1"/>
                </a:solidFill>
                <a:ea typeface="Arial" panose="020B0604020202020204" pitchFamily="34" charset="0"/>
              </a:rPr>
              <a:t> </a:t>
            </a:r>
            <a:r>
              <a:rPr lang="es-ES" sz="1600" dirty="0">
                <a:solidFill>
                  <a:schemeClr val="bg1"/>
                </a:solidFill>
                <a:ea typeface="Arial" panose="020B0604020202020204" pitchFamily="34" charset="0"/>
              </a:rPr>
              <a:t>FORMACION</a:t>
            </a:r>
            <a:r>
              <a:rPr lang="es-ES" sz="1600" spc="35" dirty="0">
                <a:solidFill>
                  <a:schemeClr val="bg1"/>
                </a:solidFill>
                <a:ea typeface="Arial" panose="020B0604020202020204" pitchFamily="34" charset="0"/>
              </a:rPr>
              <a:t> </a:t>
            </a:r>
            <a:r>
              <a:rPr lang="es-ES" sz="1600" dirty="0">
                <a:solidFill>
                  <a:schemeClr val="bg1"/>
                </a:solidFill>
                <a:ea typeface="Arial" panose="020B0604020202020204" pitchFamily="34" charset="0"/>
              </a:rPr>
              <a:t>Y</a:t>
            </a:r>
            <a:r>
              <a:rPr lang="es-ES" sz="1600" spc="-10" dirty="0">
                <a:solidFill>
                  <a:schemeClr val="bg1"/>
                </a:solidFill>
                <a:ea typeface="Arial" panose="020B0604020202020204" pitchFamily="34" charset="0"/>
              </a:rPr>
              <a:t> BECAS:</a:t>
            </a:r>
            <a:endParaRPr lang="en-US" sz="2400" spc="-5" dirty="0">
              <a:solidFill>
                <a:schemeClr val="bg1"/>
              </a:solidFill>
              <a:ea typeface="Verdana" panose="020B0604030504040204" pitchFamily="34" charset="0"/>
            </a:endParaRPr>
          </a:p>
        </p:txBody>
      </p:sp>
    </p:spTree>
    <p:extLst>
      <p:ext uri="{BB962C8B-B14F-4D97-AF65-F5344CB8AC3E}">
        <p14:creationId xmlns:p14="http://schemas.microsoft.com/office/powerpoint/2010/main" val="2414273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21991" y="1684841"/>
            <a:ext cx="10874734" cy="3844642"/>
          </a:xfrm>
          <a:prstGeom prst="rect">
            <a:avLst/>
          </a:prstGeom>
        </p:spPr>
        <p:txBody>
          <a:bodyPr wrap="square" numCol="2" spcCol="360000">
            <a:spAutoFit/>
          </a:bodyPr>
          <a:lstStyle/>
          <a:p>
            <a:pPr algn="just">
              <a:spcBef>
                <a:spcPts val="285"/>
              </a:spcBef>
              <a:spcAft>
                <a:spcPts val="0"/>
              </a:spcAft>
            </a:pPr>
            <a:r>
              <a:rPr lang="es-ES" sz="1050" dirty="0">
                <a:solidFill>
                  <a:srgbClr val="131313"/>
                </a:solidFill>
                <a:latin typeface="Verdana" panose="020B0604030504040204" pitchFamily="34" charset="0"/>
                <a:ea typeface="Verdana" panose="020B0604030504040204" pitchFamily="34" charset="0"/>
              </a:rPr>
              <a:t>Los</a:t>
            </a:r>
            <a:r>
              <a:rPr lang="es-ES" sz="1050" spc="-35" dirty="0">
                <a:solidFill>
                  <a:srgbClr val="131313"/>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Hospitales están</a:t>
            </a:r>
            <a:r>
              <a:rPr lang="es-ES" sz="1050" spc="-50"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a</a:t>
            </a:r>
            <a:r>
              <a:rPr lang="es-ES" sz="1050" spc="-60"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cargo</a:t>
            </a:r>
            <a:r>
              <a:rPr lang="es-ES" sz="1050" spc="-1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de</a:t>
            </a:r>
            <a:r>
              <a:rPr lang="es-ES" sz="1050" spc="-7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un Director de</a:t>
            </a:r>
            <a:r>
              <a:rPr lang="es-ES" sz="1050" spc="-25" dirty="0">
                <a:solidFill>
                  <a:srgbClr val="212121"/>
                </a:solidFill>
                <a:latin typeface="Verdana" panose="020B0604030504040204" pitchFamily="34" charset="0"/>
                <a:ea typeface="Verdana" panose="020B0604030504040204" pitchFamily="34" charset="0"/>
              </a:rPr>
              <a:t> </a:t>
            </a:r>
            <a:r>
              <a:rPr lang="es-ES" sz="1050" dirty="0">
                <a:solidFill>
                  <a:srgbClr val="131313"/>
                </a:solidFill>
                <a:latin typeface="Verdana" panose="020B0604030504040204" pitchFamily="34" charset="0"/>
                <a:ea typeface="Verdana" panose="020B0604030504040204" pitchFamily="34" charset="0"/>
              </a:rPr>
              <a:t>Hospital</a:t>
            </a:r>
            <a:r>
              <a:rPr lang="es-ES" sz="1050" spc="-15" dirty="0">
                <a:solidFill>
                  <a:srgbClr val="131313"/>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y tienen</a:t>
            </a:r>
            <a:r>
              <a:rPr lang="es-ES" sz="1050" spc="-1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como func</a:t>
            </a:r>
            <a:r>
              <a:rPr lang="es-ES" sz="1050" dirty="0">
                <a:solidFill>
                  <a:srgbClr val="565656"/>
                </a:solidFill>
                <a:latin typeface="Verdana" panose="020B0604030504040204" pitchFamily="34" charset="0"/>
                <a:ea typeface="Verdana" panose="020B0604030504040204" pitchFamily="34" charset="0"/>
              </a:rPr>
              <a:t>i</a:t>
            </a:r>
            <a:r>
              <a:rPr lang="es-ES" sz="1050" dirty="0">
                <a:solidFill>
                  <a:srgbClr val="212121"/>
                </a:solidFill>
                <a:latin typeface="Verdana" panose="020B0604030504040204" pitchFamily="34" charset="0"/>
                <a:ea typeface="Verdana" panose="020B0604030504040204" pitchFamily="34" charset="0"/>
              </a:rPr>
              <a:t>ón</a:t>
            </a:r>
            <a:r>
              <a:rPr lang="es-ES" sz="1050" spc="-1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proveer</a:t>
            </a:r>
            <a:r>
              <a:rPr lang="es-ES" sz="1050" spc="-1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prestaciones</a:t>
            </a:r>
            <a:r>
              <a:rPr lang="es-ES" sz="1050" spc="9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de salud para </a:t>
            </a:r>
            <a:r>
              <a:rPr lang="es-ES" sz="1050" dirty="0">
                <a:solidFill>
                  <a:srgbClr val="131313"/>
                </a:solidFill>
                <a:latin typeface="Verdana" panose="020B0604030504040204" pitchFamily="34" charset="0"/>
                <a:ea typeface="Verdana" panose="020B0604030504040204" pitchFamily="34" charset="0"/>
              </a:rPr>
              <a:t>la recuperación, </a:t>
            </a:r>
            <a:r>
              <a:rPr lang="es-ES" sz="1050" dirty="0">
                <a:solidFill>
                  <a:srgbClr val="212121"/>
                </a:solidFill>
                <a:latin typeface="Verdana" panose="020B0604030504040204" pitchFamily="34" charset="0"/>
                <a:ea typeface="Verdana" panose="020B0604030504040204" pitchFamily="34" charset="0"/>
              </a:rPr>
              <a:t>rehabilitación y cuidados paliativos de personas enfermas y colaborar en las actividades de fomento y protección, mediante acciones ambulatorias </a:t>
            </a:r>
            <a:r>
              <a:rPr lang="es-ES" sz="1050" dirty="0">
                <a:solidFill>
                  <a:srgbClr val="3B3B3B"/>
                </a:solidFill>
                <a:latin typeface="Verdana" panose="020B0604030504040204" pitchFamily="34" charset="0"/>
                <a:ea typeface="Verdana" panose="020B0604030504040204" pitchFamily="34" charset="0"/>
              </a:rPr>
              <a:t>o</a:t>
            </a:r>
            <a:r>
              <a:rPr lang="es-ES" sz="1050" spc="-30" dirty="0">
                <a:solidFill>
                  <a:srgbClr val="3B3B3B"/>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en</a:t>
            </a:r>
            <a:r>
              <a:rPr lang="es-ES" sz="1050" spc="-1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atención cerrada.</a:t>
            </a:r>
          </a:p>
          <a:p>
            <a:pPr algn="just">
              <a:spcBef>
                <a:spcPts val="285"/>
              </a:spcBef>
              <a:spcAft>
                <a:spcPts val="0"/>
              </a:spcAft>
            </a:pPr>
            <a:endParaRPr lang="en-US" sz="1200" dirty="0">
              <a:latin typeface="Verdana" panose="020B0604030504040204" pitchFamily="34" charset="0"/>
              <a:ea typeface="Verdana" panose="020B0604030504040204" pitchFamily="34" charset="0"/>
            </a:endParaRPr>
          </a:p>
          <a:p>
            <a:pPr algn="just">
              <a:spcBef>
                <a:spcPts val="285"/>
              </a:spcBef>
              <a:spcAft>
                <a:spcPts val="0"/>
              </a:spcAft>
            </a:pPr>
            <a:r>
              <a:rPr lang="es-ES" sz="1050" dirty="0">
                <a:solidFill>
                  <a:srgbClr val="212121"/>
                </a:solidFill>
                <a:latin typeface="Verdana" panose="020B0604030504040204" pitchFamily="34" charset="0"/>
                <a:ea typeface="Verdana" panose="020B0604030504040204" pitchFamily="34" charset="0"/>
              </a:rPr>
              <a:t>A cada Hospital </a:t>
            </a:r>
            <a:r>
              <a:rPr lang="es-ES" sz="1050" dirty="0">
                <a:solidFill>
                  <a:srgbClr val="131313"/>
                </a:solidFill>
                <a:latin typeface="Verdana" panose="020B0604030504040204" pitchFamily="34" charset="0"/>
                <a:ea typeface="Verdana" panose="020B0604030504040204" pitchFamily="34" charset="0"/>
              </a:rPr>
              <a:t>le </a:t>
            </a:r>
            <a:r>
              <a:rPr lang="es-ES" sz="1050" dirty="0">
                <a:solidFill>
                  <a:srgbClr val="212121"/>
                </a:solidFill>
                <a:latin typeface="Verdana" panose="020B0604030504040204" pitchFamily="34" charset="0"/>
                <a:ea typeface="Verdana" panose="020B0604030504040204" pitchFamily="34" charset="0"/>
              </a:rPr>
              <a:t>corresponderá otorgar, dentro </a:t>
            </a:r>
            <a:r>
              <a:rPr lang="es-ES" sz="1050" dirty="0">
                <a:solidFill>
                  <a:srgbClr val="131313"/>
                </a:solidFill>
                <a:latin typeface="Verdana" panose="020B0604030504040204" pitchFamily="34" charset="0"/>
                <a:ea typeface="Verdana" panose="020B0604030504040204" pitchFamily="34" charset="0"/>
              </a:rPr>
              <a:t>de </a:t>
            </a:r>
            <a:r>
              <a:rPr lang="es-ES" sz="1050" dirty="0">
                <a:solidFill>
                  <a:srgbClr val="212121"/>
                </a:solidFill>
                <a:latin typeface="Verdana" panose="020B0604030504040204" pitchFamily="34" charset="0"/>
                <a:ea typeface="Verdana" panose="020B0604030504040204" pitchFamily="34" charset="0"/>
              </a:rPr>
              <a:t>su ámbito de competencia, </a:t>
            </a:r>
            <a:r>
              <a:rPr lang="es-ES" sz="1050" dirty="0">
                <a:solidFill>
                  <a:srgbClr val="131313"/>
                </a:solidFill>
                <a:latin typeface="Verdana" panose="020B0604030504040204" pitchFamily="34" charset="0"/>
                <a:ea typeface="Verdana" panose="020B0604030504040204" pitchFamily="34" charset="0"/>
              </a:rPr>
              <a:t>las </a:t>
            </a:r>
            <a:r>
              <a:rPr lang="es-ES" sz="1050" dirty="0">
                <a:solidFill>
                  <a:srgbClr val="212121"/>
                </a:solidFill>
                <a:latin typeface="Verdana" panose="020B0604030504040204" pitchFamily="34" charset="0"/>
                <a:ea typeface="Verdana" panose="020B0604030504040204" pitchFamily="34" charset="0"/>
              </a:rPr>
              <a:t>prestaciones de salud</a:t>
            </a:r>
            <a:r>
              <a:rPr lang="es-ES" sz="1050" spc="8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que</a:t>
            </a:r>
            <a:r>
              <a:rPr lang="es-ES" sz="1050" spc="100"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el</a:t>
            </a:r>
            <a:r>
              <a:rPr lang="es-ES" sz="1050" spc="11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Director</a:t>
            </a:r>
            <a:r>
              <a:rPr lang="es-ES" sz="1050" spc="8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del Servicio</a:t>
            </a:r>
            <a:r>
              <a:rPr lang="es-ES" sz="1050" spc="110" dirty="0">
                <a:solidFill>
                  <a:srgbClr val="212121"/>
                </a:solidFill>
                <a:latin typeface="Verdana" panose="020B0604030504040204" pitchFamily="34" charset="0"/>
                <a:ea typeface="Verdana" panose="020B0604030504040204" pitchFamily="34" charset="0"/>
              </a:rPr>
              <a:t> </a:t>
            </a:r>
            <a:r>
              <a:rPr lang="es-ES" sz="1050" dirty="0">
                <a:solidFill>
                  <a:srgbClr val="131313"/>
                </a:solidFill>
                <a:latin typeface="Verdana" panose="020B0604030504040204" pitchFamily="34" charset="0"/>
                <a:ea typeface="Verdana" panose="020B0604030504040204" pitchFamily="34" charset="0"/>
              </a:rPr>
              <a:t>le</a:t>
            </a:r>
            <a:r>
              <a:rPr lang="es-ES" sz="1050" spc="125" dirty="0">
                <a:solidFill>
                  <a:srgbClr val="131313"/>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asigne</a:t>
            </a:r>
            <a:r>
              <a:rPr lang="es-ES" sz="1050" spc="15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de acuerdo</a:t>
            </a:r>
            <a:r>
              <a:rPr lang="es-ES" sz="1050" spc="140"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a</a:t>
            </a:r>
            <a:r>
              <a:rPr lang="es-ES" sz="1050" spc="12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las normas</a:t>
            </a:r>
            <a:r>
              <a:rPr lang="es-ES" sz="1050" spc="180" dirty="0">
                <a:solidFill>
                  <a:srgbClr val="212121"/>
                </a:solidFill>
                <a:latin typeface="Verdana" panose="020B0604030504040204" pitchFamily="34" charset="0"/>
                <a:ea typeface="Verdana" panose="020B0604030504040204" pitchFamily="34" charset="0"/>
              </a:rPr>
              <a:t> </a:t>
            </a:r>
            <a:r>
              <a:rPr lang="es-ES" sz="1050" dirty="0">
                <a:solidFill>
                  <a:srgbClr val="131313"/>
                </a:solidFill>
                <a:latin typeface="Verdana" panose="020B0604030504040204" pitchFamily="34" charset="0"/>
                <a:ea typeface="Verdana" panose="020B0604030504040204" pitchFamily="34" charset="0"/>
              </a:rPr>
              <a:t>técnicas</a:t>
            </a:r>
            <a:r>
              <a:rPr lang="es-ES" sz="1050" spc="140" dirty="0">
                <a:solidFill>
                  <a:srgbClr val="131313"/>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que dicte</a:t>
            </a:r>
            <a:r>
              <a:rPr lang="es-ES" sz="1050" spc="10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el Ministerio de Salud </a:t>
            </a:r>
            <a:r>
              <a:rPr lang="es-ES" sz="1050" dirty="0">
                <a:solidFill>
                  <a:srgbClr val="131313"/>
                </a:solidFill>
                <a:latin typeface="Verdana" panose="020B0604030504040204" pitchFamily="34" charset="0"/>
                <a:ea typeface="Verdana" panose="020B0604030504040204" pitchFamily="34" charset="0"/>
              </a:rPr>
              <a:t>sobre </a:t>
            </a:r>
            <a:r>
              <a:rPr lang="es-ES" sz="1050" dirty="0">
                <a:solidFill>
                  <a:srgbClr val="212121"/>
                </a:solidFill>
                <a:latin typeface="Verdana" panose="020B0604030504040204" pitchFamily="34" charset="0"/>
                <a:ea typeface="Verdana" panose="020B0604030504040204" pitchFamily="34" charset="0"/>
              </a:rPr>
              <a:t>la materia. Asimismo, el </a:t>
            </a:r>
            <a:r>
              <a:rPr lang="es-ES" sz="1050" dirty="0">
                <a:solidFill>
                  <a:srgbClr val="131313"/>
                </a:solidFill>
                <a:latin typeface="Verdana" panose="020B0604030504040204" pitchFamily="34" charset="0"/>
                <a:ea typeface="Verdana" panose="020B0604030504040204" pitchFamily="34" charset="0"/>
              </a:rPr>
              <a:t>Hospital </a:t>
            </a:r>
            <a:r>
              <a:rPr lang="es-ES" sz="1050" dirty="0">
                <a:solidFill>
                  <a:srgbClr val="212121"/>
                </a:solidFill>
                <a:latin typeface="Verdana" panose="020B0604030504040204" pitchFamily="34" charset="0"/>
                <a:ea typeface="Verdana" panose="020B0604030504040204" pitchFamily="34" charset="0"/>
              </a:rPr>
              <a:t>propenderá </a:t>
            </a:r>
            <a:r>
              <a:rPr lang="es-ES" sz="1050" dirty="0">
                <a:solidFill>
                  <a:srgbClr val="131313"/>
                </a:solidFill>
                <a:latin typeface="Verdana" panose="020B0604030504040204" pitchFamily="34" charset="0"/>
                <a:ea typeface="Verdana" panose="020B0604030504040204" pitchFamily="34" charset="0"/>
              </a:rPr>
              <a:t>también </a:t>
            </a:r>
            <a:r>
              <a:rPr lang="es-ES" sz="1050" dirty="0">
                <a:solidFill>
                  <a:srgbClr val="212121"/>
                </a:solidFill>
                <a:latin typeface="Verdana" panose="020B0604030504040204" pitchFamily="34" charset="0"/>
                <a:ea typeface="Verdana" panose="020B0604030504040204" pitchFamily="34" charset="0"/>
              </a:rPr>
              <a:t>al fomento de la investigación científica </a:t>
            </a:r>
            <a:r>
              <a:rPr lang="es-ES" sz="1050" dirty="0">
                <a:solidFill>
                  <a:srgbClr val="3B3B3B"/>
                </a:solidFill>
                <a:latin typeface="Verdana" panose="020B0604030504040204" pitchFamily="34" charset="0"/>
                <a:ea typeface="Verdana" panose="020B0604030504040204" pitchFamily="34" charset="0"/>
              </a:rPr>
              <a:t>y </a:t>
            </a:r>
            <a:r>
              <a:rPr lang="es-ES" sz="1050" dirty="0">
                <a:solidFill>
                  <a:srgbClr val="212121"/>
                </a:solidFill>
                <a:latin typeface="Verdana" panose="020B0604030504040204" pitchFamily="34" charset="0"/>
                <a:ea typeface="Verdana" panose="020B0604030504040204" pitchFamily="34" charset="0"/>
              </a:rPr>
              <a:t>al desarrollo del conocimiento de la salud y de </a:t>
            </a:r>
            <a:r>
              <a:rPr lang="es-ES" sz="1050" dirty="0">
                <a:solidFill>
                  <a:srgbClr val="131313"/>
                </a:solidFill>
                <a:latin typeface="Verdana" panose="020B0604030504040204" pitchFamily="34" charset="0"/>
                <a:ea typeface="Verdana" panose="020B0604030504040204" pitchFamily="34" charset="0"/>
              </a:rPr>
              <a:t>la</a:t>
            </a:r>
            <a:r>
              <a:rPr lang="es-ES" sz="1050" spc="-5" dirty="0">
                <a:solidFill>
                  <a:srgbClr val="131313"/>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gestión hospitalaria. Sera ob</a:t>
            </a:r>
            <a:r>
              <a:rPr lang="es-ES" sz="1050" dirty="0">
                <a:solidFill>
                  <a:srgbClr val="3B3B3B"/>
                </a:solidFill>
                <a:latin typeface="Verdana" panose="020B0604030504040204" pitchFamily="34" charset="0"/>
                <a:ea typeface="Verdana" panose="020B0604030504040204" pitchFamily="34" charset="0"/>
              </a:rPr>
              <a:t>l</a:t>
            </a:r>
            <a:r>
              <a:rPr lang="es-ES" sz="1050" dirty="0">
                <a:solidFill>
                  <a:srgbClr val="212121"/>
                </a:solidFill>
                <a:latin typeface="Verdana" panose="020B0604030504040204" pitchFamily="34" charset="0"/>
                <a:ea typeface="Verdana" panose="020B0604030504040204" pitchFamily="34" charset="0"/>
              </a:rPr>
              <a:t>igac</a:t>
            </a:r>
            <a:r>
              <a:rPr lang="es-ES" sz="1050" dirty="0">
                <a:solidFill>
                  <a:srgbClr val="565656"/>
                </a:solidFill>
                <a:latin typeface="Verdana" panose="020B0604030504040204" pitchFamily="34" charset="0"/>
                <a:ea typeface="Verdana" panose="020B0604030504040204" pitchFamily="34" charset="0"/>
              </a:rPr>
              <a:t>i</a:t>
            </a:r>
            <a:r>
              <a:rPr lang="es-ES" sz="1050" dirty="0">
                <a:solidFill>
                  <a:srgbClr val="212121"/>
                </a:solidFill>
                <a:latin typeface="Verdana" panose="020B0604030504040204" pitchFamily="34" charset="0"/>
                <a:ea typeface="Verdana" panose="020B0604030504040204" pitchFamily="34" charset="0"/>
              </a:rPr>
              <a:t>ón del Hospital la formación, capacitación y desarrollo permanente de su </a:t>
            </a:r>
            <a:r>
              <a:rPr lang="es-ES" sz="1050" dirty="0">
                <a:solidFill>
                  <a:srgbClr val="131313"/>
                </a:solidFill>
                <a:latin typeface="Verdana" panose="020B0604030504040204" pitchFamily="34" charset="0"/>
                <a:ea typeface="Verdana" panose="020B0604030504040204" pitchFamily="34" charset="0"/>
              </a:rPr>
              <a:t>personal, </a:t>
            </a:r>
            <a:r>
              <a:rPr lang="es-ES" sz="1050" dirty="0">
                <a:solidFill>
                  <a:srgbClr val="212121"/>
                </a:solidFill>
                <a:latin typeface="Verdana" panose="020B0604030504040204" pitchFamily="34" charset="0"/>
                <a:ea typeface="Verdana" panose="020B0604030504040204" pitchFamily="34" charset="0"/>
              </a:rPr>
              <a:t>la difusión de </a:t>
            </a:r>
            <a:r>
              <a:rPr lang="es-ES" sz="1050" dirty="0">
                <a:solidFill>
                  <a:srgbClr val="565656"/>
                </a:solidFill>
                <a:latin typeface="Verdana" panose="020B0604030504040204" pitchFamily="34" charset="0"/>
                <a:ea typeface="Verdana" panose="020B0604030504040204" pitchFamily="34" charset="0"/>
              </a:rPr>
              <a:t>l</a:t>
            </a:r>
            <a:r>
              <a:rPr lang="es-ES" sz="1050" dirty="0">
                <a:solidFill>
                  <a:srgbClr val="212121"/>
                </a:solidFill>
                <a:latin typeface="Verdana" panose="020B0604030504040204" pitchFamily="34" charset="0"/>
                <a:ea typeface="Verdana" panose="020B0604030504040204" pitchFamily="34" charset="0"/>
              </a:rPr>
              <a:t>a experiencia adquirida y la del</a:t>
            </a:r>
            <a:r>
              <a:rPr lang="es-ES" sz="1050" spc="-2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conocimiento</a:t>
            </a:r>
            <a:r>
              <a:rPr lang="es-ES" sz="1050" spc="195" dirty="0">
                <a:solidFill>
                  <a:srgbClr val="212121"/>
                </a:solidFill>
                <a:latin typeface="Verdana" panose="020B0604030504040204" pitchFamily="34" charset="0"/>
                <a:ea typeface="Verdana" panose="020B0604030504040204" pitchFamily="34" charset="0"/>
              </a:rPr>
              <a:t> </a:t>
            </a:r>
            <a:r>
              <a:rPr lang="es-ES" sz="1050" dirty="0">
                <a:solidFill>
                  <a:srgbClr val="212121"/>
                </a:solidFill>
                <a:latin typeface="Verdana" panose="020B0604030504040204" pitchFamily="34" charset="0"/>
                <a:ea typeface="Verdana" panose="020B0604030504040204" pitchFamily="34" charset="0"/>
              </a:rPr>
              <a:t>acumulado.</a:t>
            </a:r>
            <a:endParaRPr lang="en-US" sz="1200" dirty="0">
              <a:latin typeface="Verdana" panose="020B0604030504040204" pitchFamily="34" charset="0"/>
              <a:ea typeface="Verdana" panose="020B0604030504040204" pitchFamily="34" charset="0"/>
            </a:endParaRPr>
          </a:p>
          <a:p>
            <a:pPr algn="just">
              <a:spcBef>
                <a:spcPts val="285"/>
              </a:spcBef>
              <a:spcAft>
                <a:spcPts val="0"/>
              </a:spcAft>
            </a:pPr>
            <a:endParaRPr lang="en-US" sz="1200" dirty="0">
              <a:solidFill>
                <a:srgbClr val="212121"/>
              </a:solidFill>
              <a:latin typeface="Verdana" panose="020B0604030504040204" pitchFamily="34" charset="0"/>
              <a:ea typeface="Verdana" panose="020B0604030504040204" pitchFamily="34" charset="0"/>
            </a:endParaRPr>
          </a:p>
          <a:p>
            <a:pPr algn="just">
              <a:spcBef>
                <a:spcPts val="285"/>
              </a:spcBef>
              <a:spcAft>
                <a:spcPts val="0"/>
              </a:spcAft>
            </a:pPr>
            <a:r>
              <a:rPr lang="es-ES" sz="1050" dirty="0">
                <a:solidFill>
                  <a:srgbClr val="212121"/>
                </a:solidFill>
                <a:latin typeface="Verdana" panose="020B0604030504040204" pitchFamily="34" charset="0"/>
                <a:ea typeface="Verdana" panose="020B0604030504040204" pitchFamily="34" charset="0"/>
              </a:rPr>
              <a:t>Los Hospitales de la Red del Servicio de </a:t>
            </a:r>
            <a:r>
              <a:rPr lang="es-ES" sz="1050" dirty="0">
                <a:solidFill>
                  <a:srgbClr val="131313"/>
                </a:solidFill>
                <a:latin typeface="Verdana" panose="020B0604030504040204" pitchFamily="34" charset="0"/>
                <a:ea typeface="Verdana" panose="020B0604030504040204" pitchFamily="34" charset="0"/>
              </a:rPr>
              <a:t>Salud </a:t>
            </a:r>
            <a:r>
              <a:rPr lang="es-ES" sz="1050" dirty="0">
                <a:solidFill>
                  <a:srgbClr val="212121"/>
                </a:solidFill>
                <a:latin typeface="Verdana" panose="020B0604030504040204" pitchFamily="34" charset="0"/>
                <a:ea typeface="Verdana" panose="020B0604030504040204" pitchFamily="34" charset="0"/>
              </a:rPr>
              <a:t>Metropolitano Sur son </a:t>
            </a:r>
            <a:r>
              <a:rPr lang="es-ES" sz="1050" dirty="0">
                <a:solidFill>
                  <a:srgbClr val="131313"/>
                </a:solidFill>
                <a:latin typeface="Verdana" panose="020B0604030504040204" pitchFamily="34" charset="0"/>
                <a:ea typeface="Verdana" panose="020B0604030504040204" pitchFamily="34" charset="0"/>
              </a:rPr>
              <a:t>los </a:t>
            </a:r>
            <a:r>
              <a:rPr lang="es-ES" sz="1050" dirty="0">
                <a:solidFill>
                  <a:srgbClr val="212121"/>
                </a:solidFill>
                <a:latin typeface="Verdana" panose="020B0604030504040204" pitchFamily="34" charset="0"/>
                <a:ea typeface="Verdana" panose="020B0604030504040204" pitchFamily="34" charset="0"/>
              </a:rPr>
              <a:t>siguientes, clasificados de acuerdo a su capacidad resolutiva:</a:t>
            </a:r>
            <a:endParaRPr lang="en-US" sz="1200" dirty="0">
              <a:latin typeface="Verdana" panose="020B0604030504040204" pitchFamily="34" charset="0"/>
              <a:ea typeface="Verdana" panose="020B0604030504040204" pitchFamily="34" charset="0"/>
            </a:endParaRPr>
          </a:p>
          <a:p>
            <a:pPr algn="just">
              <a:spcBef>
                <a:spcPts val="285"/>
              </a:spcBef>
              <a:spcAft>
                <a:spcPts val="0"/>
              </a:spcAft>
            </a:pPr>
            <a:endParaRPr lang="es-CL" sz="1200" b="1" dirty="0">
              <a:solidFill>
                <a:srgbClr val="212121"/>
              </a:solidFill>
              <a:latin typeface="Verdana" panose="020B0604030504040204" pitchFamily="34" charset="0"/>
              <a:ea typeface="Verdana" panose="020B0604030504040204" pitchFamily="34" charset="0"/>
            </a:endParaRPr>
          </a:p>
          <a:p>
            <a:pPr algn="just">
              <a:spcBef>
                <a:spcPts val="285"/>
              </a:spcBef>
              <a:spcAft>
                <a:spcPts val="0"/>
              </a:spcAft>
            </a:pPr>
            <a:endParaRPr lang="es-CL" sz="1200" b="1" dirty="0">
              <a:solidFill>
                <a:srgbClr val="212121"/>
              </a:solidFill>
              <a:latin typeface="Verdana" panose="020B0604030504040204" pitchFamily="34" charset="0"/>
              <a:ea typeface="Verdana" panose="020B0604030504040204" pitchFamily="34" charset="0"/>
            </a:endParaRPr>
          </a:p>
          <a:p>
            <a:pPr algn="just">
              <a:spcBef>
                <a:spcPts val="285"/>
              </a:spcBef>
              <a:spcAft>
                <a:spcPts val="0"/>
              </a:spcAft>
            </a:pPr>
            <a:endParaRPr lang="en-US" sz="1200" b="1" dirty="0">
              <a:solidFill>
                <a:srgbClr val="212121"/>
              </a:solidFill>
              <a:latin typeface="Verdana" panose="020B0604030504040204" pitchFamily="34" charset="0"/>
              <a:ea typeface="Verdana" panose="020B0604030504040204" pitchFamily="34" charset="0"/>
            </a:endParaRPr>
          </a:p>
          <a:p>
            <a:pPr algn="just">
              <a:spcBef>
                <a:spcPts val="285"/>
              </a:spcBef>
              <a:spcAft>
                <a:spcPts val="0"/>
              </a:spcAft>
            </a:pPr>
            <a:r>
              <a:rPr lang="es-ES" sz="1050" b="1" dirty="0">
                <a:solidFill>
                  <a:srgbClr val="212121"/>
                </a:solidFill>
                <a:latin typeface="Verdana" panose="020B0604030504040204" pitchFamily="34" charset="0"/>
                <a:ea typeface="Verdana" panose="020B0604030504040204" pitchFamily="34" charset="0"/>
              </a:rPr>
              <a:t>Establecimientos</a:t>
            </a:r>
            <a:r>
              <a:rPr lang="es-ES" sz="1050" b="1" spc="-25" dirty="0">
                <a:solidFill>
                  <a:srgbClr val="212121"/>
                </a:solidFill>
                <a:latin typeface="Verdana" panose="020B0604030504040204" pitchFamily="34" charset="0"/>
                <a:ea typeface="Verdana" panose="020B0604030504040204" pitchFamily="34" charset="0"/>
              </a:rPr>
              <a:t> </a:t>
            </a:r>
            <a:r>
              <a:rPr lang="es-ES" sz="1050" b="1" dirty="0">
                <a:solidFill>
                  <a:srgbClr val="131313"/>
                </a:solidFill>
                <a:latin typeface="Verdana" panose="020B0604030504040204" pitchFamily="34" charset="0"/>
                <a:ea typeface="Verdana" panose="020B0604030504040204" pitchFamily="34" charset="0"/>
              </a:rPr>
              <a:t>Autogestionados</a:t>
            </a:r>
            <a:r>
              <a:rPr lang="es-ES" sz="1050" b="1" spc="-60" dirty="0">
                <a:solidFill>
                  <a:srgbClr val="131313"/>
                </a:solidFill>
                <a:latin typeface="Verdana" panose="020B0604030504040204" pitchFamily="34" charset="0"/>
                <a:ea typeface="Verdana" panose="020B0604030504040204" pitchFamily="34" charset="0"/>
              </a:rPr>
              <a:t> </a:t>
            </a:r>
            <a:r>
              <a:rPr lang="es-ES" sz="1050" b="1" dirty="0">
                <a:solidFill>
                  <a:srgbClr val="131313"/>
                </a:solidFill>
                <a:latin typeface="Verdana" panose="020B0604030504040204" pitchFamily="34" charset="0"/>
                <a:ea typeface="Verdana" panose="020B0604030504040204" pitchFamily="34" charset="0"/>
              </a:rPr>
              <a:t>en</a:t>
            </a:r>
            <a:r>
              <a:rPr lang="es-ES" sz="1050" b="1" spc="80" dirty="0">
                <a:solidFill>
                  <a:srgbClr val="131313"/>
                </a:solidFill>
                <a:latin typeface="Verdana" panose="020B0604030504040204" pitchFamily="34" charset="0"/>
                <a:ea typeface="Verdana" panose="020B0604030504040204" pitchFamily="34" charset="0"/>
              </a:rPr>
              <a:t> </a:t>
            </a:r>
            <a:r>
              <a:rPr lang="es-ES" sz="1050" b="1" dirty="0">
                <a:solidFill>
                  <a:srgbClr val="131313"/>
                </a:solidFill>
                <a:latin typeface="Verdana" panose="020B0604030504040204" pitchFamily="34" charset="0"/>
                <a:ea typeface="Verdana" panose="020B0604030504040204" pitchFamily="34" charset="0"/>
              </a:rPr>
              <a:t>red</a:t>
            </a:r>
            <a:r>
              <a:rPr lang="es-ES" sz="1050" b="1" spc="165" dirty="0">
                <a:solidFill>
                  <a:srgbClr val="131313"/>
                </a:solidFill>
                <a:latin typeface="Verdana" panose="020B0604030504040204" pitchFamily="34" charset="0"/>
                <a:ea typeface="Verdana" panose="020B0604030504040204" pitchFamily="34" charset="0"/>
              </a:rPr>
              <a:t> </a:t>
            </a:r>
            <a:r>
              <a:rPr lang="es-ES" sz="1050" b="1" dirty="0">
                <a:solidFill>
                  <a:srgbClr val="131313"/>
                </a:solidFill>
                <a:latin typeface="Verdana" panose="020B0604030504040204" pitchFamily="34" charset="0"/>
                <a:ea typeface="Verdana" panose="020B0604030504040204" pitchFamily="34" charset="0"/>
              </a:rPr>
              <a:t>de</a:t>
            </a:r>
            <a:r>
              <a:rPr lang="es-ES" sz="1050" b="1" spc="30" dirty="0">
                <a:solidFill>
                  <a:srgbClr val="131313"/>
                </a:solidFill>
                <a:latin typeface="Verdana" panose="020B0604030504040204" pitchFamily="34" charset="0"/>
                <a:ea typeface="Verdana" panose="020B0604030504040204" pitchFamily="34" charset="0"/>
              </a:rPr>
              <a:t> </a:t>
            </a:r>
            <a:r>
              <a:rPr lang="es-ES" sz="1050" b="1" dirty="0">
                <a:solidFill>
                  <a:srgbClr val="131313"/>
                </a:solidFill>
                <a:latin typeface="Verdana" panose="020B0604030504040204" pitchFamily="34" charset="0"/>
                <a:ea typeface="Verdana" panose="020B0604030504040204" pitchFamily="34" charset="0"/>
              </a:rPr>
              <a:t>Alta</a:t>
            </a:r>
            <a:r>
              <a:rPr lang="es-ES" sz="1050" b="1" spc="-5" dirty="0">
                <a:solidFill>
                  <a:srgbClr val="131313"/>
                </a:solidFill>
                <a:latin typeface="Verdana" panose="020B0604030504040204" pitchFamily="34" charset="0"/>
                <a:ea typeface="Verdana" panose="020B0604030504040204" pitchFamily="34" charset="0"/>
              </a:rPr>
              <a:t> </a:t>
            </a:r>
            <a:r>
              <a:rPr lang="es-ES" sz="1050" b="1" spc="-10" dirty="0">
                <a:solidFill>
                  <a:srgbClr val="131313"/>
                </a:solidFill>
                <a:latin typeface="Verdana" panose="020B0604030504040204" pitchFamily="34" charset="0"/>
                <a:ea typeface="Verdana" panose="020B0604030504040204" pitchFamily="34" charset="0"/>
              </a:rPr>
              <a:t>Complejidad:</a:t>
            </a:r>
            <a:endParaRPr lang="en-US" sz="1400" b="1" dirty="0">
              <a:effectLst/>
              <a:latin typeface="Verdana" panose="020B0604030504040204" pitchFamily="34" charset="0"/>
              <a:ea typeface="Verdana" panose="020B0604030504040204" pitchFamily="34" charset="0"/>
            </a:endParaRPr>
          </a:p>
          <a:p>
            <a:pPr algn="just">
              <a:spcBef>
                <a:spcPts val="220"/>
              </a:spcBef>
              <a:spcAft>
                <a:spcPts val="0"/>
              </a:spcAft>
            </a:pPr>
            <a:r>
              <a:rPr lang="es-ES" sz="1050" b="1" dirty="0">
                <a:latin typeface="Verdana" panose="020B0604030504040204" pitchFamily="34" charset="0"/>
                <a:ea typeface="Verdana" panose="020B0604030504040204" pitchFamily="34" charset="0"/>
              </a:rPr>
              <a:t> </a:t>
            </a:r>
            <a:endParaRPr lang="en-US" sz="1200" dirty="0">
              <a:effectLst/>
              <a:latin typeface="Verdana" panose="020B0604030504040204" pitchFamily="34" charset="0"/>
              <a:ea typeface="Verdana" panose="020B0604030504040204" pitchFamily="34" charset="0"/>
            </a:endParaRPr>
          </a:p>
          <a:p>
            <a:pPr marL="342900" lvl="0" indent="-342900" algn="just">
              <a:spcAft>
                <a:spcPts val="0"/>
              </a:spcAft>
              <a:buFont typeface="Arial" panose="020B0604020202020204" pitchFamily="34" charset="0"/>
              <a:buChar char="•"/>
              <a:tabLst>
                <a:tab pos="1002030" algn="l"/>
              </a:tabLst>
            </a:pPr>
            <a:r>
              <a:rPr lang="es-ES" sz="1050" spc="-5" dirty="0">
                <a:solidFill>
                  <a:srgbClr val="212121"/>
                </a:solidFill>
                <a:latin typeface="Verdana" panose="020B0604030504040204" pitchFamily="34" charset="0"/>
                <a:ea typeface="Verdana" panose="020B0604030504040204" pitchFamily="34" charset="0"/>
              </a:rPr>
              <a:t>Hospital</a:t>
            </a:r>
            <a:r>
              <a:rPr lang="es-ES" sz="1050" spc="35"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y</a:t>
            </a:r>
            <a:r>
              <a:rPr lang="es-ES" sz="1050" spc="-15"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CDT</a:t>
            </a:r>
            <a:r>
              <a:rPr lang="es-ES" sz="1050" spc="-45"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Barros</a:t>
            </a:r>
            <a:r>
              <a:rPr lang="es-ES" sz="1050" spc="-10"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Luco</a:t>
            </a:r>
            <a:r>
              <a:rPr lang="es-ES" sz="1050" spc="-45" dirty="0">
                <a:solidFill>
                  <a:srgbClr val="212121"/>
                </a:solidFill>
                <a:latin typeface="Verdana" panose="020B0604030504040204" pitchFamily="34" charset="0"/>
                <a:ea typeface="Verdana" panose="020B0604030504040204" pitchFamily="34" charset="0"/>
              </a:rPr>
              <a:t> </a:t>
            </a:r>
            <a:r>
              <a:rPr lang="es-ES" sz="1050" spc="-10" dirty="0">
                <a:solidFill>
                  <a:srgbClr val="131313"/>
                </a:solidFill>
                <a:latin typeface="Verdana" panose="020B0604030504040204" pitchFamily="34" charset="0"/>
                <a:ea typeface="Verdana" panose="020B0604030504040204" pitchFamily="34" charset="0"/>
              </a:rPr>
              <a:t>Trudeau</a:t>
            </a:r>
            <a:endParaRPr lang="en-US" sz="1400" spc="-5" dirty="0">
              <a:effectLst/>
              <a:latin typeface="Verdana" panose="020B0604030504040204" pitchFamily="34" charset="0"/>
              <a:ea typeface="Verdana" panose="020B0604030504040204" pitchFamily="34" charset="0"/>
            </a:endParaRPr>
          </a:p>
          <a:p>
            <a:pPr marL="342900" lvl="0" indent="-342900" algn="just">
              <a:spcBef>
                <a:spcPts val="55"/>
              </a:spcBef>
              <a:spcAft>
                <a:spcPts val="0"/>
              </a:spcAft>
              <a:buFont typeface="Arial" panose="020B0604020202020204" pitchFamily="34" charset="0"/>
              <a:buChar char="•"/>
              <a:tabLst>
                <a:tab pos="1006475" algn="l"/>
              </a:tabLst>
            </a:pPr>
            <a:r>
              <a:rPr lang="es-ES" sz="1050" spc="-5" dirty="0">
                <a:solidFill>
                  <a:srgbClr val="212121"/>
                </a:solidFill>
                <a:latin typeface="Verdana" panose="020B0604030504040204" pitchFamily="34" charset="0"/>
                <a:ea typeface="Verdana" panose="020B0604030504040204" pitchFamily="34" charset="0"/>
              </a:rPr>
              <a:t>Hospital </a:t>
            </a:r>
            <a:r>
              <a:rPr lang="es-ES" sz="1050" spc="-5" dirty="0">
                <a:solidFill>
                  <a:srgbClr val="3B3B3B"/>
                </a:solidFill>
                <a:latin typeface="Verdana" panose="020B0604030504040204" pitchFamily="34" charset="0"/>
                <a:ea typeface="Verdana" panose="020B0604030504040204" pitchFamily="34" charset="0"/>
              </a:rPr>
              <a:t>y</a:t>
            </a:r>
            <a:r>
              <a:rPr lang="es-ES" sz="1050" spc="-20" dirty="0">
                <a:solidFill>
                  <a:srgbClr val="3B3B3B"/>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CRS</a:t>
            </a:r>
            <a:r>
              <a:rPr lang="es-ES" sz="1050" spc="-30" dirty="0">
                <a:solidFill>
                  <a:srgbClr val="212121"/>
                </a:solidFill>
                <a:latin typeface="Verdana" panose="020B0604030504040204" pitchFamily="34" charset="0"/>
                <a:ea typeface="Verdana" panose="020B0604030504040204" pitchFamily="34" charset="0"/>
              </a:rPr>
              <a:t> </a:t>
            </a:r>
            <a:r>
              <a:rPr lang="es-ES" sz="1050" spc="-5" dirty="0">
                <a:solidFill>
                  <a:srgbClr val="131313"/>
                </a:solidFill>
                <a:latin typeface="Verdana" panose="020B0604030504040204" pitchFamily="34" charset="0"/>
                <a:ea typeface="Verdana" panose="020B0604030504040204" pitchFamily="34" charset="0"/>
              </a:rPr>
              <a:t>El</a:t>
            </a:r>
            <a:r>
              <a:rPr lang="es-ES" sz="1050" spc="-70" dirty="0">
                <a:solidFill>
                  <a:srgbClr val="131313"/>
                </a:solidFill>
                <a:latin typeface="Verdana" panose="020B0604030504040204" pitchFamily="34" charset="0"/>
                <a:ea typeface="Verdana" panose="020B0604030504040204" pitchFamily="34" charset="0"/>
              </a:rPr>
              <a:t> </a:t>
            </a:r>
            <a:r>
              <a:rPr lang="es-ES" sz="1050" spc="-20" dirty="0">
                <a:solidFill>
                  <a:srgbClr val="131313"/>
                </a:solidFill>
                <a:latin typeface="Verdana" panose="020B0604030504040204" pitchFamily="34" charset="0"/>
                <a:ea typeface="Verdana" panose="020B0604030504040204" pitchFamily="34" charset="0"/>
              </a:rPr>
              <a:t>Pino</a:t>
            </a:r>
            <a:endParaRPr lang="en-US" sz="1400" spc="-5" dirty="0">
              <a:effectLst/>
              <a:latin typeface="Verdana" panose="020B0604030504040204" pitchFamily="34" charset="0"/>
              <a:ea typeface="Verdana" panose="020B0604030504040204" pitchFamily="34" charset="0"/>
            </a:endParaRPr>
          </a:p>
          <a:p>
            <a:pPr marL="342900" lvl="0" indent="-342900" algn="just">
              <a:spcBef>
                <a:spcPts val="55"/>
              </a:spcBef>
              <a:spcAft>
                <a:spcPts val="0"/>
              </a:spcAft>
              <a:buFont typeface="Arial" panose="020B0604020202020204" pitchFamily="34" charset="0"/>
              <a:buChar char="•"/>
              <a:tabLst>
                <a:tab pos="1010920" algn="l"/>
              </a:tabLst>
            </a:pPr>
            <a:r>
              <a:rPr lang="es-ES" sz="1050" spc="-5" dirty="0">
                <a:solidFill>
                  <a:srgbClr val="212121"/>
                </a:solidFill>
                <a:latin typeface="Verdana" panose="020B0604030504040204" pitchFamily="34" charset="0"/>
                <a:ea typeface="Verdana" panose="020B0604030504040204" pitchFamily="34" charset="0"/>
              </a:rPr>
              <a:t>Hospital Dr.</a:t>
            </a:r>
            <a:r>
              <a:rPr lang="es-ES" sz="1050" spc="10"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Exequiel González</a:t>
            </a:r>
            <a:r>
              <a:rPr lang="es-ES" sz="1050" spc="10" dirty="0">
                <a:solidFill>
                  <a:srgbClr val="212121"/>
                </a:solidFill>
                <a:latin typeface="Verdana" panose="020B0604030504040204" pitchFamily="34" charset="0"/>
                <a:ea typeface="Verdana" panose="020B0604030504040204" pitchFamily="34" charset="0"/>
              </a:rPr>
              <a:t> </a:t>
            </a:r>
            <a:r>
              <a:rPr lang="es-ES" sz="1050" spc="-10" dirty="0">
                <a:solidFill>
                  <a:srgbClr val="131313"/>
                </a:solidFill>
                <a:latin typeface="Verdana" panose="020B0604030504040204" pitchFamily="34" charset="0"/>
                <a:ea typeface="Verdana" panose="020B0604030504040204" pitchFamily="34" charset="0"/>
              </a:rPr>
              <a:t>Cortes</a:t>
            </a:r>
            <a:endParaRPr lang="en-US" sz="1400" spc="-5" dirty="0">
              <a:latin typeface="Verdana" panose="020B0604030504040204" pitchFamily="34" charset="0"/>
              <a:ea typeface="Verdana" panose="020B0604030504040204" pitchFamily="34" charset="0"/>
            </a:endParaRPr>
          </a:p>
          <a:p>
            <a:pPr marL="342900" lvl="0" indent="-342900" algn="just">
              <a:spcBef>
                <a:spcPts val="55"/>
              </a:spcBef>
              <a:spcAft>
                <a:spcPts val="0"/>
              </a:spcAft>
              <a:buFont typeface="+mj-lt"/>
              <a:buAutoNum type="arabicPeriod"/>
              <a:tabLst>
                <a:tab pos="1010920" algn="l"/>
              </a:tabLst>
            </a:pPr>
            <a:endParaRPr lang="en-US" sz="1400" b="1" spc="-5" dirty="0">
              <a:solidFill>
                <a:srgbClr val="212121"/>
              </a:solidFill>
              <a:latin typeface="Verdana" panose="020B0604030504040204" pitchFamily="34" charset="0"/>
              <a:ea typeface="Verdana" panose="020B0604030504040204" pitchFamily="34" charset="0"/>
            </a:endParaRPr>
          </a:p>
          <a:p>
            <a:pPr lvl="0" algn="just">
              <a:spcBef>
                <a:spcPts val="55"/>
              </a:spcBef>
              <a:spcAft>
                <a:spcPts val="0"/>
              </a:spcAft>
              <a:tabLst>
                <a:tab pos="1010920" algn="l"/>
              </a:tabLst>
            </a:pPr>
            <a:r>
              <a:rPr lang="es-ES" sz="1050" b="1" dirty="0">
                <a:solidFill>
                  <a:srgbClr val="212121"/>
                </a:solidFill>
                <a:latin typeface="Verdana" panose="020B0604030504040204" pitchFamily="34" charset="0"/>
                <a:ea typeface="Verdana" panose="020B0604030504040204" pitchFamily="34" charset="0"/>
              </a:rPr>
              <a:t>Establecimientos</a:t>
            </a:r>
            <a:r>
              <a:rPr lang="es-ES" sz="1050" b="1" spc="-115" dirty="0">
                <a:solidFill>
                  <a:srgbClr val="212121"/>
                </a:solidFill>
                <a:latin typeface="Verdana" panose="020B0604030504040204" pitchFamily="34" charset="0"/>
                <a:ea typeface="Verdana" panose="020B0604030504040204" pitchFamily="34" charset="0"/>
              </a:rPr>
              <a:t> </a:t>
            </a:r>
            <a:r>
              <a:rPr lang="es-ES" sz="1050" b="1" dirty="0">
                <a:solidFill>
                  <a:srgbClr val="131313"/>
                </a:solidFill>
                <a:latin typeface="Verdana" panose="020B0604030504040204" pitchFamily="34" charset="0"/>
                <a:ea typeface="Verdana" panose="020B0604030504040204" pitchFamily="34" charset="0"/>
              </a:rPr>
              <a:t>de</a:t>
            </a:r>
            <a:r>
              <a:rPr lang="es-ES" sz="1050" b="1" spc="60" dirty="0">
                <a:solidFill>
                  <a:srgbClr val="131313"/>
                </a:solidFill>
                <a:latin typeface="Verdana" panose="020B0604030504040204" pitchFamily="34" charset="0"/>
                <a:ea typeface="Verdana" panose="020B0604030504040204" pitchFamily="34" charset="0"/>
              </a:rPr>
              <a:t> </a:t>
            </a:r>
            <a:r>
              <a:rPr lang="es-ES" sz="1050" b="1" dirty="0">
                <a:solidFill>
                  <a:srgbClr val="131313"/>
                </a:solidFill>
                <a:latin typeface="Verdana" panose="020B0604030504040204" pitchFamily="34" charset="0"/>
                <a:ea typeface="Verdana" panose="020B0604030504040204" pitchFamily="34" charset="0"/>
              </a:rPr>
              <a:t>mediana</a:t>
            </a:r>
            <a:r>
              <a:rPr lang="es-ES" sz="1050" b="1" spc="150" dirty="0">
                <a:solidFill>
                  <a:srgbClr val="131313"/>
                </a:solidFill>
                <a:latin typeface="Verdana" panose="020B0604030504040204" pitchFamily="34" charset="0"/>
                <a:ea typeface="Verdana" panose="020B0604030504040204" pitchFamily="34" charset="0"/>
              </a:rPr>
              <a:t> </a:t>
            </a:r>
            <a:r>
              <a:rPr lang="es-ES" sz="1050" b="1" spc="-10" dirty="0">
                <a:solidFill>
                  <a:srgbClr val="131313"/>
                </a:solidFill>
                <a:latin typeface="Verdana" panose="020B0604030504040204" pitchFamily="34" charset="0"/>
                <a:ea typeface="Verdana" panose="020B0604030504040204" pitchFamily="34" charset="0"/>
              </a:rPr>
              <a:t>complejidad:</a:t>
            </a:r>
            <a:endParaRPr lang="en-US" sz="1400" b="1" dirty="0">
              <a:effectLst/>
              <a:latin typeface="Verdana" panose="020B0604030504040204" pitchFamily="34" charset="0"/>
              <a:ea typeface="Verdana" panose="020B0604030504040204" pitchFamily="34" charset="0"/>
            </a:endParaRPr>
          </a:p>
          <a:p>
            <a:pPr marL="342900" lvl="0" indent="-342900" algn="just">
              <a:spcBef>
                <a:spcPts val="1200"/>
              </a:spcBef>
              <a:spcAft>
                <a:spcPts val="0"/>
              </a:spcAft>
              <a:buClr>
                <a:srgbClr val="212121"/>
              </a:buClr>
              <a:buSzPts val="1050"/>
              <a:buFont typeface="Arial" panose="020B0604020202020204" pitchFamily="34" charset="0"/>
              <a:buChar char="•"/>
              <a:tabLst>
                <a:tab pos="1019810" algn="l"/>
              </a:tabLst>
            </a:pPr>
            <a:r>
              <a:rPr lang="es-ES" sz="1050" spc="-5" dirty="0">
                <a:solidFill>
                  <a:srgbClr val="212121"/>
                </a:solidFill>
                <a:latin typeface="Verdana" panose="020B0604030504040204" pitchFamily="34" charset="0"/>
                <a:ea typeface="Verdana" panose="020B0604030504040204" pitchFamily="34" charset="0"/>
              </a:rPr>
              <a:t>Hospital</a:t>
            </a:r>
            <a:r>
              <a:rPr lang="es-ES" sz="1050" spc="50"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San</a:t>
            </a:r>
            <a:r>
              <a:rPr lang="es-ES" sz="1050" spc="35"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Luis</a:t>
            </a:r>
            <a:r>
              <a:rPr lang="es-ES" sz="1050" spc="10"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de</a:t>
            </a:r>
            <a:r>
              <a:rPr lang="es-ES" sz="1050" spc="-25"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Buin</a:t>
            </a:r>
            <a:r>
              <a:rPr lang="es-ES" sz="1050" spc="15"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y</a:t>
            </a:r>
            <a:r>
              <a:rPr lang="es-ES" sz="1050" spc="65" dirty="0">
                <a:solidFill>
                  <a:srgbClr val="212121"/>
                </a:solidFill>
                <a:latin typeface="Verdana" panose="020B0604030504040204" pitchFamily="34" charset="0"/>
                <a:ea typeface="Verdana" panose="020B0604030504040204" pitchFamily="34" charset="0"/>
              </a:rPr>
              <a:t> </a:t>
            </a:r>
            <a:r>
              <a:rPr lang="es-ES" sz="1050" spc="-10" dirty="0">
                <a:solidFill>
                  <a:srgbClr val="212121"/>
                </a:solidFill>
                <a:latin typeface="Verdana" panose="020B0604030504040204" pitchFamily="34" charset="0"/>
                <a:ea typeface="Verdana" panose="020B0604030504040204" pitchFamily="34" charset="0"/>
              </a:rPr>
              <a:t>Paine</a:t>
            </a:r>
            <a:endParaRPr lang="en-US" sz="1400" spc="-5" dirty="0">
              <a:effectLst/>
              <a:latin typeface="Verdana" panose="020B0604030504040204" pitchFamily="34" charset="0"/>
              <a:ea typeface="Verdana" panose="020B0604030504040204" pitchFamily="34" charset="0"/>
            </a:endParaRPr>
          </a:p>
          <a:p>
            <a:pPr marL="342900" lvl="0" indent="-342900" algn="just">
              <a:lnSpc>
                <a:spcPts val="1180"/>
              </a:lnSpc>
              <a:spcBef>
                <a:spcPts val="55"/>
              </a:spcBef>
              <a:spcAft>
                <a:spcPts val="0"/>
              </a:spcAft>
              <a:buClr>
                <a:srgbClr val="212121"/>
              </a:buClr>
              <a:buSzPts val="1050"/>
              <a:buFont typeface="Arial" panose="020B0604020202020204" pitchFamily="34" charset="0"/>
              <a:buChar char="•"/>
              <a:tabLst>
                <a:tab pos="1020445" algn="l"/>
              </a:tabLst>
            </a:pPr>
            <a:r>
              <a:rPr lang="es-ES" sz="1050" spc="-5" dirty="0">
                <a:solidFill>
                  <a:srgbClr val="3B3B3B"/>
                </a:solidFill>
                <a:latin typeface="Verdana" panose="020B0604030504040204" pitchFamily="34" charset="0"/>
                <a:ea typeface="Verdana" panose="020B0604030504040204" pitchFamily="34" charset="0"/>
              </a:rPr>
              <a:t>Hospital</a:t>
            </a:r>
            <a:r>
              <a:rPr lang="es-ES" sz="1050" spc="15" dirty="0">
                <a:solidFill>
                  <a:srgbClr val="3B3B3B"/>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Dr.</a:t>
            </a:r>
            <a:r>
              <a:rPr lang="es-ES" sz="1050" spc="100"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Lucio</a:t>
            </a:r>
            <a:r>
              <a:rPr lang="es-ES" sz="1050" spc="20" dirty="0">
                <a:solidFill>
                  <a:srgbClr val="212121"/>
                </a:solidFill>
                <a:latin typeface="Verdana" panose="020B0604030504040204" pitchFamily="34" charset="0"/>
                <a:ea typeface="Verdana" panose="020B0604030504040204" pitchFamily="34" charset="0"/>
              </a:rPr>
              <a:t> </a:t>
            </a:r>
            <a:r>
              <a:rPr lang="es-ES" sz="1050" spc="-10" dirty="0">
                <a:solidFill>
                  <a:srgbClr val="212121"/>
                </a:solidFill>
                <a:latin typeface="Verdana" panose="020B0604030504040204" pitchFamily="34" charset="0"/>
                <a:ea typeface="Verdana" panose="020B0604030504040204" pitchFamily="34" charset="0"/>
              </a:rPr>
              <a:t>Córdova</a:t>
            </a:r>
            <a:endParaRPr lang="en-US" sz="1400" spc="-5" dirty="0">
              <a:effectLst/>
              <a:latin typeface="Verdana" panose="020B0604030504040204" pitchFamily="34" charset="0"/>
              <a:ea typeface="Verdana" panose="020B0604030504040204" pitchFamily="34" charset="0"/>
            </a:endParaRPr>
          </a:p>
          <a:p>
            <a:pPr marL="342900" lvl="0" indent="-342900" algn="just">
              <a:lnSpc>
                <a:spcPts val="1180"/>
              </a:lnSpc>
              <a:spcAft>
                <a:spcPts val="0"/>
              </a:spcAft>
              <a:buClr>
                <a:srgbClr val="212121"/>
              </a:buClr>
              <a:buSzPts val="1050"/>
              <a:buFont typeface="Arial" panose="020B0604020202020204" pitchFamily="34" charset="0"/>
              <a:buChar char="•"/>
              <a:tabLst>
                <a:tab pos="1026795" algn="l"/>
              </a:tabLst>
            </a:pPr>
            <a:r>
              <a:rPr lang="es-ES" sz="1050" spc="-5" dirty="0">
                <a:solidFill>
                  <a:srgbClr val="212121"/>
                </a:solidFill>
                <a:latin typeface="Verdana" panose="020B0604030504040204" pitchFamily="34" charset="0"/>
                <a:ea typeface="Verdana" panose="020B0604030504040204" pitchFamily="34" charset="0"/>
              </a:rPr>
              <a:t>Hospital</a:t>
            </a:r>
            <a:r>
              <a:rPr lang="es-ES" sz="1050" spc="45"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Psiquiátrico</a:t>
            </a:r>
            <a:r>
              <a:rPr lang="es-ES" sz="1050" spc="20" dirty="0">
                <a:solidFill>
                  <a:srgbClr val="212121"/>
                </a:solidFill>
                <a:latin typeface="Verdana" panose="020B0604030504040204" pitchFamily="34" charset="0"/>
                <a:ea typeface="Verdana" panose="020B0604030504040204" pitchFamily="34" charset="0"/>
              </a:rPr>
              <a:t> </a:t>
            </a:r>
            <a:r>
              <a:rPr lang="es-ES" sz="1050" spc="-5" dirty="0">
                <a:solidFill>
                  <a:srgbClr val="212121"/>
                </a:solidFill>
                <a:latin typeface="Verdana" panose="020B0604030504040204" pitchFamily="34" charset="0"/>
                <a:ea typeface="Verdana" panose="020B0604030504040204" pitchFamily="34" charset="0"/>
              </a:rPr>
              <a:t>El </a:t>
            </a:r>
            <a:r>
              <a:rPr lang="es-ES" sz="1050" spc="-10" dirty="0">
                <a:solidFill>
                  <a:srgbClr val="212121"/>
                </a:solidFill>
                <a:latin typeface="Verdana" panose="020B0604030504040204" pitchFamily="34" charset="0"/>
                <a:ea typeface="Verdana" panose="020B0604030504040204" pitchFamily="34" charset="0"/>
              </a:rPr>
              <a:t>Peral</a:t>
            </a:r>
            <a:endParaRPr lang="en-US" sz="1400" spc="-5" dirty="0">
              <a:effectLst/>
              <a:latin typeface="Verdana" panose="020B0604030504040204" pitchFamily="34" charset="0"/>
              <a:ea typeface="Verdana" panose="020B0604030504040204" pitchFamily="34" charset="0"/>
            </a:endParaRPr>
          </a:p>
        </p:txBody>
      </p:sp>
      <p:sp>
        <p:nvSpPr>
          <p:cNvPr id="3" name="Flecha arriba 2">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ángulo 3"/>
          <p:cNvSpPr/>
          <p:nvPr/>
        </p:nvSpPr>
        <p:spPr>
          <a:xfrm>
            <a:off x="929147" y="734049"/>
            <a:ext cx="7671928"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algn="just">
              <a:spcAft>
                <a:spcPts val="0"/>
              </a:spcAft>
            </a:pPr>
            <a:r>
              <a:rPr lang="es-ES" sz="1600" dirty="0">
                <a:solidFill>
                  <a:schemeClr val="bg1"/>
                </a:solidFill>
                <a:ea typeface="Verdana" panose="020B0604030504040204" pitchFamily="34" charset="0"/>
              </a:rPr>
              <a:t>HOSPITALES</a:t>
            </a:r>
            <a:r>
              <a:rPr lang="es-ES" sz="1600" spc="-25" dirty="0">
                <a:solidFill>
                  <a:schemeClr val="bg1"/>
                </a:solidFill>
                <a:ea typeface="Verdana" panose="020B0604030504040204" pitchFamily="34" charset="0"/>
              </a:rPr>
              <a:t> </a:t>
            </a:r>
            <a:r>
              <a:rPr lang="es-ES" sz="1600" dirty="0">
                <a:solidFill>
                  <a:schemeClr val="bg1"/>
                </a:solidFill>
                <a:ea typeface="Verdana" panose="020B0604030504040204" pitchFamily="34" charset="0"/>
              </a:rPr>
              <a:t>DE</a:t>
            </a:r>
            <a:r>
              <a:rPr lang="es-ES" sz="1600" spc="-75" dirty="0">
                <a:solidFill>
                  <a:schemeClr val="bg1"/>
                </a:solidFill>
                <a:ea typeface="Verdana" panose="020B0604030504040204" pitchFamily="34" charset="0"/>
              </a:rPr>
              <a:t> </a:t>
            </a:r>
            <a:r>
              <a:rPr lang="es-ES" sz="1600" dirty="0">
                <a:solidFill>
                  <a:schemeClr val="bg1"/>
                </a:solidFill>
                <a:ea typeface="Verdana" panose="020B0604030504040204" pitchFamily="34" charset="0"/>
              </a:rPr>
              <a:t>LA</a:t>
            </a:r>
            <a:r>
              <a:rPr lang="es-ES" sz="1600" spc="-35" dirty="0">
                <a:solidFill>
                  <a:schemeClr val="bg1"/>
                </a:solidFill>
                <a:ea typeface="Verdana" panose="020B0604030504040204" pitchFamily="34" charset="0"/>
              </a:rPr>
              <a:t> </a:t>
            </a:r>
            <a:r>
              <a:rPr lang="es-ES" sz="1600" dirty="0">
                <a:solidFill>
                  <a:schemeClr val="bg1"/>
                </a:solidFill>
                <a:ea typeface="Verdana" panose="020B0604030504040204" pitchFamily="34" charset="0"/>
              </a:rPr>
              <a:t>RED</a:t>
            </a:r>
            <a:r>
              <a:rPr lang="es-ES" sz="1600" spc="-15" dirty="0">
                <a:solidFill>
                  <a:schemeClr val="bg1"/>
                </a:solidFill>
                <a:ea typeface="Verdana" panose="020B0604030504040204" pitchFamily="34" charset="0"/>
              </a:rPr>
              <a:t> </a:t>
            </a:r>
            <a:r>
              <a:rPr lang="es-ES" sz="1600" dirty="0">
                <a:solidFill>
                  <a:schemeClr val="bg1"/>
                </a:solidFill>
                <a:ea typeface="Verdana" panose="020B0604030504040204" pitchFamily="34" charset="0"/>
              </a:rPr>
              <a:t>ASISTENCIAL</a:t>
            </a:r>
            <a:r>
              <a:rPr lang="es-ES" sz="1600" spc="55" dirty="0">
                <a:solidFill>
                  <a:schemeClr val="bg1"/>
                </a:solidFill>
                <a:ea typeface="Verdana" panose="020B0604030504040204" pitchFamily="34" charset="0"/>
              </a:rPr>
              <a:t> </a:t>
            </a:r>
            <a:r>
              <a:rPr lang="es-ES" sz="1600" dirty="0">
                <a:solidFill>
                  <a:schemeClr val="bg1"/>
                </a:solidFill>
                <a:ea typeface="Verdana" panose="020B0604030504040204" pitchFamily="34" charset="0"/>
              </a:rPr>
              <a:t>DEL</a:t>
            </a:r>
            <a:r>
              <a:rPr lang="es-ES" sz="1600" spc="-55" dirty="0">
                <a:solidFill>
                  <a:schemeClr val="bg1"/>
                </a:solidFill>
                <a:ea typeface="Verdana" panose="020B0604030504040204" pitchFamily="34" charset="0"/>
              </a:rPr>
              <a:t> </a:t>
            </a:r>
            <a:r>
              <a:rPr lang="es-ES" sz="1600" dirty="0">
                <a:solidFill>
                  <a:schemeClr val="bg1"/>
                </a:solidFill>
                <a:ea typeface="Verdana" panose="020B0604030504040204" pitchFamily="34" charset="0"/>
              </a:rPr>
              <a:t>SERVICIO</a:t>
            </a:r>
            <a:r>
              <a:rPr lang="es-ES" sz="1600" spc="-10" dirty="0">
                <a:solidFill>
                  <a:schemeClr val="bg1"/>
                </a:solidFill>
                <a:ea typeface="Verdana" panose="020B0604030504040204" pitchFamily="34" charset="0"/>
              </a:rPr>
              <a:t> </a:t>
            </a:r>
            <a:r>
              <a:rPr lang="es-ES" sz="1600" dirty="0">
                <a:solidFill>
                  <a:schemeClr val="bg1"/>
                </a:solidFill>
                <a:ea typeface="Verdana" panose="020B0604030504040204" pitchFamily="34" charset="0"/>
              </a:rPr>
              <a:t>DE</a:t>
            </a:r>
            <a:r>
              <a:rPr lang="es-ES" sz="1600" spc="-75" dirty="0">
                <a:solidFill>
                  <a:schemeClr val="bg1"/>
                </a:solidFill>
                <a:ea typeface="Verdana" panose="020B0604030504040204" pitchFamily="34" charset="0"/>
              </a:rPr>
              <a:t> </a:t>
            </a:r>
            <a:r>
              <a:rPr lang="es-ES" sz="1600" dirty="0">
                <a:solidFill>
                  <a:schemeClr val="bg1"/>
                </a:solidFill>
                <a:ea typeface="Verdana" panose="020B0604030504040204" pitchFamily="34" charset="0"/>
              </a:rPr>
              <a:t>SALUD</a:t>
            </a:r>
            <a:r>
              <a:rPr lang="es-ES" sz="1600" spc="-40" dirty="0">
                <a:solidFill>
                  <a:schemeClr val="bg1"/>
                </a:solidFill>
                <a:ea typeface="Verdana" panose="020B0604030504040204" pitchFamily="34" charset="0"/>
              </a:rPr>
              <a:t> </a:t>
            </a:r>
            <a:r>
              <a:rPr lang="es-ES" sz="1600" dirty="0">
                <a:solidFill>
                  <a:schemeClr val="bg1"/>
                </a:solidFill>
                <a:ea typeface="Verdana" panose="020B0604030504040204" pitchFamily="34" charset="0"/>
              </a:rPr>
              <a:t>METROPOLITANO</a:t>
            </a:r>
            <a:r>
              <a:rPr lang="es-ES" sz="1600" spc="115" dirty="0">
                <a:solidFill>
                  <a:schemeClr val="bg1"/>
                </a:solidFill>
                <a:ea typeface="Verdana" panose="020B0604030504040204" pitchFamily="34" charset="0"/>
              </a:rPr>
              <a:t> </a:t>
            </a:r>
            <a:r>
              <a:rPr lang="es-ES" sz="1600" spc="-20" dirty="0">
                <a:solidFill>
                  <a:schemeClr val="bg1"/>
                </a:solidFill>
                <a:ea typeface="Verdana" panose="020B0604030504040204" pitchFamily="34" charset="0"/>
              </a:rPr>
              <a:t>SUR:</a:t>
            </a:r>
            <a:endParaRPr lang="en-US" sz="2400" dirty="0">
              <a:solidFill>
                <a:schemeClr val="bg1"/>
              </a:solidFill>
              <a:ea typeface="Verdana" panose="020B0604030504040204" pitchFamily="34" charset="0"/>
            </a:endParaRPr>
          </a:p>
        </p:txBody>
      </p:sp>
    </p:spTree>
    <p:extLst>
      <p:ext uri="{BB962C8B-B14F-4D97-AF65-F5344CB8AC3E}">
        <p14:creationId xmlns:p14="http://schemas.microsoft.com/office/powerpoint/2010/main" val="2304829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54381" y="594918"/>
            <a:ext cx="11837619" cy="6061064"/>
          </a:xfrm>
          <a:prstGeom prst="rect">
            <a:avLst/>
          </a:prstGeom>
          <a:noFill/>
        </p:spPr>
        <p:txBody>
          <a:bodyPr wrap="square" numCol="2" spcCol="180000" rtlCol="0">
            <a:spAutoFit/>
          </a:bodyPr>
          <a:lstStyle/>
          <a:p>
            <a:pPr marL="179070" marR="221615" indent="-3810">
              <a:spcBef>
                <a:spcPts val="610"/>
              </a:spcBef>
            </a:pPr>
            <a:r>
              <a:rPr lang="es-ES" sz="700" dirty="0">
                <a:solidFill>
                  <a:srgbClr val="383838"/>
                </a:solidFill>
                <a:latin typeface="Verdana" panose="020B0604030504040204" pitchFamily="34" charset="0"/>
                <a:ea typeface="Verdana" panose="020B0604030504040204" pitchFamily="34" charset="0"/>
              </a:rPr>
              <a:t>La </a:t>
            </a:r>
            <a:r>
              <a:rPr lang="es-ES" sz="700" dirty="0">
                <a:solidFill>
                  <a:srgbClr val="232323"/>
                </a:solidFill>
                <a:latin typeface="Verdana" panose="020B0604030504040204" pitchFamily="34" charset="0"/>
                <a:ea typeface="Verdana" panose="020B0604030504040204" pitchFamily="34" charset="0"/>
              </a:rPr>
              <a:t>función de</a:t>
            </a:r>
            <a:r>
              <a:rPr lang="es-ES" sz="700" spc="-20"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este </a:t>
            </a:r>
            <a:r>
              <a:rPr lang="es-ES" sz="700" dirty="0">
                <a:solidFill>
                  <a:srgbClr val="383838"/>
                </a:solidFill>
                <a:latin typeface="Verdana" panose="020B0604030504040204" pitchFamily="34" charset="0"/>
                <a:ea typeface="Verdana" panose="020B0604030504040204" pitchFamily="34" charset="0"/>
              </a:rPr>
              <a:t>departamento </a:t>
            </a:r>
            <a:r>
              <a:rPr lang="es-ES" sz="700" dirty="0">
                <a:solidFill>
                  <a:srgbClr val="232323"/>
                </a:solidFill>
                <a:latin typeface="Verdana" panose="020B0604030504040204" pitchFamily="34" charset="0"/>
                <a:ea typeface="Verdana" panose="020B0604030504040204" pitchFamily="34" charset="0"/>
              </a:rPr>
              <a:t>es asesorar al</a:t>
            </a:r>
            <a:r>
              <a:rPr lang="es-ES" sz="700" spc="-40"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Director/a del</a:t>
            </a:r>
            <a:r>
              <a:rPr lang="es-ES" sz="700" spc="-20"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Servicio, </a:t>
            </a:r>
            <a:r>
              <a:rPr lang="es-ES" sz="700" dirty="0">
                <a:solidFill>
                  <a:srgbClr val="383838"/>
                </a:solidFill>
                <a:latin typeface="Verdana" panose="020B0604030504040204" pitchFamily="34" charset="0"/>
                <a:ea typeface="Verdana" panose="020B0604030504040204" pitchFamily="34" charset="0"/>
              </a:rPr>
              <a:t>a las</a:t>
            </a:r>
            <a:r>
              <a:rPr lang="es-ES" sz="700" spc="-15" dirty="0">
                <a:solidFill>
                  <a:srgbClr val="383838"/>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directivos del Servicio</a:t>
            </a:r>
            <a:r>
              <a:rPr lang="es-ES" sz="700" spc="150"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y</a:t>
            </a:r>
            <a:r>
              <a:rPr lang="es-ES" sz="700" spc="14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a </a:t>
            </a:r>
            <a:r>
              <a:rPr lang="es-ES" sz="700" dirty="0">
                <a:solidFill>
                  <a:srgbClr val="383838"/>
                </a:solidFill>
                <a:latin typeface="Verdana" panose="020B0604030504040204" pitchFamily="34" charset="0"/>
                <a:ea typeface="Verdana" panose="020B0604030504040204" pitchFamily="34" charset="0"/>
              </a:rPr>
              <a:t>los </a:t>
            </a:r>
            <a:r>
              <a:rPr lang="es-ES" sz="700" dirty="0">
                <a:solidFill>
                  <a:srgbClr val="232323"/>
                </a:solidFill>
                <a:latin typeface="Verdana" panose="020B0604030504040204" pitchFamily="34" charset="0"/>
                <a:ea typeface="Verdana" panose="020B0604030504040204" pitchFamily="34" charset="0"/>
              </a:rPr>
              <a:t>establecim</a:t>
            </a:r>
            <a:r>
              <a:rPr lang="es-ES" sz="700" dirty="0">
                <a:solidFill>
                  <a:srgbClr val="4F4F4F"/>
                </a:solidFill>
                <a:latin typeface="Verdana" panose="020B0604030504040204" pitchFamily="34" charset="0"/>
                <a:ea typeface="Verdana" panose="020B0604030504040204" pitchFamily="34" charset="0"/>
              </a:rPr>
              <a:t>i</a:t>
            </a:r>
            <a:r>
              <a:rPr lang="es-ES" sz="700" dirty="0">
                <a:solidFill>
                  <a:srgbClr val="232323"/>
                </a:solidFill>
                <a:latin typeface="Verdana" panose="020B0604030504040204" pitchFamily="34" charset="0"/>
                <a:ea typeface="Verdana" panose="020B0604030504040204" pitchFamily="34" charset="0"/>
              </a:rPr>
              <a:t>entos integrantes</a:t>
            </a:r>
            <a:r>
              <a:rPr lang="es-ES" sz="700" spc="18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de </a:t>
            </a:r>
            <a:r>
              <a:rPr lang="es-ES" sz="700" dirty="0">
                <a:solidFill>
                  <a:srgbClr val="383838"/>
                </a:solidFill>
                <a:latin typeface="Verdana" panose="020B0604030504040204" pitchFamily="34" charset="0"/>
                <a:ea typeface="Verdana" panose="020B0604030504040204" pitchFamily="34" charset="0"/>
              </a:rPr>
              <a:t>la red </a:t>
            </a:r>
            <a:r>
              <a:rPr lang="es-ES" sz="700" dirty="0">
                <a:solidFill>
                  <a:srgbClr val="232323"/>
                </a:solidFill>
                <a:latin typeface="Verdana" panose="020B0604030504040204" pitchFamily="34" charset="0"/>
                <a:ea typeface="Verdana" panose="020B0604030504040204" pitchFamily="34" charset="0"/>
              </a:rPr>
              <a:t>en el área de </a:t>
            </a:r>
            <a:r>
              <a:rPr lang="es-ES" sz="700" dirty="0">
                <a:solidFill>
                  <a:srgbClr val="383838"/>
                </a:solidFill>
                <a:latin typeface="Verdana" panose="020B0604030504040204" pitchFamily="34" charset="0"/>
                <a:ea typeface="Verdana" panose="020B0604030504040204" pitchFamily="34" charset="0"/>
              </a:rPr>
              <a:t>las </a:t>
            </a:r>
            <a:r>
              <a:rPr lang="es-ES" sz="700" dirty="0">
                <a:solidFill>
                  <a:srgbClr val="232323"/>
                </a:solidFill>
                <a:latin typeface="Verdana" panose="020B0604030504040204" pitchFamily="34" charset="0"/>
                <a:ea typeface="Verdana" panose="020B0604030504040204" pitchFamily="34" charset="0"/>
              </a:rPr>
              <a:t>comunicaciones</a:t>
            </a:r>
            <a:r>
              <a:rPr lang="es-ES" sz="700" dirty="0">
                <a:solidFill>
                  <a:srgbClr val="4F4F4F"/>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de las relaciones públicas </a:t>
            </a:r>
            <a:r>
              <a:rPr lang="es-ES" sz="700" dirty="0">
                <a:solidFill>
                  <a:srgbClr val="383838"/>
                </a:solidFill>
                <a:latin typeface="Verdana" panose="020B0604030504040204" pitchFamily="34" charset="0"/>
                <a:ea typeface="Verdana" panose="020B0604030504040204" pitchFamily="34" charset="0"/>
              </a:rPr>
              <a:t>(interna y </a:t>
            </a:r>
            <a:r>
              <a:rPr lang="es-ES" sz="700" dirty="0">
                <a:solidFill>
                  <a:srgbClr val="232323"/>
                </a:solidFill>
                <a:latin typeface="Verdana" panose="020B0604030504040204" pitchFamily="34" charset="0"/>
                <a:ea typeface="Verdana" panose="020B0604030504040204" pitchFamily="34" charset="0"/>
              </a:rPr>
              <a:t>externa)</a:t>
            </a:r>
            <a:r>
              <a:rPr lang="es-ES" sz="700" spc="150"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de </a:t>
            </a:r>
            <a:r>
              <a:rPr lang="es-ES" sz="700" dirty="0">
                <a:solidFill>
                  <a:srgbClr val="383838"/>
                </a:solidFill>
                <a:latin typeface="Verdana" panose="020B0604030504040204" pitchFamily="34" charset="0"/>
                <a:ea typeface="Verdana" panose="020B0604030504040204" pitchFamily="34" charset="0"/>
              </a:rPr>
              <a:t>la </a:t>
            </a:r>
            <a:r>
              <a:rPr lang="es-ES" sz="700" dirty="0">
                <a:solidFill>
                  <a:srgbClr val="232323"/>
                </a:solidFill>
                <a:latin typeface="Verdana" panose="020B0604030504040204" pitchFamily="34" charset="0"/>
                <a:ea typeface="Verdana" panose="020B0604030504040204" pitchFamily="34" charset="0"/>
              </a:rPr>
              <a:t>institución </a:t>
            </a:r>
            <a:r>
              <a:rPr lang="es-ES" sz="700" dirty="0">
                <a:solidFill>
                  <a:srgbClr val="383838"/>
                </a:solidFill>
                <a:latin typeface="Verdana" panose="020B0604030504040204" pitchFamily="34" charset="0"/>
                <a:ea typeface="Verdana" panose="020B0604030504040204" pitchFamily="34" charset="0"/>
              </a:rPr>
              <a:t>y </a:t>
            </a:r>
            <a:r>
              <a:rPr lang="es-ES" sz="700" dirty="0">
                <a:solidFill>
                  <a:srgbClr val="232323"/>
                </a:solidFill>
                <a:latin typeface="Verdana" panose="020B0604030504040204" pitchFamily="34" charset="0"/>
                <a:ea typeface="Verdana" panose="020B0604030504040204" pitchFamily="34" charset="0"/>
              </a:rPr>
              <a:t>de generar los</a:t>
            </a:r>
            <a:r>
              <a:rPr lang="es-ES" sz="700" spc="-30"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vínculos</a:t>
            </a:r>
            <a:r>
              <a:rPr lang="es-ES" sz="700" spc="9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de</a:t>
            </a:r>
            <a:r>
              <a:rPr lang="en-US" sz="700" dirty="0">
                <a:latin typeface="Verdana" panose="020B0604030504040204" pitchFamily="34" charset="0"/>
                <a:ea typeface="Verdana" panose="020B0604030504040204" pitchFamily="34" charset="0"/>
              </a:rPr>
              <a:t> </a:t>
            </a:r>
            <a:r>
              <a:rPr lang="es-ES" sz="700" dirty="0">
                <a:solidFill>
                  <a:srgbClr val="313131"/>
                </a:solidFill>
                <a:latin typeface="Verdana" panose="020B0604030504040204" pitchFamily="34" charset="0"/>
                <a:ea typeface="Verdana" panose="020B0604030504040204" pitchFamily="34" charset="0"/>
              </a:rPr>
              <a:t>interacción</a:t>
            </a:r>
            <a:r>
              <a:rPr lang="es-ES" sz="700" spc="160" dirty="0">
                <a:solidFill>
                  <a:srgbClr val="31313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con</a:t>
            </a:r>
            <a:r>
              <a:rPr lang="es-ES" sz="700" spc="-35" dirty="0">
                <a:solidFill>
                  <a:srgbClr val="212121"/>
                </a:solidFill>
                <a:latin typeface="Verdana" panose="020B0604030504040204" pitchFamily="34" charset="0"/>
                <a:ea typeface="Verdana" panose="020B0604030504040204" pitchFamily="34" charset="0"/>
              </a:rPr>
              <a:t> </a:t>
            </a:r>
            <a:r>
              <a:rPr lang="es-ES" sz="700" dirty="0">
                <a:solidFill>
                  <a:srgbClr val="313131"/>
                </a:solidFill>
                <a:latin typeface="Verdana" panose="020B0604030504040204" pitchFamily="34" charset="0"/>
                <a:ea typeface="Verdana" panose="020B0604030504040204" pitchFamily="34" charset="0"/>
              </a:rPr>
              <a:t>los </a:t>
            </a:r>
            <a:r>
              <a:rPr lang="es-ES" sz="700" dirty="0">
                <a:solidFill>
                  <a:srgbClr val="212121"/>
                </a:solidFill>
                <a:latin typeface="Verdana" panose="020B0604030504040204" pitchFamily="34" charset="0"/>
                <a:ea typeface="Verdana" panose="020B0604030504040204" pitchFamily="34" charset="0"/>
              </a:rPr>
              <a:t>usuarios por intermedio de</a:t>
            </a:r>
            <a:r>
              <a:rPr lang="es-ES" sz="700" spc="-2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todas </a:t>
            </a:r>
            <a:r>
              <a:rPr lang="es-ES" sz="700" dirty="0">
                <a:solidFill>
                  <a:srgbClr val="313131"/>
                </a:solidFill>
                <a:latin typeface="Verdana" panose="020B0604030504040204" pitchFamily="34" charset="0"/>
                <a:ea typeface="Verdana" panose="020B0604030504040204" pitchFamily="34" charset="0"/>
              </a:rPr>
              <a:t>las </a:t>
            </a:r>
            <a:r>
              <a:rPr lang="es-ES" sz="700" dirty="0">
                <a:solidFill>
                  <a:srgbClr val="212121"/>
                </a:solidFill>
                <a:latin typeface="Verdana" panose="020B0604030504040204" pitchFamily="34" charset="0"/>
                <a:ea typeface="Verdana" panose="020B0604030504040204" pitchFamily="34" charset="0"/>
              </a:rPr>
              <a:t>instituciones que</a:t>
            </a:r>
            <a:r>
              <a:rPr lang="es-ES" sz="700" spc="-35" dirty="0">
                <a:solidFill>
                  <a:srgbClr val="212121"/>
                </a:solidFill>
                <a:latin typeface="Verdana" panose="020B0604030504040204" pitchFamily="34" charset="0"/>
                <a:ea typeface="Verdana" panose="020B0604030504040204" pitchFamily="34" charset="0"/>
              </a:rPr>
              <a:t> </a:t>
            </a:r>
            <a:r>
              <a:rPr lang="es-ES" sz="700" dirty="0">
                <a:solidFill>
                  <a:srgbClr val="313131"/>
                </a:solidFill>
                <a:latin typeface="Verdana" panose="020B0604030504040204" pitchFamily="34" charset="0"/>
                <a:ea typeface="Verdana" panose="020B0604030504040204" pitchFamily="34" charset="0"/>
              </a:rPr>
              <a:t>integran </a:t>
            </a:r>
            <a:r>
              <a:rPr lang="es-ES" sz="700" dirty="0">
                <a:solidFill>
                  <a:srgbClr val="212121"/>
                </a:solidFill>
                <a:latin typeface="Verdana" panose="020B0604030504040204" pitchFamily="34" charset="0"/>
                <a:ea typeface="Verdana" panose="020B0604030504040204" pitchFamily="34" charset="0"/>
              </a:rPr>
              <a:t>la red</a:t>
            </a:r>
            <a:r>
              <a:rPr lang="es-ES" sz="700" spc="-25"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y que </a:t>
            </a:r>
            <a:r>
              <a:rPr lang="es-ES" sz="700" dirty="0">
                <a:solidFill>
                  <a:srgbClr val="313131"/>
                </a:solidFill>
                <a:latin typeface="Verdana" panose="020B0604030504040204" pitchFamily="34" charset="0"/>
                <a:ea typeface="Verdana" panose="020B0604030504040204" pitchFamily="34" charset="0"/>
              </a:rPr>
              <a:t>lo </a:t>
            </a:r>
            <a:r>
              <a:rPr lang="es-ES" sz="700" dirty="0">
                <a:solidFill>
                  <a:srgbClr val="212121"/>
                </a:solidFill>
                <a:latin typeface="Verdana" panose="020B0604030504040204" pitchFamily="34" charset="0"/>
                <a:ea typeface="Verdana" panose="020B0604030504040204" pitchFamily="34" charset="0"/>
              </a:rPr>
              <a:t>hacen bajo el cumplimiento</a:t>
            </a:r>
            <a:r>
              <a:rPr lang="es-ES" sz="700" spc="17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de las normas establecidas</a:t>
            </a:r>
            <a:r>
              <a:rPr lang="es-ES" sz="700" spc="175"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par el</a:t>
            </a:r>
            <a:r>
              <a:rPr lang="es-ES" sz="700" spc="-4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Ministerio de Salud. De este modo, se ocupa aportar </a:t>
            </a:r>
            <a:r>
              <a:rPr lang="es-ES" sz="700" dirty="0">
                <a:solidFill>
                  <a:srgbClr val="313131"/>
                </a:solidFill>
                <a:latin typeface="Verdana" panose="020B0604030504040204" pitchFamily="34" charset="0"/>
                <a:ea typeface="Verdana" panose="020B0604030504040204" pitchFamily="34" charset="0"/>
              </a:rPr>
              <a:t>información </a:t>
            </a:r>
            <a:r>
              <a:rPr lang="es-ES" sz="700" dirty="0">
                <a:solidFill>
                  <a:srgbClr val="212121"/>
                </a:solidFill>
                <a:latin typeface="Verdana" panose="020B0604030504040204" pitchFamily="34" charset="0"/>
                <a:ea typeface="Verdana" panose="020B0604030504040204" pitchFamily="34" charset="0"/>
              </a:rPr>
              <a:t>a </a:t>
            </a:r>
            <a:r>
              <a:rPr lang="es-ES" sz="700" dirty="0">
                <a:solidFill>
                  <a:srgbClr val="313131"/>
                </a:solidFill>
                <a:latin typeface="Verdana" panose="020B0604030504040204" pitchFamily="34" charset="0"/>
                <a:ea typeface="Verdana" panose="020B0604030504040204" pitchFamily="34" charset="0"/>
              </a:rPr>
              <a:t>los </a:t>
            </a:r>
            <a:r>
              <a:rPr lang="es-ES" sz="700" dirty="0">
                <a:solidFill>
                  <a:srgbClr val="212121"/>
                </a:solidFill>
                <a:latin typeface="Verdana" panose="020B0604030504040204" pitchFamily="34" charset="0"/>
                <a:ea typeface="Verdana" panose="020B0604030504040204" pitchFamily="34" charset="0"/>
              </a:rPr>
              <a:t>ciudadanos y</a:t>
            </a:r>
            <a:r>
              <a:rPr lang="es-ES" sz="700" spc="-5"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de estimular una relación activa con </a:t>
            </a:r>
            <a:r>
              <a:rPr lang="es-ES" sz="700" dirty="0">
                <a:solidFill>
                  <a:srgbClr val="313131"/>
                </a:solidFill>
                <a:latin typeface="Verdana" panose="020B0604030504040204" pitchFamily="34" charset="0"/>
                <a:ea typeface="Verdana" panose="020B0604030504040204" pitchFamily="34" charset="0"/>
              </a:rPr>
              <a:t>las </a:t>
            </a:r>
            <a:r>
              <a:rPr lang="es-ES" sz="700" dirty="0">
                <a:solidFill>
                  <a:srgbClr val="212121"/>
                </a:solidFill>
                <a:latin typeface="Verdana" panose="020B0604030504040204" pitchFamily="34" charset="0"/>
                <a:ea typeface="Verdana" panose="020B0604030504040204" pitchFamily="34" charset="0"/>
              </a:rPr>
              <a:t>organizaciones sociales. Además a</a:t>
            </a:r>
            <a:r>
              <a:rPr lang="es-ES" sz="700" spc="-1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través de su</a:t>
            </a:r>
            <a:r>
              <a:rPr lang="es-ES" sz="700" spc="-2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Unidad de Transparencia, se</a:t>
            </a:r>
            <a:r>
              <a:rPr lang="es-ES" sz="700" spc="-15"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encarga del</a:t>
            </a:r>
            <a:r>
              <a:rPr lang="es-ES" sz="700" spc="-1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cumplimiento de </a:t>
            </a:r>
            <a:r>
              <a:rPr lang="es-ES" sz="700" dirty="0">
                <a:solidFill>
                  <a:srgbClr val="313131"/>
                </a:solidFill>
                <a:latin typeface="Verdana" panose="020B0604030504040204" pitchFamily="34" charset="0"/>
                <a:ea typeface="Verdana" panose="020B0604030504040204" pitchFamily="34" charset="0"/>
              </a:rPr>
              <a:t>la </a:t>
            </a:r>
            <a:r>
              <a:rPr lang="es-ES" sz="700" dirty="0">
                <a:solidFill>
                  <a:srgbClr val="212121"/>
                </a:solidFill>
                <a:latin typeface="Verdana" panose="020B0604030504040204" pitchFamily="34" charset="0"/>
                <a:ea typeface="Verdana" panose="020B0604030504040204" pitchFamily="34" charset="0"/>
              </a:rPr>
              <a:t>Ley </a:t>
            </a:r>
            <a:r>
              <a:rPr lang="es-ES" sz="700" dirty="0">
                <a:solidFill>
                  <a:srgbClr val="313131"/>
                </a:solidFill>
                <a:latin typeface="Verdana" panose="020B0604030504040204" pitchFamily="34" charset="0"/>
                <a:ea typeface="Verdana" panose="020B0604030504040204" pitchFamily="34" charset="0"/>
              </a:rPr>
              <a:t>N° </a:t>
            </a:r>
            <a:r>
              <a:rPr lang="es-ES" sz="700" dirty="0">
                <a:solidFill>
                  <a:srgbClr val="212121"/>
                </a:solidFill>
                <a:latin typeface="Verdana" panose="020B0604030504040204" pitchFamily="34" charset="0"/>
                <a:ea typeface="Verdana" panose="020B0604030504040204" pitchFamily="34" charset="0"/>
              </a:rPr>
              <a:t>20.285 Ley de Transparencia</a:t>
            </a:r>
            <a:r>
              <a:rPr lang="es-ES" sz="700" spc="20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de </a:t>
            </a:r>
            <a:r>
              <a:rPr lang="es-ES" sz="700" dirty="0">
                <a:solidFill>
                  <a:srgbClr val="313131"/>
                </a:solidFill>
                <a:latin typeface="Verdana" panose="020B0604030504040204" pitchFamily="34" charset="0"/>
                <a:ea typeface="Verdana" panose="020B0604030504040204" pitchFamily="34" charset="0"/>
              </a:rPr>
              <a:t>la lnformación </a:t>
            </a:r>
            <a:r>
              <a:rPr lang="es-ES" sz="700" dirty="0">
                <a:solidFill>
                  <a:srgbClr val="212121"/>
                </a:solidFill>
                <a:latin typeface="Verdana" panose="020B0604030504040204" pitchFamily="34" charset="0"/>
                <a:ea typeface="Verdana" panose="020B0604030504040204" pitchFamily="34" charset="0"/>
              </a:rPr>
              <a:t>Pública, se vincula con los centros hospitalarios dependientes del</a:t>
            </a:r>
            <a:r>
              <a:rPr lang="es-ES" sz="700" spc="-3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Servicio de Salud en</a:t>
            </a:r>
            <a:r>
              <a:rPr lang="es-ES" sz="700" spc="-3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e</a:t>
            </a:r>
            <a:r>
              <a:rPr lang="es-ES" sz="700" dirty="0">
                <a:solidFill>
                  <a:srgbClr val="5B5B5B"/>
                </a:solidFill>
                <a:latin typeface="Verdana" panose="020B0604030504040204" pitchFamily="34" charset="0"/>
                <a:ea typeface="Verdana" panose="020B0604030504040204" pitchFamily="34" charset="0"/>
              </a:rPr>
              <a:t>l </a:t>
            </a:r>
            <a:r>
              <a:rPr lang="es-ES" sz="700" dirty="0">
                <a:solidFill>
                  <a:srgbClr val="212121"/>
                </a:solidFill>
                <a:latin typeface="Verdana" panose="020B0604030504040204" pitchFamily="34" charset="0"/>
                <a:ea typeface="Verdana" panose="020B0604030504040204" pitchFamily="34" charset="0"/>
              </a:rPr>
              <a:t>área de Transparencia.</a:t>
            </a:r>
            <a:endParaRPr lang="en-US" sz="700" dirty="0">
              <a:latin typeface="Verdana" panose="020B0604030504040204" pitchFamily="34" charset="0"/>
              <a:ea typeface="Verdana" panose="020B0604030504040204" pitchFamily="34" charset="0"/>
            </a:endParaRPr>
          </a:p>
          <a:p>
            <a:pPr>
              <a:spcBef>
                <a:spcPts val="660"/>
              </a:spcBef>
            </a:pPr>
            <a:r>
              <a:rPr lang="es-ES" sz="700" dirty="0">
                <a:latin typeface="Verdana" panose="020B0604030504040204" pitchFamily="34" charset="0"/>
                <a:ea typeface="Verdana" panose="020B0604030504040204" pitchFamily="34" charset="0"/>
              </a:rPr>
              <a:t> </a:t>
            </a:r>
            <a:r>
              <a:rPr lang="es-ES" sz="600" b="1" dirty="0">
                <a:solidFill>
                  <a:srgbClr val="212121"/>
                </a:solidFill>
                <a:latin typeface="Verdana" panose="020B0604030504040204" pitchFamily="34" charset="0"/>
                <a:ea typeface="Verdana" panose="020B0604030504040204" pitchFamily="34" charset="0"/>
              </a:rPr>
              <a:t>Serán</a:t>
            </a:r>
            <a:r>
              <a:rPr lang="es-ES" sz="600" b="1" spc="-45" dirty="0">
                <a:solidFill>
                  <a:srgbClr val="212121"/>
                </a:solidFill>
                <a:latin typeface="Verdana" panose="020B0604030504040204" pitchFamily="34" charset="0"/>
                <a:ea typeface="Verdana" panose="020B0604030504040204" pitchFamily="34" charset="0"/>
              </a:rPr>
              <a:t> </a:t>
            </a:r>
            <a:r>
              <a:rPr lang="es-ES" sz="600" b="1" dirty="0">
                <a:solidFill>
                  <a:srgbClr val="313131"/>
                </a:solidFill>
                <a:latin typeface="Verdana" panose="020B0604030504040204" pitchFamily="34" charset="0"/>
                <a:ea typeface="Verdana" panose="020B0604030504040204" pitchFamily="34" charset="0"/>
              </a:rPr>
              <a:t>funciones</a:t>
            </a:r>
            <a:r>
              <a:rPr lang="es-ES" sz="600" b="1" spc="35" dirty="0">
                <a:solidFill>
                  <a:srgbClr val="313131"/>
                </a:solidFill>
                <a:latin typeface="Verdana" panose="020B0604030504040204" pitchFamily="34" charset="0"/>
                <a:ea typeface="Verdana" panose="020B0604030504040204" pitchFamily="34" charset="0"/>
              </a:rPr>
              <a:t> </a:t>
            </a:r>
            <a:r>
              <a:rPr lang="es-ES" sz="600" b="1" dirty="0">
                <a:solidFill>
                  <a:srgbClr val="212121"/>
                </a:solidFill>
                <a:latin typeface="Verdana" panose="020B0604030504040204" pitchFamily="34" charset="0"/>
                <a:ea typeface="Verdana" panose="020B0604030504040204" pitchFamily="34" charset="0"/>
              </a:rPr>
              <a:t>específicas</a:t>
            </a:r>
            <a:r>
              <a:rPr lang="es-ES" sz="600" b="1" spc="25" dirty="0">
                <a:solidFill>
                  <a:srgbClr val="212121"/>
                </a:solidFill>
                <a:latin typeface="Verdana" panose="020B0604030504040204" pitchFamily="34" charset="0"/>
                <a:ea typeface="Verdana" panose="020B0604030504040204" pitchFamily="34" charset="0"/>
              </a:rPr>
              <a:t> </a:t>
            </a:r>
            <a:r>
              <a:rPr lang="es-ES" sz="600" b="1" dirty="0">
                <a:solidFill>
                  <a:srgbClr val="212121"/>
                </a:solidFill>
                <a:latin typeface="Verdana" panose="020B0604030504040204" pitchFamily="34" charset="0"/>
                <a:ea typeface="Verdana" panose="020B0604030504040204" pitchFamily="34" charset="0"/>
              </a:rPr>
              <a:t>del</a:t>
            </a:r>
            <a:r>
              <a:rPr lang="es-ES" sz="600" b="1" spc="-75" dirty="0">
                <a:solidFill>
                  <a:srgbClr val="212121"/>
                </a:solidFill>
                <a:latin typeface="Verdana" panose="020B0604030504040204" pitchFamily="34" charset="0"/>
                <a:ea typeface="Verdana" panose="020B0604030504040204" pitchFamily="34" charset="0"/>
              </a:rPr>
              <a:t> </a:t>
            </a:r>
            <a:r>
              <a:rPr lang="es-ES" sz="600" b="1" spc="-10" dirty="0">
                <a:solidFill>
                  <a:srgbClr val="212121"/>
                </a:solidFill>
                <a:latin typeface="Verdana" panose="020B0604030504040204" pitchFamily="34" charset="0"/>
                <a:ea typeface="Verdana" panose="020B0604030504040204" pitchFamily="34" charset="0"/>
              </a:rPr>
              <a:t>Departamento:</a:t>
            </a:r>
            <a:endParaRPr lang="en-US" sz="700" dirty="0">
              <a:latin typeface="Verdana" panose="020B0604030504040204" pitchFamily="34" charset="0"/>
              <a:ea typeface="Verdana" panose="020B0604030504040204" pitchFamily="34" charset="0"/>
            </a:endParaRPr>
          </a:p>
          <a:p>
            <a:pPr marL="228600" indent="-228600">
              <a:buFont typeface="+mj-lt"/>
              <a:buAutoNum type="alphaLcParenR"/>
            </a:pPr>
            <a:r>
              <a:rPr lang="es-ES" sz="700" dirty="0">
                <a:solidFill>
                  <a:srgbClr val="212121"/>
                </a:solidFill>
                <a:latin typeface="Verdana" panose="020B0604030504040204" pitchFamily="34" charset="0"/>
                <a:ea typeface="Verdana" panose="020B0604030504040204" pitchFamily="34" charset="0"/>
              </a:rPr>
              <a:t>Asesorar al Director en </a:t>
            </a:r>
            <a:r>
              <a:rPr lang="es-ES" sz="700" dirty="0">
                <a:solidFill>
                  <a:srgbClr val="313131"/>
                </a:solidFill>
                <a:latin typeface="Verdana" panose="020B0604030504040204" pitchFamily="34" charset="0"/>
                <a:ea typeface="Verdana" panose="020B0604030504040204" pitchFamily="34" charset="0"/>
              </a:rPr>
              <a:t>la </a:t>
            </a:r>
            <a:r>
              <a:rPr lang="es-ES" sz="700" dirty="0">
                <a:solidFill>
                  <a:srgbClr val="212121"/>
                </a:solidFill>
                <a:latin typeface="Verdana" panose="020B0604030504040204" pitchFamily="34" charset="0"/>
                <a:ea typeface="Verdana" panose="020B0604030504040204" pitchFamily="34" charset="0"/>
              </a:rPr>
              <a:t>definición e </a:t>
            </a:r>
            <a:r>
              <a:rPr lang="es-ES" sz="700" dirty="0">
                <a:solidFill>
                  <a:srgbClr val="313131"/>
                </a:solidFill>
                <a:latin typeface="Verdana" panose="020B0604030504040204" pitchFamily="34" charset="0"/>
                <a:ea typeface="Verdana" panose="020B0604030504040204" pitchFamily="34" charset="0"/>
              </a:rPr>
              <a:t>implementación </a:t>
            </a:r>
            <a:r>
              <a:rPr lang="es-ES" sz="700" dirty="0">
                <a:solidFill>
                  <a:srgbClr val="212121"/>
                </a:solidFill>
                <a:latin typeface="Verdana" panose="020B0604030504040204" pitchFamily="34" charset="0"/>
                <a:ea typeface="Verdana" panose="020B0604030504040204" pitchFamily="34" charset="0"/>
              </a:rPr>
              <a:t>de estrategias de comunicación para difundir el quehacer </a:t>
            </a:r>
            <a:r>
              <a:rPr lang="es-ES" sz="700" dirty="0">
                <a:solidFill>
                  <a:srgbClr val="313131"/>
                </a:solidFill>
                <a:latin typeface="Verdana" panose="020B0604030504040204" pitchFamily="34" charset="0"/>
                <a:ea typeface="Verdana" panose="020B0604030504040204" pitchFamily="34" charset="0"/>
              </a:rPr>
              <a:t>de </a:t>
            </a:r>
            <a:r>
              <a:rPr lang="es-ES" sz="700" dirty="0">
                <a:solidFill>
                  <a:srgbClr val="424242"/>
                </a:solidFill>
                <a:latin typeface="Verdana" panose="020B0604030504040204" pitchFamily="34" charset="0"/>
                <a:ea typeface="Verdana" panose="020B0604030504040204" pitchFamily="34" charset="0"/>
              </a:rPr>
              <a:t>la </a:t>
            </a:r>
            <a:r>
              <a:rPr lang="es-ES" sz="700" dirty="0">
                <a:solidFill>
                  <a:srgbClr val="212121"/>
                </a:solidFill>
                <a:latin typeface="Verdana" panose="020B0604030504040204" pitchFamily="34" charset="0"/>
                <a:ea typeface="Verdana" panose="020B0604030504040204" pitchFamily="34" charset="0"/>
              </a:rPr>
              <a:t>red del Servicio de Salud Metropolitano Sur de manera </a:t>
            </a:r>
            <a:r>
              <a:rPr lang="es-ES" sz="700" dirty="0">
                <a:solidFill>
                  <a:srgbClr val="313131"/>
                </a:solidFill>
                <a:latin typeface="Verdana" panose="020B0604030504040204" pitchFamily="34" charset="0"/>
                <a:ea typeface="Verdana" panose="020B0604030504040204" pitchFamily="34" charset="0"/>
              </a:rPr>
              <a:t>de </a:t>
            </a:r>
            <a:r>
              <a:rPr lang="es-ES" sz="700" dirty="0">
                <a:solidFill>
                  <a:srgbClr val="212121"/>
                </a:solidFill>
                <a:latin typeface="Verdana" panose="020B0604030504040204" pitchFamily="34" charset="0"/>
                <a:ea typeface="Verdana" panose="020B0604030504040204" pitchFamily="34" charset="0"/>
              </a:rPr>
              <a:t>contribuir a </a:t>
            </a:r>
            <a:r>
              <a:rPr lang="es-ES" sz="700" dirty="0">
                <a:solidFill>
                  <a:srgbClr val="313131"/>
                </a:solidFill>
                <a:latin typeface="Verdana" panose="020B0604030504040204" pitchFamily="34" charset="0"/>
                <a:ea typeface="Verdana" panose="020B0604030504040204" pitchFamily="34" charset="0"/>
              </a:rPr>
              <a:t>la </a:t>
            </a:r>
            <a:r>
              <a:rPr lang="es-ES" sz="700" dirty="0">
                <a:solidFill>
                  <a:srgbClr val="212121"/>
                </a:solidFill>
                <a:latin typeface="Verdana" panose="020B0604030504040204" pitchFamily="34" charset="0"/>
                <a:ea typeface="Verdana" panose="020B0604030504040204" pitchFamily="34" charset="0"/>
              </a:rPr>
              <a:t>concreción de </a:t>
            </a:r>
            <a:r>
              <a:rPr lang="es-ES" sz="700" dirty="0">
                <a:solidFill>
                  <a:srgbClr val="313131"/>
                </a:solidFill>
                <a:latin typeface="Verdana" panose="020B0604030504040204" pitchFamily="34" charset="0"/>
                <a:ea typeface="Verdana" panose="020B0604030504040204" pitchFamily="34" charset="0"/>
              </a:rPr>
              <a:t>los </a:t>
            </a:r>
            <a:r>
              <a:rPr lang="es-ES" sz="700" dirty="0">
                <a:solidFill>
                  <a:srgbClr val="212121"/>
                </a:solidFill>
                <a:latin typeface="Verdana" panose="020B0604030504040204" pitchFamily="34" charset="0"/>
                <a:ea typeface="Verdana" panose="020B0604030504040204" pitchFamily="34" charset="0"/>
              </a:rPr>
              <a:t>objetivos de </a:t>
            </a:r>
            <a:r>
              <a:rPr lang="es-ES" sz="700" dirty="0">
                <a:solidFill>
                  <a:srgbClr val="424242"/>
                </a:solidFill>
                <a:latin typeface="Verdana" panose="020B0604030504040204" pitchFamily="34" charset="0"/>
                <a:ea typeface="Verdana" panose="020B0604030504040204" pitchFamily="34" charset="0"/>
              </a:rPr>
              <a:t>la </a:t>
            </a:r>
            <a:r>
              <a:rPr lang="es-ES" sz="700" dirty="0">
                <a:solidFill>
                  <a:srgbClr val="313131"/>
                </a:solidFill>
                <a:latin typeface="Verdana" panose="020B0604030504040204" pitchFamily="34" charset="0"/>
                <a:ea typeface="Verdana" panose="020B0604030504040204" pitchFamily="34" charset="0"/>
              </a:rPr>
              <a:t>lnstitucó6n </a:t>
            </a:r>
            <a:r>
              <a:rPr lang="es-ES" sz="700" dirty="0">
                <a:solidFill>
                  <a:srgbClr val="212121"/>
                </a:solidFill>
                <a:latin typeface="Verdana" panose="020B0604030504040204" pitchFamily="34" charset="0"/>
                <a:ea typeface="Verdana" panose="020B0604030504040204" pitchFamily="34" charset="0"/>
              </a:rPr>
              <a:t>en</a:t>
            </a:r>
            <a:r>
              <a:rPr lang="es-ES" sz="700" spc="-1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base </a:t>
            </a:r>
            <a:r>
              <a:rPr lang="es-ES" sz="700" dirty="0">
                <a:solidFill>
                  <a:srgbClr val="313131"/>
                </a:solidFill>
                <a:latin typeface="Verdana" panose="020B0604030504040204" pitchFamily="34" charset="0"/>
                <a:ea typeface="Verdana" panose="020B0604030504040204" pitchFamily="34" charset="0"/>
              </a:rPr>
              <a:t>y </a:t>
            </a:r>
            <a:r>
              <a:rPr lang="es-ES" sz="700" dirty="0">
                <a:solidFill>
                  <a:srgbClr val="212121"/>
                </a:solidFill>
                <a:latin typeface="Verdana" panose="020B0604030504040204" pitchFamily="34" charset="0"/>
                <a:ea typeface="Verdana" panose="020B0604030504040204" pitchFamily="34" charset="0"/>
              </a:rPr>
              <a:t>de acuerdo a </a:t>
            </a:r>
            <a:r>
              <a:rPr lang="es-ES" sz="700" dirty="0">
                <a:solidFill>
                  <a:srgbClr val="424242"/>
                </a:solidFill>
                <a:latin typeface="Verdana" panose="020B0604030504040204" pitchFamily="34" charset="0"/>
                <a:ea typeface="Verdana" panose="020B0604030504040204" pitchFamily="34" charset="0"/>
              </a:rPr>
              <a:t>los </a:t>
            </a:r>
            <a:r>
              <a:rPr lang="es-ES" sz="700" dirty="0">
                <a:solidFill>
                  <a:srgbClr val="313131"/>
                </a:solidFill>
                <a:latin typeface="Verdana" panose="020B0604030504040204" pitchFamily="34" charset="0"/>
                <a:ea typeface="Verdana" panose="020B0604030504040204" pitchFamily="34" charset="0"/>
              </a:rPr>
              <a:t>lineamientos </a:t>
            </a:r>
            <a:r>
              <a:rPr lang="es-ES" sz="700" dirty="0">
                <a:solidFill>
                  <a:srgbClr val="212121"/>
                </a:solidFill>
                <a:latin typeface="Verdana" panose="020B0604030504040204" pitchFamily="34" charset="0"/>
                <a:ea typeface="Verdana" panose="020B0604030504040204" pitchFamily="34" charset="0"/>
              </a:rPr>
              <a:t>estratégicos</a:t>
            </a:r>
            <a:r>
              <a:rPr lang="es-ES" sz="700" spc="19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comunicacionales entregados por el </a:t>
            </a:r>
            <a:r>
              <a:rPr lang="es-ES" sz="700" dirty="0">
                <a:solidFill>
                  <a:srgbClr val="313131"/>
                </a:solidFill>
                <a:latin typeface="Verdana" panose="020B0604030504040204" pitchFamily="34" charset="0"/>
                <a:ea typeface="Verdana" panose="020B0604030504040204" pitchFamily="34" charset="0"/>
              </a:rPr>
              <a:t>Ministerio </a:t>
            </a:r>
            <a:r>
              <a:rPr lang="es-ES" sz="700" dirty="0">
                <a:solidFill>
                  <a:srgbClr val="212121"/>
                </a:solidFill>
                <a:latin typeface="Verdana" panose="020B0604030504040204" pitchFamily="34" charset="0"/>
                <a:ea typeface="Verdana" panose="020B0604030504040204" pitchFamily="34" charset="0"/>
              </a:rPr>
              <a:t>de Salud. Brindar asesoría estratégica al Director </a:t>
            </a:r>
            <a:r>
              <a:rPr lang="es-ES" sz="700" dirty="0">
                <a:solidFill>
                  <a:srgbClr val="313131"/>
                </a:solidFill>
                <a:latin typeface="Verdana" panose="020B0604030504040204" pitchFamily="34" charset="0"/>
                <a:ea typeface="Verdana" panose="020B0604030504040204" pitchFamily="34" charset="0"/>
              </a:rPr>
              <a:t>y </a:t>
            </a:r>
            <a:r>
              <a:rPr lang="es-ES" sz="700" dirty="0">
                <a:solidFill>
                  <a:srgbClr val="212121"/>
                </a:solidFill>
                <a:latin typeface="Verdana" panose="020B0604030504040204" pitchFamily="34" charset="0"/>
                <a:ea typeface="Verdana" panose="020B0604030504040204" pitchFamily="34" charset="0"/>
              </a:rPr>
              <a:t>autoridades</a:t>
            </a:r>
            <a:r>
              <a:rPr lang="es-ES" sz="700" spc="15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del</a:t>
            </a:r>
            <a:r>
              <a:rPr lang="es-ES" sz="700" spc="-3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Servicio en asuntos relacionados</a:t>
            </a:r>
            <a:r>
              <a:rPr lang="es-ES" sz="700" spc="195"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con</a:t>
            </a:r>
            <a:r>
              <a:rPr lang="es-ES" sz="700" spc="-5" dirty="0">
                <a:solidFill>
                  <a:srgbClr val="212121"/>
                </a:solidFill>
                <a:latin typeface="Verdana" panose="020B0604030504040204" pitchFamily="34" charset="0"/>
                <a:ea typeface="Verdana" panose="020B0604030504040204" pitchFamily="34" charset="0"/>
              </a:rPr>
              <a:t> </a:t>
            </a:r>
            <a:r>
              <a:rPr lang="es-ES" sz="700" dirty="0">
                <a:solidFill>
                  <a:srgbClr val="313131"/>
                </a:solidFill>
                <a:latin typeface="Verdana" panose="020B0604030504040204" pitchFamily="34" charset="0"/>
                <a:ea typeface="Verdana" panose="020B0604030504040204" pitchFamily="34" charset="0"/>
              </a:rPr>
              <a:t>la </a:t>
            </a:r>
            <a:r>
              <a:rPr lang="es-ES" sz="700" dirty="0">
                <a:solidFill>
                  <a:srgbClr val="212121"/>
                </a:solidFill>
                <a:latin typeface="Verdana" panose="020B0604030504040204" pitchFamily="34" charset="0"/>
                <a:ea typeface="Verdana" panose="020B0604030504040204" pitchFamily="34" charset="0"/>
              </a:rPr>
              <a:t>representación</a:t>
            </a:r>
            <a:r>
              <a:rPr lang="es-ES" sz="700" spc="-35"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pública de </a:t>
            </a:r>
            <a:r>
              <a:rPr lang="es-ES" sz="700" dirty="0">
                <a:solidFill>
                  <a:srgbClr val="313131"/>
                </a:solidFill>
                <a:latin typeface="Verdana" panose="020B0604030504040204" pitchFamily="34" charset="0"/>
                <a:ea typeface="Verdana" panose="020B0604030504040204" pitchFamily="34" charset="0"/>
              </a:rPr>
              <a:t>la</a:t>
            </a:r>
            <a:r>
              <a:rPr lang="es-ES" sz="700" spc="-20" dirty="0">
                <a:solidFill>
                  <a:srgbClr val="31313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organización; </a:t>
            </a:r>
            <a:r>
              <a:rPr lang="es-ES" sz="700" dirty="0">
                <a:solidFill>
                  <a:srgbClr val="313131"/>
                </a:solidFill>
                <a:latin typeface="Verdana" panose="020B0604030504040204" pitchFamily="34" charset="0"/>
                <a:ea typeface="Verdana" panose="020B0604030504040204" pitchFamily="34" charset="0"/>
              </a:rPr>
              <a:t>la vinculación </a:t>
            </a:r>
            <a:r>
              <a:rPr lang="es-ES" sz="700" dirty="0">
                <a:solidFill>
                  <a:srgbClr val="212121"/>
                </a:solidFill>
                <a:latin typeface="Verdana" panose="020B0604030504040204" pitchFamily="34" charset="0"/>
                <a:ea typeface="Verdana" panose="020B0604030504040204" pitchFamily="34" charset="0"/>
              </a:rPr>
              <a:t>con</a:t>
            </a:r>
            <a:r>
              <a:rPr lang="es-ES" sz="700" spc="-4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el entorno </a:t>
            </a:r>
            <a:r>
              <a:rPr lang="es-ES" sz="700" dirty="0">
                <a:solidFill>
                  <a:srgbClr val="313131"/>
                </a:solidFill>
                <a:latin typeface="Verdana" panose="020B0604030504040204" pitchFamily="34" charset="0"/>
                <a:ea typeface="Verdana" panose="020B0604030504040204" pitchFamily="34" charset="0"/>
              </a:rPr>
              <a:t>y</a:t>
            </a:r>
            <a:r>
              <a:rPr lang="es-ES" sz="700" spc="-15" dirty="0">
                <a:solidFill>
                  <a:srgbClr val="313131"/>
                </a:solidFill>
                <a:latin typeface="Verdana" panose="020B0604030504040204" pitchFamily="34" charset="0"/>
                <a:ea typeface="Verdana" panose="020B0604030504040204" pitchFamily="34" charset="0"/>
              </a:rPr>
              <a:t> </a:t>
            </a:r>
            <a:r>
              <a:rPr lang="es-ES" sz="700" dirty="0">
                <a:solidFill>
                  <a:srgbClr val="313131"/>
                </a:solidFill>
                <a:latin typeface="Verdana" panose="020B0604030504040204" pitchFamily="34" charset="0"/>
                <a:ea typeface="Verdana" panose="020B0604030504040204" pitchFamily="34" charset="0"/>
              </a:rPr>
              <a:t>los</a:t>
            </a:r>
            <a:r>
              <a:rPr lang="es-ES" sz="700" spc="-40" dirty="0">
                <a:solidFill>
                  <a:srgbClr val="31313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diferentes actores; el</a:t>
            </a:r>
            <a:r>
              <a:rPr lang="es-ES" sz="700" spc="-2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análisis de escenarios e </a:t>
            </a:r>
            <a:r>
              <a:rPr lang="es-ES" sz="700" dirty="0">
                <a:solidFill>
                  <a:srgbClr val="313131"/>
                </a:solidFill>
                <a:latin typeface="Verdana" panose="020B0604030504040204" pitchFamily="34" charset="0"/>
                <a:ea typeface="Verdana" panose="020B0604030504040204" pitchFamily="34" charset="0"/>
              </a:rPr>
              <a:t>identificación </a:t>
            </a:r>
            <a:r>
              <a:rPr lang="es-ES" sz="700" dirty="0">
                <a:solidFill>
                  <a:srgbClr val="212121"/>
                </a:solidFill>
                <a:latin typeface="Verdana" panose="020B0604030504040204" pitchFamily="34" charset="0"/>
                <a:ea typeface="Verdana" panose="020B0604030504040204" pitchFamily="34" charset="0"/>
              </a:rPr>
              <a:t>de audiencias </a:t>
            </a:r>
            <a:r>
              <a:rPr lang="es-ES" sz="700" dirty="0">
                <a:solidFill>
                  <a:srgbClr val="313131"/>
                </a:solidFill>
                <a:latin typeface="Verdana" panose="020B0604030504040204" pitchFamily="34" charset="0"/>
                <a:ea typeface="Verdana" panose="020B0604030504040204" pitchFamily="34" charset="0"/>
              </a:rPr>
              <a:t>claves; </a:t>
            </a:r>
            <a:r>
              <a:rPr lang="es-ES" sz="700" dirty="0">
                <a:solidFill>
                  <a:srgbClr val="212121"/>
                </a:solidFill>
                <a:latin typeface="Verdana" panose="020B0604030504040204" pitchFamily="34" charset="0"/>
                <a:ea typeface="Verdana" panose="020B0604030504040204" pitchFamily="34" charset="0"/>
              </a:rPr>
              <a:t>el enfrentamiento </a:t>
            </a:r>
            <a:r>
              <a:rPr lang="es-ES" sz="700" dirty="0">
                <a:solidFill>
                  <a:srgbClr val="313131"/>
                </a:solidFill>
                <a:latin typeface="Verdana" panose="020B0604030504040204" pitchFamily="34" charset="0"/>
                <a:ea typeface="Verdana" panose="020B0604030504040204" pitchFamily="34" charset="0"/>
              </a:rPr>
              <a:t>de </a:t>
            </a:r>
            <a:r>
              <a:rPr lang="es-ES" sz="700" dirty="0">
                <a:solidFill>
                  <a:srgbClr val="212121"/>
                </a:solidFill>
                <a:latin typeface="Verdana" panose="020B0604030504040204" pitchFamily="34" charset="0"/>
                <a:ea typeface="Verdana" panose="020B0604030504040204" pitchFamily="34" charset="0"/>
              </a:rPr>
              <a:t>crisis </a:t>
            </a:r>
            <a:r>
              <a:rPr lang="es-ES" sz="700" dirty="0">
                <a:solidFill>
                  <a:srgbClr val="313131"/>
                </a:solidFill>
                <a:latin typeface="Verdana" panose="020B0604030504040204" pitchFamily="34" charset="0"/>
                <a:ea typeface="Verdana" panose="020B0604030504040204" pitchFamily="34" charset="0"/>
              </a:rPr>
              <a:t>y </a:t>
            </a:r>
            <a:r>
              <a:rPr lang="es-ES" sz="700" dirty="0">
                <a:solidFill>
                  <a:srgbClr val="212121"/>
                </a:solidFill>
                <a:latin typeface="Verdana" panose="020B0604030504040204" pitchFamily="34" charset="0"/>
                <a:ea typeface="Verdana" panose="020B0604030504040204" pitchFamily="34" charset="0"/>
              </a:rPr>
              <a:t>contingencias</a:t>
            </a:r>
            <a:r>
              <a:rPr lang="es-ES" sz="700" spc="20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particulares;</a:t>
            </a:r>
            <a:r>
              <a:rPr lang="es-ES" sz="700" spc="200" dirty="0">
                <a:solidFill>
                  <a:srgbClr val="212121"/>
                </a:solidFill>
                <a:latin typeface="Verdana" panose="020B0604030504040204" pitchFamily="34" charset="0"/>
                <a:ea typeface="Verdana" panose="020B0604030504040204" pitchFamily="34" charset="0"/>
              </a:rPr>
              <a:t> </a:t>
            </a:r>
            <a:r>
              <a:rPr lang="es-ES" sz="700" dirty="0">
                <a:solidFill>
                  <a:srgbClr val="313131"/>
                </a:solidFill>
                <a:latin typeface="Verdana" panose="020B0604030504040204" pitchFamily="34" charset="0"/>
                <a:ea typeface="Verdana" panose="020B0604030504040204" pitchFamily="34" charset="0"/>
              </a:rPr>
              <a:t>la </a:t>
            </a:r>
            <a:r>
              <a:rPr lang="es-ES" sz="700" dirty="0">
                <a:solidFill>
                  <a:srgbClr val="212121"/>
                </a:solidFill>
                <a:latin typeface="Verdana" panose="020B0604030504040204" pitchFamily="34" charset="0"/>
                <a:ea typeface="Verdana" panose="020B0604030504040204" pitchFamily="34" charset="0"/>
              </a:rPr>
              <a:t>construcción</a:t>
            </a:r>
            <a:r>
              <a:rPr lang="es-ES" sz="700" spc="200" dirty="0">
                <a:solidFill>
                  <a:srgbClr val="212121"/>
                </a:solidFill>
                <a:latin typeface="Verdana" panose="020B0604030504040204" pitchFamily="34" charset="0"/>
                <a:ea typeface="Verdana" panose="020B0604030504040204" pitchFamily="34" charset="0"/>
              </a:rPr>
              <a:t> </a:t>
            </a:r>
            <a:r>
              <a:rPr lang="es-ES" sz="700" dirty="0">
                <a:solidFill>
                  <a:srgbClr val="313131"/>
                </a:solidFill>
                <a:latin typeface="Verdana" panose="020B0604030504040204" pitchFamily="34" charset="0"/>
                <a:ea typeface="Verdana" panose="020B0604030504040204" pitchFamily="34" charset="0"/>
              </a:rPr>
              <a:t>de </a:t>
            </a:r>
            <a:r>
              <a:rPr lang="es-ES" sz="700" dirty="0">
                <a:solidFill>
                  <a:srgbClr val="212121"/>
                </a:solidFill>
                <a:latin typeface="Verdana" panose="020B0604030504040204" pitchFamily="34" charset="0"/>
                <a:ea typeface="Verdana" panose="020B0604030504040204" pitchFamily="34" charset="0"/>
              </a:rPr>
              <a:t>un </a:t>
            </a:r>
            <a:r>
              <a:rPr lang="es-ES" sz="700" dirty="0">
                <a:solidFill>
                  <a:srgbClr val="313131"/>
                </a:solidFill>
                <a:latin typeface="Verdana" panose="020B0604030504040204" pitchFamily="34" charset="0"/>
                <a:ea typeface="Verdana" panose="020B0604030504040204" pitchFamily="34" charset="0"/>
              </a:rPr>
              <a:t>relate </a:t>
            </a:r>
            <a:r>
              <a:rPr lang="es-ES" sz="700" dirty="0">
                <a:solidFill>
                  <a:srgbClr val="212121"/>
                </a:solidFill>
                <a:latin typeface="Verdana" panose="020B0604030504040204" pitchFamily="34" charset="0"/>
                <a:ea typeface="Verdana" panose="020B0604030504040204" pitchFamily="34" charset="0"/>
              </a:rPr>
              <a:t>corporativo</a:t>
            </a:r>
            <a:r>
              <a:rPr lang="es-ES" sz="700" spc="20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alineado</a:t>
            </a:r>
            <a:r>
              <a:rPr lang="es-ES" sz="700" spc="20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con </a:t>
            </a:r>
            <a:r>
              <a:rPr lang="es-ES" sz="700" dirty="0">
                <a:solidFill>
                  <a:srgbClr val="313131"/>
                </a:solidFill>
                <a:latin typeface="Verdana" panose="020B0604030504040204" pitchFamily="34" charset="0"/>
                <a:ea typeface="Verdana" panose="020B0604030504040204" pitchFamily="34" charset="0"/>
              </a:rPr>
              <a:t>los </a:t>
            </a:r>
            <a:r>
              <a:rPr lang="es-ES" sz="700" dirty="0">
                <a:solidFill>
                  <a:srgbClr val="212121"/>
                </a:solidFill>
                <a:latin typeface="Verdana" panose="020B0604030504040204" pitchFamily="34" charset="0"/>
                <a:ea typeface="Verdana" panose="020B0604030504040204" pitchFamily="34" charset="0"/>
              </a:rPr>
              <a:t>énfasis sectoriales</a:t>
            </a:r>
            <a:r>
              <a:rPr lang="es-ES" sz="700" spc="20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y gubernamentales, así como </a:t>
            </a:r>
            <a:r>
              <a:rPr lang="es-ES" sz="700" dirty="0">
                <a:solidFill>
                  <a:srgbClr val="424242"/>
                </a:solidFill>
                <a:latin typeface="Verdana" panose="020B0604030504040204" pitchFamily="34" charset="0"/>
                <a:ea typeface="Verdana" panose="020B0604030504040204" pitchFamily="34" charset="0"/>
              </a:rPr>
              <a:t>también </a:t>
            </a:r>
            <a:r>
              <a:rPr lang="es-ES" sz="700" dirty="0">
                <a:solidFill>
                  <a:srgbClr val="313131"/>
                </a:solidFill>
                <a:latin typeface="Verdana" panose="020B0604030504040204" pitchFamily="34" charset="0"/>
                <a:ea typeface="Verdana" panose="020B0604030504040204" pitchFamily="34" charset="0"/>
              </a:rPr>
              <a:t>la </a:t>
            </a:r>
            <a:r>
              <a:rPr lang="es-ES" sz="700" dirty="0">
                <a:solidFill>
                  <a:srgbClr val="212121"/>
                </a:solidFill>
                <a:latin typeface="Verdana" panose="020B0604030504040204" pitchFamily="34" charset="0"/>
                <a:ea typeface="Verdana" panose="020B0604030504040204" pitchFamily="34" charset="0"/>
              </a:rPr>
              <a:t>aparición en</a:t>
            </a:r>
            <a:r>
              <a:rPr lang="es-ES" sz="700" spc="200" dirty="0">
                <a:solidFill>
                  <a:srgbClr val="212121"/>
                </a:solidFill>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medios de comunicación.</a:t>
            </a:r>
            <a:endParaRPr lang="en-US" sz="700" dirty="0">
              <a:latin typeface="Verdana" panose="020B0604030504040204" pitchFamily="34" charset="0"/>
              <a:ea typeface="Verdana" panose="020B0604030504040204" pitchFamily="34" charset="0"/>
            </a:endParaRPr>
          </a:p>
          <a:p>
            <a:pPr marL="228600" indent="-228600">
              <a:buFont typeface="+mj-lt"/>
              <a:buAutoNum type="alphaLcParenR"/>
            </a:pPr>
            <a:r>
              <a:rPr lang="es-ES" sz="700" spc="-5" dirty="0">
                <a:solidFill>
                  <a:srgbClr val="212121"/>
                </a:solidFill>
                <a:latin typeface="Verdana" panose="020B0604030504040204" pitchFamily="34" charset="0"/>
                <a:ea typeface="Verdana" panose="020B0604030504040204" pitchFamily="34" charset="0"/>
              </a:rPr>
              <a:t>Difundir el quehacer </a:t>
            </a:r>
            <a:r>
              <a:rPr lang="es-ES" sz="700" spc="-5" dirty="0">
                <a:solidFill>
                  <a:srgbClr val="313131"/>
                </a:solidFill>
                <a:latin typeface="Verdana" panose="020B0604030504040204" pitchFamily="34" charset="0"/>
                <a:ea typeface="Verdana" panose="020B0604030504040204" pitchFamily="34" charset="0"/>
              </a:rPr>
              <a:t>y la </a:t>
            </a:r>
            <a:r>
              <a:rPr lang="es-ES" sz="700" spc="-5" dirty="0">
                <a:solidFill>
                  <a:srgbClr val="212121"/>
                </a:solidFill>
                <a:latin typeface="Verdana" panose="020B0604030504040204" pitchFamily="34" charset="0"/>
                <a:ea typeface="Verdana" panose="020B0604030504040204" pitchFamily="34" charset="0"/>
              </a:rPr>
              <a:t>coyuntura </a:t>
            </a:r>
            <a:r>
              <a:rPr lang="es-ES" sz="700" spc="-5" dirty="0">
                <a:solidFill>
                  <a:srgbClr val="313131"/>
                </a:solidFill>
                <a:latin typeface="Verdana" panose="020B0604030504040204" pitchFamily="34" charset="0"/>
                <a:ea typeface="Verdana" panose="020B0604030504040204" pitchFamily="34" charset="0"/>
              </a:rPr>
              <a:t>institucional </a:t>
            </a:r>
            <a:r>
              <a:rPr lang="es-ES" sz="700" spc="-5" dirty="0">
                <a:solidFill>
                  <a:srgbClr val="212121"/>
                </a:solidFill>
                <a:latin typeface="Verdana" panose="020B0604030504040204" pitchFamily="34" charset="0"/>
                <a:ea typeface="Verdana" panose="020B0604030504040204" pitchFamily="34" charset="0"/>
              </a:rPr>
              <a:t>a </a:t>
            </a:r>
            <a:r>
              <a:rPr lang="es-ES" sz="700" spc="-5" dirty="0">
                <a:solidFill>
                  <a:srgbClr val="313131"/>
                </a:solidFill>
                <a:latin typeface="Verdana" panose="020B0604030504040204" pitchFamily="34" charset="0"/>
                <a:ea typeface="Verdana" panose="020B0604030504040204" pitchFamily="34" charset="0"/>
              </a:rPr>
              <a:t>través </a:t>
            </a:r>
            <a:r>
              <a:rPr lang="es-ES" sz="700" spc="-5" dirty="0">
                <a:solidFill>
                  <a:srgbClr val="212121"/>
                </a:solidFill>
                <a:latin typeface="Verdana" panose="020B0604030504040204" pitchFamily="34" charset="0"/>
                <a:ea typeface="Verdana" panose="020B0604030504040204" pitchFamily="34" charset="0"/>
              </a:rPr>
              <a:t>de una planificaci6n de acciones y medios </a:t>
            </a:r>
            <a:r>
              <a:rPr lang="es-ES" sz="700" spc="-5" dirty="0">
                <a:solidFill>
                  <a:srgbClr val="313131"/>
                </a:solidFill>
                <a:latin typeface="Verdana" panose="020B0604030504040204" pitchFamily="34" charset="0"/>
                <a:ea typeface="Verdana" panose="020B0604030504040204" pitchFamily="34" charset="0"/>
              </a:rPr>
              <a:t>que </a:t>
            </a:r>
            <a:r>
              <a:rPr lang="es-ES" sz="700" spc="-5" dirty="0">
                <a:solidFill>
                  <a:srgbClr val="212121"/>
                </a:solidFill>
                <a:latin typeface="Verdana" panose="020B0604030504040204" pitchFamily="34" charset="0"/>
                <a:ea typeface="Verdana" panose="020B0604030504040204" pitchFamily="34" charset="0"/>
              </a:rPr>
              <a:t>refleje </a:t>
            </a:r>
            <a:r>
              <a:rPr lang="es-ES" sz="700" spc="-5" dirty="0">
                <a:solidFill>
                  <a:srgbClr val="424242"/>
                </a:solidFill>
                <a:latin typeface="Verdana" panose="020B0604030504040204" pitchFamily="34" charset="0"/>
                <a:ea typeface="Verdana" panose="020B0604030504040204" pitchFamily="34" charset="0"/>
              </a:rPr>
              <a:t>las </a:t>
            </a:r>
            <a:r>
              <a:rPr lang="es-ES" sz="700" spc="-5" dirty="0">
                <a:solidFill>
                  <a:srgbClr val="212121"/>
                </a:solidFill>
                <a:latin typeface="Verdana" panose="020B0604030504040204" pitchFamily="34" charset="0"/>
                <a:ea typeface="Verdana" panose="020B0604030504040204" pitchFamily="34" charset="0"/>
              </a:rPr>
              <a:t>priorizaciones </a:t>
            </a:r>
            <a:r>
              <a:rPr lang="es-ES" sz="700" spc="-5" dirty="0">
                <a:solidFill>
                  <a:srgbClr val="313131"/>
                </a:solidFill>
                <a:latin typeface="Verdana" panose="020B0604030504040204" pitchFamily="34" charset="0"/>
                <a:ea typeface="Verdana" panose="020B0604030504040204" pitchFamily="34" charset="0"/>
              </a:rPr>
              <a:t>y lineamientos </a:t>
            </a:r>
            <a:r>
              <a:rPr lang="es-ES" sz="700" spc="-5" dirty="0">
                <a:solidFill>
                  <a:srgbClr val="212121"/>
                </a:solidFill>
                <a:latin typeface="Verdana" panose="020B0604030504040204" pitchFamily="34" charset="0"/>
                <a:ea typeface="Verdana" panose="020B0604030504040204" pitchFamily="34" charset="0"/>
              </a:rPr>
              <a:t>definidos por </a:t>
            </a:r>
            <a:r>
              <a:rPr lang="es-ES" sz="700" spc="-5" dirty="0">
                <a:solidFill>
                  <a:srgbClr val="424242"/>
                </a:solidFill>
                <a:latin typeface="Verdana" panose="020B0604030504040204" pitchFamily="34" charset="0"/>
                <a:ea typeface="Verdana" panose="020B0604030504040204" pitchFamily="34" charset="0"/>
              </a:rPr>
              <a:t>la </a:t>
            </a:r>
            <a:r>
              <a:rPr lang="es-ES" sz="700" spc="-5" dirty="0">
                <a:solidFill>
                  <a:srgbClr val="212121"/>
                </a:solidFill>
                <a:latin typeface="Verdana" panose="020B0604030504040204" pitchFamily="34" charset="0"/>
                <a:ea typeface="Verdana" panose="020B0604030504040204" pitchFamily="34" charset="0"/>
              </a:rPr>
              <a:t>autoridad; coordinar </a:t>
            </a:r>
            <a:r>
              <a:rPr lang="es-ES" sz="700" spc="-5" dirty="0">
                <a:solidFill>
                  <a:srgbClr val="424242"/>
                </a:solidFill>
                <a:latin typeface="Verdana" panose="020B0604030504040204" pitchFamily="34" charset="0"/>
                <a:ea typeface="Verdana" panose="020B0604030504040204" pitchFamily="34" charset="0"/>
              </a:rPr>
              <a:t>las </a:t>
            </a:r>
            <a:r>
              <a:rPr lang="es-ES" sz="700" spc="-5" dirty="0">
                <a:solidFill>
                  <a:srgbClr val="212121"/>
                </a:solidFill>
                <a:latin typeface="Verdana" panose="020B0604030504040204" pitchFamily="34" charset="0"/>
                <a:ea typeface="Verdana" panose="020B0604030504040204" pitchFamily="34" charset="0"/>
              </a:rPr>
              <a:t>acciones </a:t>
            </a:r>
            <a:r>
              <a:rPr lang="es-ES" sz="700" spc="-5" dirty="0">
                <a:solidFill>
                  <a:srgbClr val="313131"/>
                </a:solidFill>
                <a:latin typeface="Verdana" panose="020B0604030504040204" pitchFamily="34" charset="0"/>
                <a:ea typeface="Verdana" panose="020B0604030504040204" pitchFamily="34" charset="0"/>
              </a:rPr>
              <a:t>y respuestas </a:t>
            </a:r>
            <a:r>
              <a:rPr lang="es-ES" sz="700" spc="-5" dirty="0">
                <a:solidFill>
                  <a:srgbClr val="212121"/>
                </a:solidFill>
                <a:latin typeface="Verdana" panose="020B0604030504040204" pitchFamily="34" charset="0"/>
                <a:ea typeface="Verdana" panose="020B0604030504040204" pitchFamily="34" charset="0"/>
              </a:rPr>
              <a:t>emitidas para </a:t>
            </a:r>
            <a:r>
              <a:rPr lang="es-ES" sz="700" spc="-5" dirty="0">
                <a:solidFill>
                  <a:srgbClr val="313131"/>
                </a:solidFill>
                <a:latin typeface="Verdana" panose="020B0604030504040204" pitchFamily="34" charset="0"/>
                <a:ea typeface="Verdana" panose="020B0604030504040204" pitchFamily="34" charset="0"/>
              </a:rPr>
              <a:t>las </a:t>
            </a:r>
            <a:r>
              <a:rPr lang="es-ES" sz="700" spc="-5" dirty="0">
                <a:solidFill>
                  <a:srgbClr val="212121"/>
                </a:solidFill>
                <a:latin typeface="Verdana" panose="020B0604030504040204" pitchFamily="34" charset="0"/>
                <a:ea typeface="Verdana" panose="020B0604030504040204" pitchFamily="34" charset="0"/>
              </a:rPr>
              <a:t>solicitudes de prensa o </a:t>
            </a:r>
            <a:r>
              <a:rPr lang="es-ES" sz="700" spc="-5" dirty="0">
                <a:solidFill>
                  <a:srgbClr val="313131"/>
                </a:solidFill>
                <a:latin typeface="Verdana" panose="020B0604030504040204" pitchFamily="34" charset="0"/>
                <a:ea typeface="Verdana" panose="020B0604030504040204" pitchFamily="34" charset="0"/>
              </a:rPr>
              <a:t>información </a:t>
            </a:r>
            <a:r>
              <a:rPr lang="es-ES" sz="700" spc="-5" dirty="0">
                <a:solidFill>
                  <a:srgbClr val="212121"/>
                </a:solidFill>
                <a:latin typeface="Verdana" panose="020B0604030504040204" pitchFamily="34" charset="0"/>
                <a:ea typeface="Verdana" panose="020B0604030504040204" pitchFamily="34" charset="0"/>
              </a:rPr>
              <a:t>emanadas </a:t>
            </a:r>
            <a:r>
              <a:rPr lang="es-ES" sz="700" spc="-5" dirty="0">
                <a:solidFill>
                  <a:srgbClr val="313131"/>
                </a:solidFill>
                <a:latin typeface="Verdana" panose="020B0604030504040204" pitchFamily="34" charset="0"/>
                <a:ea typeface="Verdana" panose="020B0604030504040204" pitchFamily="34" charset="0"/>
              </a:rPr>
              <a:t>de medios y por </a:t>
            </a:r>
            <a:r>
              <a:rPr lang="es-ES" sz="700" spc="-5" dirty="0">
                <a:solidFill>
                  <a:srgbClr val="212121"/>
                </a:solidFill>
                <a:latin typeface="Verdana" panose="020B0604030504040204" pitchFamily="34" charset="0"/>
                <a:ea typeface="Verdana" panose="020B0604030504040204" pitchFamily="34" charset="0"/>
              </a:rPr>
              <a:t>el </a:t>
            </a:r>
            <a:r>
              <a:rPr lang="es-ES" sz="700" spc="-5" dirty="0">
                <a:solidFill>
                  <a:srgbClr val="313131"/>
                </a:solidFill>
                <a:latin typeface="Verdana" panose="020B0604030504040204" pitchFamily="34" charset="0"/>
                <a:ea typeface="Verdana" panose="020B0604030504040204" pitchFamily="34" charset="0"/>
              </a:rPr>
              <a:t>MINSAL; </a:t>
            </a:r>
            <a:r>
              <a:rPr lang="es-ES" sz="700" spc="-5" dirty="0">
                <a:solidFill>
                  <a:srgbClr val="212121"/>
                </a:solidFill>
                <a:latin typeface="Verdana" panose="020B0604030504040204" pitchFamily="34" charset="0"/>
                <a:ea typeface="Verdana" panose="020B0604030504040204" pitchFamily="34" charset="0"/>
              </a:rPr>
              <a:t>servir de enlace </a:t>
            </a:r>
            <a:r>
              <a:rPr lang="es-ES" sz="700" spc="-5" dirty="0">
                <a:solidFill>
                  <a:srgbClr val="313131"/>
                </a:solidFill>
                <a:latin typeface="Verdana" panose="020B0604030504040204" pitchFamily="34" charset="0"/>
                <a:ea typeface="Verdana" panose="020B0604030504040204" pitchFamily="34" charset="0"/>
              </a:rPr>
              <a:t>y representación </a:t>
            </a:r>
            <a:r>
              <a:rPr lang="es-ES" sz="700" spc="-5" dirty="0">
                <a:solidFill>
                  <a:srgbClr val="212121"/>
                </a:solidFill>
                <a:latin typeface="Verdana" panose="020B0604030504040204" pitchFamily="34" charset="0"/>
                <a:ea typeface="Verdana" panose="020B0604030504040204" pitchFamily="34" charset="0"/>
              </a:rPr>
              <a:t>corporativa con actores </a:t>
            </a:r>
            <a:r>
              <a:rPr lang="es-ES" sz="700" spc="-5" dirty="0">
                <a:solidFill>
                  <a:srgbClr val="313131"/>
                </a:solidFill>
                <a:latin typeface="Verdana" panose="020B0604030504040204" pitchFamily="34" charset="0"/>
                <a:ea typeface="Verdana" panose="020B0604030504040204" pitchFamily="34" charset="0"/>
              </a:rPr>
              <a:t>y </a:t>
            </a:r>
            <a:r>
              <a:rPr lang="es-ES" sz="700" spc="-5" dirty="0">
                <a:solidFill>
                  <a:srgbClr val="212121"/>
                </a:solidFill>
                <a:latin typeface="Verdana" panose="020B0604030504040204" pitchFamily="34" charset="0"/>
                <a:ea typeface="Verdana" panose="020B0604030504040204" pitchFamily="34" charset="0"/>
              </a:rPr>
              <a:t>entidades con </a:t>
            </a:r>
            <a:r>
              <a:rPr lang="es-ES" sz="700" spc="-5" dirty="0">
                <a:solidFill>
                  <a:srgbClr val="5B5B5B"/>
                </a:solidFill>
                <a:latin typeface="Verdana" panose="020B0604030504040204" pitchFamily="34" charset="0"/>
                <a:ea typeface="Verdana" panose="020B0604030504040204" pitchFamily="34" charset="0"/>
              </a:rPr>
              <a:t>l</a:t>
            </a:r>
            <a:r>
              <a:rPr lang="es-ES" sz="700" spc="-5" dirty="0">
                <a:solidFill>
                  <a:srgbClr val="212121"/>
                </a:solidFill>
                <a:latin typeface="Verdana" panose="020B0604030504040204" pitchFamily="34" charset="0"/>
                <a:ea typeface="Verdana" panose="020B0604030504040204" pitchFamily="34" charset="0"/>
              </a:rPr>
              <a:t>as cuales se mantienen vínculos </a:t>
            </a:r>
            <a:r>
              <a:rPr lang="es-ES" sz="700" spc="-5" dirty="0">
                <a:solidFill>
                  <a:srgbClr val="313131"/>
                </a:solidFill>
                <a:latin typeface="Verdana" panose="020B0604030504040204" pitchFamily="34" charset="0"/>
                <a:ea typeface="Verdana" panose="020B0604030504040204" pitchFamily="34" charset="0"/>
              </a:rPr>
              <a:t>institucionales y </a:t>
            </a:r>
            <a:r>
              <a:rPr lang="es-ES" sz="700" spc="-5" dirty="0">
                <a:solidFill>
                  <a:srgbClr val="212121"/>
                </a:solidFill>
                <a:latin typeface="Verdana" panose="020B0604030504040204" pitchFamily="34" charset="0"/>
                <a:ea typeface="Verdana" panose="020B0604030504040204" pitchFamily="34" charset="0"/>
              </a:rPr>
              <a:t>supervisar </a:t>
            </a:r>
            <a:r>
              <a:rPr lang="es-ES" sz="700" spc="-5" dirty="0">
                <a:solidFill>
                  <a:srgbClr val="424242"/>
                </a:solidFill>
                <a:latin typeface="Verdana" panose="020B0604030504040204" pitchFamily="34" charset="0"/>
                <a:ea typeface="Verdana" panose="020B0604030504040204" pitchFamily="34" charset="0"/>
              </a:rPr>
              <a:t>la </a:t>
            </a:r>
            <a:r>
              <a:rPr lang="es-ES" sz="700" spc="-5" dirty="0">
                <a:solidFill>
                  <a:srgbClr val="212121"/>
                </a:solidFill>
                <a:latin typeface="Verdana" panose="020B0604030504040204" pitchFamily="34" charset="0"/>
                <a:ea typeface="Verdana" panose="020B0604030504040204" pitchFamily="34" charset="0"/>
              </a:rPr>
              <a:t>organización de actos solemnes e</a:t>
            </a:r>
            <a:r>
              <a:rPr lang="es-ES" sz="700" spc="200" dirty="0">
                <a:solidFill>
                  <a:srgbClr val="212121"/>
                </a:solidFill>
                <a:latin typeface="Verdana" panose="020B0604030504040204" pitchFamily="34" charset="0"/>
                <a:ea typeface="Verdana" panose="020B0604030504040204" pitchFamily="34" charset="0"/>
              </a:rPr>
              <a:t> </a:t>
            </a:r>
            <a:r>
              <a:rPr lang="es-ES" sz="700" spc="-5" dirty="0">
                <a:solidFill>
                  <a:srgbClr val="313131"/>
                </a:solidFill>
                <a:latin typeface="Verdana" panose="020B0604030504040204" pitchFamily="34" charset="0"/>
                <a:ea typeface="Verdana" panose="020B0604030504040204" pitchFamily="34" charset="0"/>
              </a:rPr>
              <a:t>informales </a:t>
            </a:r>
            <a:r>
              <a:rPr lang="es-ES" sz="700" spc="-5" dirty="0">
                <a:solidFill>
                  <a:srgbClr val="212121"/>
                </a:solidFill>
                <a:latin typeface="Verdana" panose="020B0604030504040204" pitchFamily="34" charset="0"/>
                <a:ea typeface="Verdana" panose="020B0604030504040204" pitchFamily="34" charset="0"/>
              </a:rPr>
              <a:t>que comprometan a </a:t>
            </a:r>
            <a:r>
              <a:rPr lang="es-ES" sz="700" spc="-5" dirty="0">
                <a:solidFill>
                  <a:srgbClr val="313131"/>
                </a:solidFill>
                <a:latin typeface="Verdana" panose="020B0604030504040204" pitchFamily="34" charset="0"/>
                <a:ea typeface="Verdana" panose="020B0604030504040204" pitchFamily="34" charset="0"/>
              </a:rPr>
              <a:t>la </a:t>
            </a:r>
            <a:r>
              <a:rPr lang="es-ES" sz="700" spc="-5" dirty="0">
                <a:solidFill>
                  <a:srgbClr val="212121"/>
                </a:solidFill>
                <a:latin typeface="Verdana" panose="020B0604030504040204" pitchFamily="34" charset="0"/>
                <a:ea typeface="Verdana" panose="020B0604030504040204" pitchFamily="34" charset="0"/>
              </a:rPr>
              <a:t>Dirección </a:t>
            </a:r>
            <a:r>
              <a:rPr lang="es-ES" sz="700" spc="-5" dirty="0">
                <a:solidFill>
                  <a:srgbClr val="313131"/>
                </a:solidFill>
                <a:latin typeface="Verdana" panose="020B0604030504040204" pitchFamily="34" charset="0"/>
                <a:ea typeface="Verdana" panose="020B0604030504040204" pitchFamily="34" charset="0"/>
              </a:rPr>
              <a:t>del </a:t>
            </a:r>
            <a:r>
              <a:rPr lang="es-ES" sz="700" spc="-5" dirty="0">
                <a:solidFill>
                  <a:srgbClr val="212121"/>
                </a:solidFill>
                <a:latin typeface="Verdana" panose="020B0604030504040204" pitchFamily="34" charset="0"/>
                <a:ea typeface="Verdana" panose="020B0604030504040204" pitchFamily="34" charset="0"/>
              </a:rPr>
              <a:t>Servicio.</a:t>
            </a:r>
          </a:p>
          <a:p>
            <a:pPr marL="228600" indent="-228600">
              <a:buFont typeface="+mj-lt"/>
              <a:buAutoNum type="alphaLcParenR"/>
            </a:pPr>
            <a:r>
              <a:rPr lang="es-ES" sz="700" spc="-5" dirty="0">
                <a:solidFill>
                  <a:srgbClr val="212121"/>
                </a:solidFill>
                <a:latin typeface="Verdana" panose="020B0604030504040204" pitchFamily="34" charset="0"/>
                <a:ea typeface="Verdana" panose="020B0604030504040204" pitchFamily="34" charset="0"/>
              </a:rPr>
              <a:t>Producci6n editorial, digital, gráfica, audiovisuales </a:t>
            </a:r>
            <a:r>
              <a:rPr lang="es-ES" sz="700" spc="-5" dirty="0">
                <a:solidFill>
                  <a:srgbClr val="313131"/>
                </a:solidFill>
                <a:latin typeface="Verdana" panose="020B0604030504040204" pitchFamily="34" charset="0"/>
                <a:ea typeface="Verdana" panose="020B0604030504040204" pitchFamily="34" charset="0"/>
              </a:rPr>
              <a:t>y de </a:t>
            </a:r>
            <a:r>
              <a:rPr lang="es-ES" sz="700" spc="-5" dirty="0">
                <a:solidFill>
                  <a:srgbClr val="212121"/>
                </a:solidFill>
                <a:latin typeface="Verdana" panose="020B0604030504040204" pitchFamily="34" charset="0"/>
                <a:ea typeface="Verdana" panose="020B0604030504040204" pitchFamily="34" charset="0"/>
              </a:rPr>
              <a:t>eventos. Plasmar </a:t>
            </a:r>
            <a:r>
              <a:rPr lang="es-ES" sz="700" spc="-5" dirty="0">
                <a:solidFill>
                  <a:srgbClr val="424242"/>
                </a:solidFill>
                <a:latin typeface="Verdana" panose="020B0604030504040204" pitchFamily="34" charset="0"/>
                <a:ea typeface="Verdana" panose="020B0604030504040204" pitchFamily="34" charset="0"/>
              </a:rPr>
              <a:t>las </a:t>
            </a:r>
            <a:r>
              <a:rPr lang="es-ES" sz="700" spc="-5" dirty="0">
                <a:solidFill>
                  <a:srgbClr val="313131"/>
                </a:solidFill>
                <a:latin typeface="Verdana" panose="020B0604030504040204" pitchFamily="34" charset="0"/>
                <a:ea typeface="Verdana" panose="020B0604030504040204" pitchFamily="34" charset="0"/>
              </a:rPr>
              <a:t>informaciones corporativas </a:t>
            </a:r>
            <a:r>
              <a:rPr lang="es-ES" sz="700" spc="-5" dirty="0">
                <a:solidFill>
                  <a:srgbClr val="212121"/>
                </a:solidFill>
                <a:latin typeface="Verdana" panose="020B0604030504040204" pitchFamily="34" charset="0"/>
                <a:ea typeface="Verdana" panose="020B0604030504040204" pitchFamily="34" charset="0"/>
              </a:rPr>
              <a:t>en </a:t>
            </a:r>
            <a:r>
              <a:rPr lang="es-ES" sz="700" spc="-5" dirty="0">
                <a:solidFill>
                  <a:srgbClr val="313131"/>
                </a:solidFill>
                <a:latin typeface="Verdana" panose="020B0604030504040204" pitchFamily="34" charset="0"/>
                <a:ea typeface="Verdana" panose="020B0604030504040204" pitchFamily="34" charset="0"/>
              </a:rPr>
              <a:t>los formatos, instrumentos, </a:t>
            </a:r>
            <a:r>
              <a:rPr lang="es-ES" sz="700" spc="-5" dirty="0">
                <a:solidFill>
                  <a:srgbClr val="212121"/>
                </a:solidFill>
                <a:latin typeface="Verdana" panose="020B0604030504040204" pitchFamily="34" charset="0"/>
                <a:ea typeface="Verdana" panose="020B0604030504040204" pitchFamily="34" charset="0"/>
              </a:rPr>
              <a:t>medios y soportes que se definan como </a:t>
            </a:r>
            <a:r>
              <a:rPr lang="es-ES" sz="700" spc="-5" dirty="0">
                <a:solidFill>
                  <a:srgbClr val="313131"/>
                </a:solidFill>
                <a:latin typeface="Verdana" panose="020B0604030504040204" pitchFamily="34" charset="0"/>
                <a:ea typeface="Verdana" panose="020B0604030504040204" pitchFamily="34" charset="0"/>
              </a:rPr>
              <a:t>los </a:t>
            </a:r>
            <a:r>
              <a:rPr lang="es-ES" sz="700" spc="-5" dirty="0">
                <a:solidFill>
                  <a:srgbClr val="212121"/>
                </a:solidFill>
                <a:latin typeface="Verdana" panose="020B0604030504040204" pitchFamily="34" charset="0"/>
                <a:ea typeface="Verdana" panose="020B0604030504040204" pitchFamily="34" charset="0"/>
              </a:rPr>
              <a:t>más adecuados para </a:t>
            </a:r>
            <a:r>
              <a:rPr lang="es-ES" sz="700" spc="-5" dirty="0">
                <a:solidFill>
                  <a:srgbClr val="313131"/>
                </a:solidFill>
                <a:latin typeface="Verdana" panose="020B0604030504040204" pitchFamily="34" charset="0"/>
                <a:ea typeface="Verdana" panose="020B0604030504040204" pitchFamily="34" charset="0"/>
              </a:rPr>
              <a:t>dar </a:t>
            </a:r>
            <a:r>
              <a:rPr lang="es-ES" sz="700" spc="-5" dirty="0">
                <a:solidFill>
                  <a:srgbClr val="212121"/>
                </a:solidFill>
                <a:latin typeface="Verdana" panose="020B0604030504040204" pitchFamily="34" charset="0"/>
                <a:ea typeface="Verdana" panose="020B0604030504040204" pitchFamily="34" charset="0"/>
              </a:rPr>
              <a:t>cumplimiento a </a:t>
            </a:r>
            <a:r>
              <a:rPr lang="es-ES" sz="700" spc="-5" dirty="0">
                <a:solidFill>
                  <a:srgbClr val="313131"/>
                </a:solidFill>
                <a:latin typeface="Verdana" panose="020B0604030504040204" pitchFamily="34" charset="0"/>
                <a:ea typeface="Verdana" panose="020B0604030504040204" pitchFamily="34" charset="0"/>
              </a:rPr>
              <a:t>la </a:t>
            </a:r>
            <a:r>
              <a:rPr lang="es-ES" sz="700" spc="-5" dirty="0">
                <a:solidFill>
                  <a:srgbClr val="212121"/>
                </a:solidFill>
                <a:latin typeface="Verdana" panose="020B0604030504040204" pitchFamily="34" charset="0"/>
                <a:ea typeface="Verdana" panose="020B0604030504040204" pitchFamily="34" charset="0"/>
              </a:rPr>
              <a:t>planificación y estrategias diseñadas.</a:t>
            </a:r>
            <a:endParaRPr lang="en-US" sz="700" spc="-5" dirty="0">
              <a:latin typeface="Verdana" panose="020B0604030504040204" pitchFamily="34" charset="0"/>
              <a:ea typeface="Verdana" panose="020B0604030504040204" pitchFamily="34" charset="0"/>
            </a:endParaRPr>
          </a:p>
          <a:p>
            <a:pPr marL="228600" indent="-228600">
              <a:buFont typeface="+mj-lt"/>
              <a:buAutoNum type="alphaLcParenR"/>
            </a:pPr>
            <a:r>
              <a:rPr lang="es-ES" sz="700" spc="-5" dirty="0">
                <a:solidFill>
                  <a:srgbClr val="212121"/>
                </a:solidFill>
                <a:latin typeface="Verdana" panose="020B0604030504040204" pitchFamily="34" charset="0"/>
                <a:ea typeface="Verdana" panose="020B0604030504040204" pitchFamily="34" charset="0"/>
              </a:rPr>
              <a:t>Apoyar</a:t>
            </a:r>
            <a:r>
              <a:rPr lang="es-ES" sz="700" spc="110" dirty="0">
                <a:solidFill>
                  <a:srgbClr val="212121"/>
                </a:solidFill>
                <a:latin typeface="Verdana" panose="020B0604030504040204" pitchFamily="34" charset="0"/>
                <a:ea typeface="Verdana" panose="020B0604030504040204" pitchFamily="34" charset="0"/>
              </a:rPr>
              <a:t> </a:t>
            </a:r>
            <a:r>
              <a:rPr lang="es-ES" sz="700" spc="-5" dirty="0">
                <a:solidFill>
                  <a:srgbClr val="424242"/>
                </a:solidFill>
                <a:latin typeface="Verdana" panose="020B0604030504040204" pitchFamily="34" charset="0"/>
                <a:ea typeface="Verdana" panose="020B0604030504040204" pitchFamily="34" charset="0"/>
              </a:rPr>
              <a:t>las</a:t>
            </a:r>
            <a:r>
              <a:rPr lang="es-ES" sz="700" spc="75" dirty="0">
                <a:solidFill>
                  <a:srgbClr val="424242"/>
                </a:solidFill>
                <a:latin typeface="Verdana" panose="020B0604030504040204" pitchFamily="34" charset="0"/>
                <a:ea typeface="Verdana" panose="020B0604030504040204" pitchFamily="34" charset="0"/>
              </a:rPr>
              <a:t> </a:t>
            </a:r>
            <a:r>
              <a:rPr lang="es-ES" sz="700" spc="-5" dirty="0">
                <a:solidFill>
                  <a:srgbClr val="212121"/>
                </a:solidFill>
                <a:latin typeface="Verdana" panose="020B0604030504040204" pitchFamily="34" charset="0"/>
                <a:ea typeface="Verdana" panose="020B0604030504040204" pitchFamily="34" charset="0"/>
              </a:rPr>
              <a:t>actividades</a:t>
            </a:r>
            <a:r>
              <a:rPr lang="es-ES" sz="700" spc="115" dirty="0">
                <a:solidFill>
                  <a:srgbClr val="212121"/>
                </a:solidFill>
                <a:latin typeface="Verdana" panose="020B0604030504040204" pitchFamily="34" charset="0"/>
                <a:ea typeface="Verdana" panose="020B0604030504040204" pitchFamily="34" charset="0"/>
              </a:rPr>
              <a:t> </a:t>
            </a:r>
            <a:r>
              <a:rPr lang="es-ES" sz="700" spc="-5" dirty="0">
                <a:solidFill>
                  <a:srgbClr val="313131"/>
                </a:solidFill>
                <a:latin typeface="Verdana" panose="020B0604030504040204" pitchFamily="34" charset="0"/>
                <a:ea typeface="Verdana" panose="020B0604030504040204" pitchFamily="34" charset="0"/>
              </a:rPr>
              <a:t>de</a:t>
            </a:r>
            <a:r>
              <a:rPr lang="es-ES" sz="700" spc="45" dirty="0">
                <a:solidFill>
                  <a:srgbClr val="313131"/>
                </a:solidFill>
                <a:latin typeface="Verdana" panose="020B0604030504040204" pitchFamily="34" charset="0"/>
                <a:ea typeface="Verdana" panose="020B0604030504040204" pitchFamily="34" charset="0"/>
              </a:rPr>
              <a:t> </a:t>
            </a:r>
            <a:r>
              <a:rPr lang="es-ES" sz="700" spc="-5" dirty="0">
                <a:solidFill>
                  <a:srgbClr val="212121"/>
                </a:solidFill>
                <a:latin typeface="Verdana" panose="020B0604030504040204" pitchFamily="34" charset="0"/>
                <a:ea typeface="Verdana" panose="020B0604030504040204" pitchFamily="34" charset="0"/>
              </a:rPr>
              <a:t>promoción</a:t>
            </a:r>
            <a:r>
              <a:rPr lang="es-ES" sz="700" spc="155" dirty="0">
                <a:solidFill>
                  <a:srgbClr val="212121"/>
                </a:solidFill>
                <a:latin typeface="Verdana" panose="020B0604030504040204" pitchFamily="34" charset="0"/>
                <a:ea typeface="Verdana" panose="020B0604030504040204" pitchFamily="34" charset="0"/>
              </a:rPr>
              <a:t> </a:t>
            </a:r>
            <a:r>
              <a:rPr lang="es-ES" sz="700" spc="-5" dirty="0">
                <a:solidFill>
                  <a:srgbClr val="313131"/>
                </a:solidFill>
                <a:latin typeface="Verdana" panose="020B0604030504040204" pitchFamily="34" charset="0"/>
                <a:ea typeface="Verdana" panose="020B0604030504040204" pitchFamily="34" charset="0"/>
              </a:rPr>
              <a:t>y</a:t>
            </a:r>
            <a:r>
              <a:rPr lang="es-ES" sz="700" spc="105" dirty="0">
                <a:solidFill>
                  <a:srgbClr val="313131"/>
                </a:solidFill>
                <a:latin typeface="Verdana" panose="020B0604030504040204" pitchFamily="34" charset="0"/>
                <a:ea typeface="Verdana" panose="020B0604030504040204" pitchFamily="34" charset="0"/>
              </a:rPr>
              <a:t> </a:t>
            </a:r>
            <a:r>
              <a:rPr lang="es-ES" sz="700" spc="-5" dirty="0">
                <a:solidFill>
                  <a:srgbClr val="313131"/>
                </a:solidFill>
                <a:latin typeface="Verdana" panose="020B0604030504040204" pitchFamily="34" charset="0"/>
                <a:ea typeface="Verdana" panose="020B0604030504040204" pitchFamily="34" charset="0"/>
              </a:rPr>
              <a:t>prevención,</a:t>
            </a:r>
            <a:r>
              <a:rPr lang="es-ES" sz="700" spc="170" dirty="0">
                <a:solidFill>
                  <a:srgbClr val="313131"/>
                </a:solidFill>
                <a:latin typeface="Verdana" panose="020B0604030504040204" pitchFamily="34" charset="0"/>
                <a:ea typeface="Verdana" panose="020B0604030504040204" pitchFamily="34" charset="0"/>
              </a:rPr>
              <a:t> </a:t>
            </a:r>
            <a:r>
              <a:rPr lang="es-ES" sz="700" spc="-5" dirty="0">
                <a:solidFill>
                  <a:srgbClr val="212121"/>
                </a:solidFill>
                <a:latin typeface="Verdana" panose="020B0604030504040204" pitchFamily="34" charset="0"/>
                <a:ea typeface="Verdana" panose="020B0604030504040204" pitchFamily="34" charset="0"/>
              </a:rPr>
              <a:t>la participación</a:t>
            </a:r>
            <a:r>
              <a:rPr lang="es-ES" sz="700" spc="195" dirty="0">
                <a:solidFill>
                  <a:srgbClr val="212121"/>
                </a:solidFill>
                <a:latin typeface="Verdana" panose="020B0604030504040204" pitchFamily="34" charset="0"/>
                <a:ea typeface="Verdana" panose="020B0604030504040204" pitchFamily="34" charset="0"/>
              </a:rPr>
              <a:t> </a:t>
            </a:r>
            <a:r>
              <a:rPr lang="es-ES" sz="700" spc="-5" dirty="0">
                <a:solidFill>
                  <a:srgbClr val="212121"/>
                </a:solidFill>
                <a:latin typeface="Verdana" panose="020B0604030504040204" pitchFamily="34" charset="0"/>
                <a:ea typeface="Verdana" panose="020B0604030504040204" pitchFamily="34" charset="0"/>
              </a:rPr>
              <a:t>comunitaria</a:t>
            </a:r>
            <a:r>
              <a:rPr lang="es-ES" sz="700" spc="225" dirty="0">
                <a:solidFill>
                  <a:srgbClr val="212121"/>
                </a:solidFill>
                <a:latin typeface="Verdana" panose="020B0604030504040204" pitchFamily="34" charset="0"/>
                <a:ea typeface="Verdana" panose="020B0604030504040204" pitchFamily="34" charset="0"/>
              </a:rPr>
              <a:t> </a:t>
            </a:r>
            <a:r>
              <a:rPr lang="es-ES" sz="700" spc="-50" dirty="0">
                <a:solidFill>
                  <a:srgbClr val="212121"/>
                </a:solidFill>
                <a:latin typeface="Verdana" panose="020B0604030504040204" pitchFamily="34" charset="0"/>
                <a:ea typeface="Verdana" panose="020B0604030504040204" pitchFamily="34" charset="0"/>
              </a:rPr>
              <a:t>y</a:t>
            </a:r>
            <a:r>
              <a:rPr lang="en-US" sz="700" spc="-5" dirty="0">
                <a:latin typeface="Verdana" panose="020B0604030504040204" pitchFamily="34" charset="0"/>
                <a:ea typeface="Verdana" panose="020B0604030504040204" pitchFamily="34" charset="0"/>
              </a:rPr>
              <a:t> </a:t>
            </a:r>
            <a:r>
              <a:rPr lang="es-ES" sz="700" dirty="0">
                <a:solidFill>
                  <a:srgbClr val="212121"/>
                </a:solidFill>
                <a:latin typeface="Verdana" panose="020B0604030504040204" pitchFamily="34" charset="0"/>
                <a:ea typeface="Verdana" panose="020B0604030504040204" pitchFamily="34" charset="0"/>
              </a:rPr>
              <a:t>en</a:t>
            </a:r>
            <a:r>
              <a:rPr lang="es-ES" sz="700" spc="55" dirty="0">
                <a:solidFill>
                  <a:srgbClr val="212121"/>
                </a:solidFill>
                <a:latin typeface="Verdana" panose="020B0604030504040204" pitchFamily="34" charset="0"/>
                <a:ea typeface="Verdana" panose="020B0604030504040204" pitchFamily="34" charset="0"/>
              </a:rPr>
              <a:t> </a:t>
            </a:r>
            <a:r>
              <a:rPr lang="es-ES" sz="700" spc="-10" dirty="0">
                <a:solidFill>
                  <a:srgbClr val="212121"/>
                </a:solidFill>
                <a:latin typeface="Verdana" panose="020B0604030504040204" pitchFamily="34" charset="0"/>
                <a:ea typeface="Verdana" panose="020B0604030504040204" pitchFamily="34" charset="0"/>
              </a:rPr>
              <a:t>general.</a:t>
            </a:r>
            <a:endParaRPr lang="en-US" sz="700" dirty="0">
              <a:latin typeface="Verdana" panose="020B0604030504040204" pitchFamily="34" charset="0"/>
              <a:ea typeface="Verdana" panose="020B0604030504040204" pitchFamily="34" charset="0"/>
            </a:endParaRPr>
          </a:p>
          <a:p>
            <a:pPr marL="228600" indent="-228600">
              <a:buFont typeface="+mj-lt"/>
              <a:buAutoNum type="alphaLcParenR"/>
            </a:pPr>
            <a:r>
              <a:rPr lang="es-ES" sz="700" spc="-5" dirty="0">
                <a:solidFill>
                  <a:srgbClr val="212121"/>
                </a:solidFill>
                <a:latin typeface="Verdana" panose="020B0604030504040204" pitchFamily="34" charset="0"/>
                <a:ea typeface="Verdana" panose="020B0604030504040204" pitchFamily="34" charset="0"/>
              </a:rPr>
              <a:t>Todas </a:t>
            </a:r>
            <a:r>
              <a:rPr lang="es-ES" sz="700" spc="-5" dirty="0">
                <a:solidFill>
                  <a:srgbClr val="424242"/>
                </a:solidFill>
                <a:latin typeface="Verdana" panose="020B0604030504040204" pitchFamily="34" charset="0"/>
                <a:ea typeface="Verdana" panose="020B0604030504040204" pitchFamily="34" charset="0"/>
              </a:rPr>
              <a:t>las </a:t>
            </a:r>
            <a:r>
              <a:rPr lang="es-ES" sz="700" spc="-5" dirty="0">
                <a:solidFill>
                  <a:srgbClr val="212121"/>
                </a:solidFill>
                <a:latin typeface="Verdana" panose="020B0604030504040204" pitchFamily="34" charset="0"/>
                <a:ea typeface="Verdana" panose="020B0604030504040204" pitchFamily="34" charset="0"/>
              </a:rPr>
              <a:t>actividades </a:t>
            </a:r>
            <a:r>
              <a:rPr lang="es-ES" sz="700" spc="-5" dirty="0">
                <a:solidFill>
                  <a:srgbClr val="313131"/>
                </a:solidFill>
                <a:latin typeface="Verdana" panose="020B0604030504040204" pitchFamily="34" charset="0"/>
                <a:ea typeface="Verdana" panose="020B0604030504040204" pitchFamily="34" charset="0"/>
              </a:rPr>
              <a:t>que requiera </a:t>
            </a:r>
            <a:r>
              <a:rPr lang="es-ES" sz="700" spc="-5" dirty="0">
                <a:solidFill>
                  <a:srgbClr val="212121"/>
                </a:solidFill>
                <a:latin typeface="Verdana" panose="020B0604030504040204" pitchFamily="34" charset="0"/>
                <a:ea typeface="Verdana" panose="020B0604030504040204" pitchFamily="34" charset="0"/>
              </a:rPr>
              <a:t>el </a:t>
            </a:r>
            <a:r>
              <a:rPr lang="es-ES" sz="700" spc="-5" dirty="0">
                <a:solidFill>
                  <a:srgbClr val="313131"/>
                </a:solidFill>
                <a:latin typeface="Verdana" panose="020B0604030504040204" pitchFamily="34" charset="0"/>
                <a:ea typeface="Verdana" panose="020B0604030504040204" pitchFamily="34" charset="0"/>
              </a:rPr>
              <a:t>trabajo para modificar </a:t>
            </a:r>
            <a:r>
              <a:rPr lang="es-ES" sz="700" spc="-5" dirty="0">
                <a:solidFill>
                  <a:srgbClr val="212121"/>
                </a:solidFill>
                <a:latin typeface="Verdana" panose="020B0604030504040204" pitchFamily="34" charset="0"/>
                <a:ea typeface="Verdana" panose="020B0604030504040204" pitchFamily="34" charset="0"/>
              </a:rPr>
              <a:t>los </a:t>
            </a:r>
            <a:r>
              <a:rPr lang="es-ES" sz="700" spc="-5" dirty="0">
                <a:solidFill>
                  <a:srgbClr val="313131"/>
                </a:solidFill>
                <a:latin typeface="Verdana" panose="020B0604030504040204" pitchFamily="34" charset="0"/>
                <a:ea typeface="Verdana" panose="020B0604030504040204" pitchFamily="34" charset="0"/>
              </a:rPr>
              <a:t>determinantes </a:t>
            </a:r>
            <a:r>
              <a:rPr lang="es-ES" sz="700" spc="-5" dirty="0">
                <a:solidFill>
                  <a:srgbClr val="212121"/>
                </a:solidFill>
                <a:latin typeface="Verdana" panose="020B0604030504040204" pitchFamily="34" charset="0"/>
                <a:ea typeface="Verdana" panose="020B0604030504040204" pitchFamily="34" charset="0"/>
              </a:rPr>
              <a:t>sociales de </a:t>
            </a:r>
            <a:r>
              <a:rPr lang="es-ES" sz="700" spc="-5" dirty="0">
                <a:solidFill>
                  <a:srgbClr val="424242"/>
                </a:solidFill>
                <a:latin typeface="Verdana" panose="020B0604030504040204" pitchFamily="34" charset="0"/>
                <a:ea typeface="Verdana" panose="020B0604030504040204" pitchFamily="34" charset="0"/>
              </a:rPr>
              <a:t>la </a:t>
            </a:r>
            <a:r>
              <a:rPr lang="es-ES" sz="700" spc="-5" dirty="0">
                <a:solidFill>
                  <a:srgbClr val="212121"/>
                </a:solidFill>
                <a:latin typeface="Verdana" panose="020B0604030504040204" pitchFamily="34" charset="0"/>
                <a:ea typeface="Verdana" panose="020B0604030504040204" pitchFamily="34" charset="0"/>
              </a:rPr>
              <a:t>salud. En este sentido, deberá coordinarse con el Departamento Técnico </a:t>
            </a:r>
            <a:r>
              <a:rPr lang="es-ES" sz="700" spc="-5" dirty="0">
                <a:solidFill>
                  <a:srgbClr val="313131"/>
                </a:solidFill>
                <a:latin typeface="Verdana" panose="020B0604030504040204" pitchFamily="34" charset="0"/>
                <a:ea typeface="Verdana" panose="020B0604030504040204" pitchFamily="34" charset="0"/>
              </a:rPr>
              <a:t>de </a:t>
            </a:r>
            <a:r>
              <a:rPr lang="es-ES" sz="700" spc="-5" dirty="0">
                <a:solidFill>
                  <a:srgbClr val="212121"/>
                </a:solidFill>
                <a:latin typeface="Verdana" panose="020B0604030504040204" pitchFamily="34" charset="0"/>
                <a:ea typeface="Verdana" panose="020B0604030504040204" pitchFamily="34" charset="0"/>
              </a:rPr>
              <a:t>Salud, donde se encuentra el referente de participación.</a:t>
            </a:r>
            <a:endParaRPr lang="en-US" sz="700" spc="-5" dirty="0">
              <a:latin typeface="Verdana" panose="020B0604030504040204" pitchFamily="34" charset="0"/>
              <a:ea typeface="Verdana" panose="020B0604030504040204" pitchFamily="34" charset="0"/>
            </a:endParaRPr>
          </a:p>
          <a:p>
            <a:pPr marL="228600" indent="-228600">
              <a:buFont typeface="+mj-lt"/>
              <a:buAutoNum type="alphaLcParenR"/>
            </a:pPr>
            <a:r>
              <a:rPr lang="es-ES" sz="700" spc="-5" dirty="0">
                <a:solidFill>
                  <a:srgbClr val="212121"/>
                </a:solidFill>
                <a:latin typeface="Verdana" panose="020B0604030504040204" pitchFamily="34" charset="0"/>
                <a:ea typeface="Verdana" panose="020B0604030504040204" pitchFamily="34" charset="0"/>
              </a:rPr>
              <a:t>Velar por </a:t>
            </a:r>
            <a:r>
              <a:rPr lang="es-ES" sz="700" spc="-5" dirty="0">
                <a:solidFill>
                  <a:srgbClr val="313131"/>
                </a:solidFill>
                <a:latin typeface="Verdana" panose="020B0604030504040204" pitchFamily="34" charset="0"/>
                <a:ea typeface="Verdana" panose="020B0604030504040204" pitchFamily="34" charset="0"/>
              </a:rPr>
              <a:t>la </a:t>
            </a:r>
            <a:r>
              <a:rPr lang="es-ES" sz="700" spc="-5" dirty="0">
                <a:solidFill>
                  <a:srgbClr val="212121"/>
                </a:solidFill>
                <a:latin typeface="Verdana" panose="020B0604030504040204" pitchFamily="34" charset="0"/>
                <a:ea typeface="Verdana" panose="020B0604030504040204" pitchFamily="34" charset="0"/>
              </a:rPr>
              <a:t>adecuada mantención, </a:t>
            </a:r>
            <a:r>
              <a:rPr lang="es-ES" sz="700" spc="-5" dirty="0">
                <a:solidFill>
                  <a:srgbClr val="313131"/>
                </a:solidFill>
                <a:latin typeface="Verdana" panose="020B0604030504040204" pitchFamily="34" charset="0"/>
                <a:ea typeface="Verdana" panose="020B0604030504040204" pitchFamily="34" charset="0"/>
              </a:rPr>
              <a:t>y </a:t>
            </a:r>
            <a:r>
              <a:rPr lang="es-ES" sz="700" spc="-5" dirty="0">
                <a:solidFill>
                  <a:srgbClr val="212121"/>
                </a:solidFill>
                <a:latin typeface="Verdana" panose="020B0604030504040204" pitchFamily="34" charset="0"/>
                <a:ea typeface="Verdana" panose="020B0604030504040204" pitchFamily="34" charset="0"/>
              </a:rPr>
              <a:t>oportuna actualización, </a:t>
            </a:r>
            <a:r>
              <a:rPr lang="es-ES" sz="700" spc="-5" dirty="0">
                <a:solidFill>
                  <a:srgbClr val="313131"/>
                </a:solidFill>
                <a:latin typeface="Verdana" panose="020B0604030504040204" pitchFamily="34" charset="0"/>
                <a:ea typeface="Verdana" panose="020B0604030504040204" pitchFamily="34" charset="0"/>
              </a:rPr>
              <a:t>de </a:t>
            </a:r>
            <a:r>
              <a:rPr lang="es-ES" sz="700" spc="-5" dirty="0">
                <a:solidFill>
                  <a:srgbClr val="212121"/>
                </a:solidFill>
                <a:latin typeface="Verdana" panose="020B0604030504040204" pitchFamily="34" charset="0"/>
                <a:ea typeface="Verdana" panose="020B0604030504040204" pitchFamily="34" charset="0"/>
              </a:rPr>
              <a:t>datos </a:t>
            </a:r>
            <a:r>
              <a:rPr lang="es-ES" sz="700" spc="-5" dirty="0">
                <a:solidFill>
                  <a:srgbClr val="313131"/>
                </a:solidFill>
                <a:latin typeface="Verdana" panose="020B0604030504040204" pitchFamily="34" charset="0"/>
                <a:ea typeface="Verdana" panose="020B0604030504040204" pitchFamily="34" charset="0"/>
              </a:rPr>
              <a:t>que </a:t>
            </a:r>
            <a:r>
              <a:rPr lang="es-ES" sz="700" spc="-5" dirty="0">
                <a:solidFill>
                  <a:srgbClr val="212121"/>
                </a:solidFill>
                <a:latin typeface="Verdana" panose="020B0604030504040204" pitchFamily="34" charset="0"/>
                <a:ea typeface="Verdana" panose="020B0604030504040204" pitchFamily="34" charset="0"/>
              </a:rPr>
              <a:t>garanticen el cumplimiento </a:t>
            </a:r>
            <a:r>
              <a:rPr lang="es-ES" sz="700" spc="-5" dirty="0">
                <a:solidFill>
                  <a:srgbClr val="313131"/>
                </a:solidFill>
                <a:latin typeface="Verdana" panose="020B0604030504040204" pitchFamily="34" charset="0"/>
                <a:ea typeface="Verdana" panose="020B0604030504040204" pitchFamily="34" charset="0"/>
              </a:rPr>
              <a:t>de </a:t>
            </a:r>
            <a:r>
              <a:rPr lang="es-ES" sz="700" spc="-5" dirty="0">
                <a:solidFill>
                  <a:srgbClr val="424242"/>
                </a:solidFill>
                <a:latin typeface="Verdana" panose="020B0604030504040204" pitchFamily="34" charset="0"/>
                <a:ea typeface="Verdana" panose="020B0604030504040204" pitchFamily="34" charset="0"/>
              </a:rPr>
              <a:t>la </a:t>
            </a:r>
            <a:r>
              <a:rPr lang="es-ES" sz="700" spc="-5" dirty="0">
                <a:solidFill>
                  <a:srgbClr val="313131"/>
                </a:solidFill>
                <a:latin typeface="Verdana" panose="020B0604030504040204" pitchFamily="34" charset="0"/>
                <a:ea typeface="Verdana" panose="020B0604030504040204" pitchFamily="34" charset="0"/>
              </a:rPr>
              <a:t>ley de </a:t>
            </a:r>
            <a:r>
              <a:rPr lang="es-ES" sz="700" spc="-5" dirty="0">
                <a:solidFill>
                  <a:srgbClr val="212121"/>
                </a:solidFill>
                <a:latin typeface="Verdana" panose="020B0604030504040204" pitchFamily="34" charset="0"/>
                <a:ea typeface="Verdana" panose="020B0604030504040204" pitchFamily="34" charset="0"/>
              </a:rPr>
              <a:t>Transparencia, </a:t>
            </a:r>
            <a:r>
              <a:rPr lang="es-ES" sz="700" spc="-5" dirty="0">
                <a:solidFill>
                  <a:srgbClr val="313131"/>
                </a:solidFill>
                <a:latin typeface="Verdana" panose="020B0604030504040204" pitchFamily="34" charset="0"/>
                <a:ea typeface="Verdana" panose="020B0604030504040204" pitchFamily="34" charset="0"/>
              </a:rPr>
              <a:t>tanto </a:t>
            </a:r>
            <a:r>
              <a:rPr lang="es-ES" sz="700" spc="-5" dirty="0">
                <a:solidFill>
                  <a:srgbClr val="212121"/>
                </a:solidFill>
                <a:latin typeface="Verdana" panose="020B0604030504040204" pitchFamily="34" charset="0"/>
                <a:ea typeface="Verdana" panose="020B0604030504040204" pitchFamily="34" charset="0"/>
              </a:rPr>
              <a:t>en el sitio Gobierno </a:t>
            </a:r>
            <a:r>
              <a:rPr lang="es-ES" sz="700" spc="-5" dirty="0">
                <a:solidFill>
                  <a:srgbClr val="313131"/>
                </a:solidFill>
                <a:latin typeface="Verdana" panose="020B0604030504040204" pitchFamily="34" charset="0"/>
                <a:ea typeface="Verdana" panose="020B0604030504040204" pitchFamily="34" charset="0"/>
              </a:rPr>
              <a:t>Transparente de</a:t>
            </a:r>
            <a:r>
              <a:rPr lang="es-ES" sz="700" spc="-40" dirty="0">
                <a:solidFill>
                  <a:srgbClr val="313131"/>
                </a:solidFill>
                <a:latin typeface="Verdana" panose="020B0604030504040204" pitchFamily="34" charset="0"/>
                <a:ea typeface="Verdana" panose="020B0604030504040204" pitchFamily="34" charset="0"/>
              </a:rPr>
              <a:t> </a:t>
            </a:r>
            <a:r>
              <a:rPr lang="es-ES" sz="700" spc="-5" dirty="0">
                <a:solidFill>
                  <a:srgbClr val="424242"/>
                </a:solidFill>
                <a:latin typeface="Verdana" panose="020B0604030504040204" pitchFamily="34" charset="0"/>
                <a:ea typeface="Verdana" panose="020B0604030504040204" pitchFamily="34" charset="0"/>
              </a:rPr>
              <a:t>la institución, </a:t>
            </a:r>
            <a:r>
              <a:rPr lang="es-ES" sz="700" spc="-5" dirty="0">
                <a:solidFill>
                  <a:srgbClr val="212121"/>
                </a:solidFill>
                <a:latin typeface="Verdana" panose="020B0604030504040204" pitchFamily="34" charset="0"/>
                <a:ea typeface="Verdana" panose="020B0604030504040204" pitchFamily="34" charset="0"/>
              </a:rPr>
              <a:t>coma en</a:t>
            </a:r>
            <a:r>
              <a:rPr lang="es-ES" sz="700" spc="-35" dirty="0">
                <a:solidFill>
                  <a:srgbClr val="212121"/>
                </a:solidFill>
                <a:latin typeface="Verdana" panose="020B0604030504040204" pitchFamily="34" charset="0"/>
                <a:ea typeface="Verdana" panose="020B0604030504040204" pitchFamily="34" charset="0"/>
              </a:rPr>
              <a:t> </a:t>
            </a:r>
            <a:r>
              <a:rPr lang="es-ES" sz="700" spc="-5" dirty="0">
                <a:solidFill>
                  <a:srgbClr val="313131"/>
                </a:solidFill>
                <a:latin typeface="Verdana" panose="020B0604030504040204" pitchFamily="34" charset="0"/>
                <a:ea typeface="Verdana" panose="020B0604030504040204" pitchFamily="34" charset="0"/>
              </a:rPr>
              <a:t>todas </a:t>
            </a:r>
            <a:r>
              <a:rPr lang="es-ES" sz="700" spc="-5" dirty="0">
                <a:solidFill>
                  <a:srgbClr val="212121"/>
                </a:solidFill>
                <a:latin typeface="Verdana" panose="020B0604030504040204" pitchFamily="34" charset="0"/>
                <a:ea typeface="Verdana" panose="020B0604030504040204" pitchFamily="34" charset="0"/>
              </a:rPr>
              <a:t>aquellas acciones relacionadas con </a:t>
            </a:r>
            <a:r>
              <a:rPr lang="es-ES" sz="700" spc="-5" dirty="0">
                <a:solidFill>
                  <a:srgbClr val="313131"/>
                </a:solidFill>
                <a:latin typeface="Verdana" panose="020B0604030504040204" pitchFamily="34" charset="0"/>
                <a:ea typeface="Verdana" panose="020B0604030504040204" pitchFamily="34" charset="0"/>
              </a:rPr>
              <a:t>la respuesta </a:t>
            </a:r>
            <a:r>
              <a:rPr lang="es-ES" sz="700" spc="-5" dirty="0">
                <a:solidFill>
                  <a:srgbClr val="212121"/>
                </a:solidFill>
                <a:latin typeface="Verdana" panose="020B0604030504040204" pitchFamily="34" charset="0"/>
                <a:ea typeface="Verdana" panose="020B0604030504040204" pitchFamily="34" charset="0"/>
              </a:rPr>
              <a:t>a requerimientos ciudadanos </a:t>
            </a:r>
            <a:r>
              <a:rPr lang="es-ES" sz="700" spc="-5" dirty="0">
                <a:solidFill>
                  <a:srgbClr val="313131"/>
                </a:solidFill>
                <a:latin typeface="Verdana" panose="020B0604030504040204" pitchFamily="34" charset="0"/>
                <a:ea typeface="Verdana" panose="020B0604030504040204" pitchFamily="34" charset="0"/>
              </a:rPr>
              <a:t>dentro de </a:t>
            </a:r>
            <a:r>
              <a:rPr lang="es-ES" sz="700" spc="-5" dirty="0">
                <a:solidFill>
                  <a:srgbClr val="424242"/>
                </a:solidFill>
                <a:latin typeface="Verdana" panose="020B0604030504040204" pitchFamily="34" charset="0"/>
                <a:ea typeface="Verdana" panose="020B0604030504040204" pitchFamily="34" charset="0"/>
              </a:rPr>
              <a:t>las </a:t>
            </a:r>
            <a:r>
              <a:rPr lang="es-ES" sz="700" spc="-5" dirty="0">
                <a:solidFill>
                  <a:srgbClr val="212121"/>
                </a:solidFill>
                <a:latin typeface="Verdana" panose="020B0604030504040204" pitchFamily="34" charset="0"/>
                <a:ea typeface="Verdana" panose="020B0604030504040204" pitchFamily="34" charset="0"/>
              </a:rPr>
              <a:t>plazas que </a:t>
            </a:r>
            <a:r>
              <a:rPr lang="es-ES" sz="700" spc="-5" dirty="0">
                <a:solidFill>
                  <a:srgbClr val="313131"/>
                </a:solidFill>
                <a:latin typeface="Verdana" panose="020B0604030504040204" pitchFamily="34" charset="0"/>
                <a:ea typeface="Verdana" panose="020B0604030504040204" pitchFamily="34" charset="0"/>
              </a:rPr>
              <a:t>la </a:t>
            </a:r>
            <a:r>
              <a:rPr lang="es-ES" sz="700" spc="-5" dirty="0">
                <a:solidFill>
                  <a:srgbClr val="212121"/>
                </a:solidFill>
                <a:latin typeface="Verdana" panose="020B0604030504040204" pitchFamily="34" charset="0"/>
                <a:ea typeface="Verdana" panose="020B0604030504040204" pitchFamily="34" charset="0"/>
              </a:rPr>
              <a:t>ley </a:t>
            </a:r>
            <a:r>
              <a:rPr lang="es-ES" sz="700" spc="-10" dirty="0">
                <a:solidFill>
                  <a:srgbClr val="212121"/>
                </a:solidFill>
                <a:latin typeface="Verdana" panose="020B0604030504040204" pitchFamily="34" charset="0"/>
                <a:ea typeface="Verdana" panose="020B0604030504040204" pitchFamily="34" charset="0"/>
              </a:rPr>
              <a:t>contempla.</a:t>
            </a:r>
            <a:endParaRPr lang="en-US" sz="700" spc="-5" dirty="0">
              <a:latin typeface="Verdana" panose="020B0604030504040204" pitchFamily="34" charset="0"/>
              <a:ea typeface="Verdana" panose="020B0604030504040204" pitchFamily="34" charset="0"/>
            </a:endParaRPr>
          </a:p>
          <a:p>
            <a:pPr marL="228600" indent="-228600">
              <a:buFont typeface="+mj-lt"/>
              <a:buAutoNum type="alphaLcParenR"/>
            </a:pPr>
            <a:r>
              <a:rPr lang="es-ES" sz="700" spc="-5" dirty="0">
                <a:solidFill>
                  <a:srgbClr val="212323"/>
                </a:solidFill>
                <a:latin typeface="Verdana" panose="020B0604030504040204" pitchFamily="34" charset="0"/>
                <a:ea typeface="Verdana" panose="020B0604030504040204" pitchFamily="34" charset="0"/>
              </a:rPr>
              <a:t>Ejercer</a:t>
            </a:r>
            <a:r>
              <a:rPr lang="es-ES" sz="700" spc="33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las</a:t>
            </a:r>
            <a:r>
              <a:rPr lang="es-ES" sz="700" spc="20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atribuciones</a:t>
            </a:r>
            <a:r>
              <a:rPr lang="es-ES" sz="700" spc="36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que</a:t>
            </a:r>
            <a:r>
              <a:rPr lang="es-ES" sz="700" spc="325"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le</a:t>
            </a:r>
            <a:r>
              <a:rPr lang="es-ES" sz="700" spc="200"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delegue</a:t>
            </a:r>
            <a:r>
              <a:rPr lang="es-ES" sz="700" spc="40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el</a:t>
            </a:r>
            <a:r>
              <a:rPr lang="es-ES" sz="700" spc="20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Director</a:t>
            </a:r>
            <a:r>
              <a:rPr lang="es-ES" sz="700" spc="37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y</a:t>
            </a:r>
            <a:r>
              <a:rPr lang="es-ES" sz="700" spc="200"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desempeñar</a:t>
            </a:r>
            <a:r>
              <a:rPr lang="es-ES" sz="700" spc="400"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las</a:t>
            </a:r>
            <a:r>
              <a:rPr lang="es-ES" sz="700" spc="32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demás funciones</a:t>
            </a:r>
            <a:r>
              <a:rPr lang="es-ES" sz="700" spc="20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y tareas que </a:t>
            </a:r>
            <a:r>
              <a:rPr lang="es-ES" sz="700" spc="-5" dirty="0">
                <a:solidFill>
                  <a:srgbClr val="363636"/>
                </a:solidFill>
                <a:latin typeface="Verdana" panose="020B0604030504040204" pitchFamily="34" charset="0"/>
                <a:ea typeface="Verdana" panose="020B0604030504040204" pitchFamily="34" charset="0"/>
              </a:rPr>
              <a:t>le </a:t>
            </a:r>
            <a:r>
              <a:rPr lang="es-ES" sz="700" spc="-5" dirty="0">
                <a:solidFill>
                  <a:srgbClr val="212323"/>
                </a:solidFill>
                <a:latin typeface="Verdana" panose="020B0604030504040204" pitchFamily="34" charset="0"/>
                <a:ea typeface="Verdana" panose="020B0604030504040204" pitchFamily="34" charset="0"/>
              </a:rPr>
              <a:t>encomiende.</a:t>
            </a:r>
            <a:endParaRPr lang="en-US" sz="700" spc="-5" dirty="0">
              <a:latin typeface="Verdana" panose="020B0604030504040204" pitchFamily="34" charset="0"/>
              <a:ea typeface="Verdana" panose="020B0604030504040204" pitchFamily="34" charset="0"/>
            </a:endParaRPr>
          </a:p>
          <a:p>
            <a:pPr marR="295275" lvl="0">
              <a:spcAft>
                <a:spcPts val="0"/>
              </a:spcAft>
              <a:buClr>
                <a:srgbClr val="A5A5A5"/>
              </a:buClr>
              <a:buSzPts val="1100"/>
              <a:tabLst>
                <a:tab pos="321310" algn="l"/>
                <a:tab pos="560070" algn="l"/>
              </a:tabLst>
            </a:pPr>
            <a:r>
              <a:rPr lang="es-ES" sz="700" spc="-10" dirty="0">
                <a:solidFill>
                  <a:srgbClr val="212323"/>
                </a:solidFill>
                <a:latin typeface="Verdana" panose="020B0604030504040204" pitchFamily="34" charset="0"/>
                <a:ea typeface="Verdana" panose="020B0604030504040204" pitchFamily="34" charset="0"/>
              </a:rPr>
              <a:t>Departamento</a:t>
            </a:r>
            <a:r>
              <a:rPr lang="es-ES" sz="700" spc="25"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de</a:t>
            </a:r>
            <a:r>
              <a:rPr lang="es-ES" sz="700" spc="-65"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Gesti6n</a:t>
            </a:r>
            <a:r>
              <a:rPr lang="es-ES" sz="700" spc="15"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de</a:t>
            </a:r>
            <a:r>
              <a:rPr lang="es-ES" sz="700" spc="-45" dirty="0">
                <a:solidFill>
                  <a:srgbClr val="212323"/>
                </a:solidFill>
                <a:latin typeface="Verdana" panose="020B0604030504040204" pitchFamily="34" charset="0"/>
                <a:ea typeface="Verdana" panose="020B0604030504040204" pitchFamily="34" charset="0"/>
              </a:rPr>
              <a:t> </a:t>
            </a:r>
            <a:r>
              <a:rPr lang="es-ES" sz="700" spc="-10" dirty="0">
                <a:solidFill>
                  <a:srgbClr val="363636"/>
                </a:solidFill>
                <a:latin typeface="Verdana" panose="020B0604030504040204" pitchFamily="34" charset="0"/>
                <a:ea typeface="Verdana" panose="020B0604030504040204" pitchFamily="34" charset="0"/>
              </a:rPr>
              <a:t>las</a:t>
            </a:r>
            <a:r>
              <a:rPr lang="es-ES" sz="700" spc="-60" dirty="0">
                <a:solidFill>
                  <a:srgbClr val="363636"/>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Comunicaciones</a:t>
            </a:r>
            <a:r>
              <a:rPr lang="es-ES" sz="700" spc="-25"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estará</a:t>
            </a:r>
            <a:r>
              <a:rPr lang="es-ES" sz="700" spc="-15"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a</a:t>
            </a:r>
            <a:r>
              <a:rPr lang="es-ES" sz="700" spc="-40"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cargo</a:t>
            </a:r>
            <a:r>
              <a:rPr lang="es-ES" sz="700" spc="-45"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de</a:t>
            </a:r>
            <a:r>
              <a:rPr lang="es-ES" sz="700" spc="-70"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un</a:t>
            </a:r>
            <a:r>
              <a:rPr lang="es-ES" sz="700" spc="-50"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profesional</a:t>
            </a:r>
            <a:r>
              <a:rPr lang="es-ES" sz="700" spc="-5" dirty="0">
                <a:solidFill>
                  <a:srgbClr val="212323"/>
                </a:solidFill>
                <a:latin typeface="Verdana" panose="020B0604030504040204" pitchFamily="34" charset="0"/>
                <a:ea typeface="Verdana" panose="020B0604030504040204" pitchFamily="34" charset="0"/>
              </a:rPr>
              <a:t> </a:t>
            </a:r>
            <a:r>
              <a:rPr lang="es-ES" sz="700" spc="-25" dirty="0">
                <a:solidFill>
                  <a:srgbClr val="212323"/>
                </a:solidFill>
                <a:latin typeface="Verdana" panose="020B0604030504040204" pitchFamily="34" charset="0"/>
                <a:ea typeface="Verdana" panose="020B0604030504040204" pitchFamily="34" charset="0"/>
              </a:rPr>
              <a:t>de</a:t>
            </a:r>
            <a:r>
              <a:rPr lang="en-US" sz="700" dirty="0">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preferencia</a:t>
            </a:r>
            <a:r>
              <a:rPr lang="es-ES" sz="700" spc="110"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del</a:t>
            </a:r>
            <a:r>
              <a:rPr lang="es-ES" sz="700" spc="5"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área</a:t>
            </a:r>
            <a:r>
              <a:rPr lang="es-ES" sz="700" spc="25"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de</a:t>
            </a:r>
            <a:r>
              <a:rPr lang="es-ES" sz="700" spc="-50"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las</a:t>
            </a:r>
            <a:r>
              <a:rPr lang="es-ES" sz="700" spc="-10" dirty="0">
                <a:solidFill>
                  <a:srgbClr val="212323"/>
                </a:solidFill>
                <a:latin typeface="Verdana" panose="020B0604030504040204" pitchFamily="34" charset="0"/>
                <a:ea typeface="Verdana" panose="020B0604030504040204" pitchFamily="34" charset="0"/>
              </a:rPr>
              <a:t> comunicaciones.</a:t>
            </a:r>
            <a:endParaRPr lang="en-US" sz="700" dirty="0">
              <a:latin typeface="Verdana" panose="020B0604030504040204" pitchFamily="34" charset="0"/>
              <a:ea typeface="Verdana" panose="020B0604030504040204" pitchFamily="34" charset="0"/>
            </a:endParaRPr>
          </a:p>
          <a:p>
            <a:pPr marR="295275" lvl="0">
              <a:spcAft>
                <a:spcPts val="0"/>
              </a:spcAft>
              <a:buClr>
                <a:srgbClr val="A5A5A5"/>
              </a:buClr>
              <a:buSzPts val="1100"/>
              <a:tabLst>
                <a:tab pos="321310" algn="l"/>
                <a:tab pos="560070" algn="l"/>
              </a:tabLst>
            </a:pPr>
            <a:r>
              <a:rPr lang="es-ES" sz="700" b="1" dirty="0">
                <a:solidFill>
                  <a:srgbClr val="212323"/>
                </a:solidFill>
                <a:latin typeface="Verdana" panose="020B0604030504040204" pitchFamily="34" charset="0"/>
                <a:ea typeface="Verdana" panose="020B0604030504040204" pitchFamily="34" charset="0"/>
              </a:rPr>
              <a:t>Serán</a:t>
            </a:r>
            <a:r>
              <a:rPr lang="es-ES" sz="700" b="1" spc="400" dirty="0">
                <a:solidFill>
                  <a:srgbClr val="212323"/>
                </a:solidFill>
                <a:latin typeface="Verdana" panose="020B0604030504040204" pitchFamily="34" charset="0"/>
                <a:ea typeface="Verdana" panose="020B0604030504040204" pitchFamily="34" charset="0"/>
              </a:rPr>
              <a:t> </a:t>
            </a:r>
            <a:r>
              <a:rPr lang="es-ES" sz="700" b="1" dirty="0">
                <a:solidFill>
                  <a:srgbClr val="212323"/>
                </a:solidFill>
                <a:latin typeface="Verdana" panose="020B0604030504040204" pitchFamily="34" charset="0"/>
                <a:ea typeface="Verdana" panose="020B0604030504040204" pitchFamily="34" charset="0"/>
              </a:rPr>
              <a:t>facultades</a:t>
            </a:r>
            <a:r>
              <a:rPr lang="es-ES" sz="700" b="1" spc="400" dirty="0">
                <a:solidFill>
                  <a:srgbClr val="212323"/>
                </a:solidFill>
                <a:latin typeface="Verdana" panose="020B0604030504040204" pitchFamily="34" charset="0"/>
                <a:ea typeface="Verdana" panose="020B0604030504040204" pitchFamily="34" charset="0"/>
              </a:rPr>
              <a:t> </a:t>
            </a:r>
            <a:r>
              <a:rPr lang="es-ES" sz="700" b="1" dirty="0">
                <a:solidFill>
                  <a:srgbClr val="212323"/>
                </a:solidFill>
                <a:latin typeface="Verdana" panose="020B0604030504040204" pitchFamily="34" charset="0"/>
                <a:ea typeface="Verdana" panose="020B0604030504040204" pitchFamily="34" charset="0"/>
              </a:rPr>
              <a:t>del</a:t>
            </a:r>
            <a:r>
              <a:rPr lang="es-ES" sz="700" b="1" spc="400" dirty="0">
                <a:solidFill>
                  <a:srgbClr val="212323"/>
                </a:solidFill>
                <a:latin typeface="Verdana" panose="020B0604030504040204" pitchFamily="34" charset="0"/>
                <a:ea typeface="Verdana" panose="020B0604030504040204" pitchFamily="34" charset="0"/>
              </a:rPr>
              <a:t> </a:t>
            </a:r>
            <a:r>
              <a:rPr lang="es-ES" sz="700" b="1" dirty="0">
                <a:solidFill>
                  <a:srgbClr val="212323"/>
                </a:solidFill>
                <a:latin typeface="Verdana" panose="020B0604030504040204" pitchFamily="34" charset="0"/>
                <a:ea typeface="Verdana" panose="020B0604030504040204" pitchFamily="34" charset="0"/>
              </a:rPr>
              <a:t>Jefe</a:t>
            </a:r>
            <a:r>
              <a:rPr lang="es-ES" sz="700" b="1" spc="400" dirty="0">
                <a:solidFill>
                  <a:srgbClr val="212323"/>
                </a:solidFill>
                <a:latin typeface="Verdana" panose="020B0604030504040204" pitchFamily="34" charset="0"/>
                <a:ea typeface="Verdana" panose="020B0604030504040204" pitchFamily="34" charset="0"/>
              </a:rPr>
              <a:t> </a:t>
            </a:r>
            <a:r>
              <a:rPr lang="es-ES" sz="700" b="1" dirty="0">
                <a:solidFill>
                  <a:srgbClr val="212323"/>
                </a:solidFill>
                <a:latin typeface="Verdana" panose="020B0604030504040204" pitchFamily="34" charset="0"/>
                <a:ea typeface="Verdana" panose="020B0604030504040204" pitchFamily="34" charset="0"/>
              </a:rPr>
              <a:t>o</a:t>
            </a:r>
            <a:r>
              <a:rPr lang="es-ES" sz="700" b="1" spc="400" dirty="0">
                <a:solidFill>
                  <a:srgbClr val="212323"/>
                </a:solidFill>
                <a:latin typeface="Verdana" panose="020B0604030504040204" pitchFamily="34" charset="0"/>
                <a:ea typeface="Verdana" panose="020B0604030504040204" pitchFamily="34" charset="0"/>
              </a:rPr>
              <a:t> </a:t>
            </a:r>
            <a:r>
              <a:rPr lang="es-ES" sz="700" b="1" dirty="0">
                <a:solidFill>
                  <a:srgbClr val="212323"/>
                </a:solidFill>
                <a:latin typeface="Verdana" panose="020B0604030504040204" pitchFamily="34" charset="0"/>
                <a:ea typeface="Verdana" panose="020B0604030504040204" pitchFamily="34" charset="0"/>
              </a:rPr>
              <a:t>encargado del</a:t>
            </a:r>
            <a:r>
              <a:rPr lang="es-ES" sz="700" b="1" spc="400" dirty="0">
                <a:solidFill>
                  <a:srgbClr val="212323"/>
                </a:solidFill>
                <a:latin typeface="Verdana" panose="020B0604030504040204" pitchFamily="34" charset="0"/>
                <a:ea typeface="Verdana" panose="020B0604030504040204" pitchFamily="34" charset="0"/>
              </a:rPr>
              <a:t> </a:t>
            </a:r>
            <a:r>
              <a:rPr lang="es-ES" sz="700" b="1" dirty="0">
                <a:solidFill>
                  <a:srgbClr val="212323"/>
                </a:solidFill>
                <a:latin typeface="Verdana" panose="020B0604030504040204" pitchFamily="34" charset="0"/>
                <a:ea typeface="Verdana" panose="020B0604030504040204" pitchFamily="34" charset="0"/>
              </a:rPr>
              <a:t>Departamento de</a:t>
            </a:r>
            <a:r>
              <a:rPr lang="es-ES" sz="700" b="1" spc="400" dirty="0">
                <a:solidFill>
                  <a:srgbClr val="212323"/>
                </a:solidFill>
                <a:latin typeface="Verdana" panose="020B0604030504040204" pitchFamily="34" charset="0"/>
                <a:ea typeface="Verdana" panose="020B0604030504040204" pitchFamily="34" charset="0"/>
              </a:rPr>
              <a:t> </a:t>
            </a:r>
            <a:r>
              <a:rPr lang="es-ES" sz="700" b="1" dirty="0">
                <a:solidFill>
                  <a:srgbClr val="212323"/>
                </a:solidFill>
                <a:latin typeface="Verdana" panose="020B0604030504040204" pitchFamily="34" charset="0"/>
                <a:ea typeface="Verdana" panose="020B0604030504040204" pitchFamily="34" charset="0"/>
              </a:rPr>
              <a:t>Gestión</a:t>
            </a:r>
            <a:r>
              <a:rPr lang="es-ES" sz="700" b="1" spc="400" dirty="0">
                <a:solidFill>
                  <a:srgbClr val="212323"/>
                </a:solidFill>
                <a:latin typeface="Verdana" panose="020B0604030504040204" pitchFamily="34" charset="0"/>
                <a:ea typeface="Verdana" panose="020B0604030504040204" pitchFamily="34" charset="0"/>
              </a:rPr>
              <a:t> </a:t>
            </a:r>
            <a:r>
              <a:rPr lang="es-ES" sz="700" b="1" dirty="0">
                <a:solidFill>
                  <a:srgbClr val="212323"/>
                </a:solidFill>
                <a:latin typeface="Verdana" panose="020B0604030504040204" pitchFamily="34" charset="0"/>
                <a:ea typeface="Verdana" panose="020B0604030504040204" pitchFamily="34" charset="0"/>
              </a:rPr>
              <a:t>de</a:t>
            </a:r>
            <a:r>
              <a:rPr lang="es-ES" sz="700" b="1" spc="400" dirty="0">
                <a:solidFill>
                  <a:srgbClr val="212323"/>
                </a:solidFill>
                <a:latin typeface="Verdana" panose="020B0604030504040204" pitchFamily="34" charset="0"/>
                <a:ea typeface="Verdana" panose="020B0604030504040204" pitchFamily="34" charset="0"/>
              </a:rPr>
              <a:t> </a:t>
            </a:r>
            <a:r>
              <a:rPr lang="es-ES" sz="700" b="1" dirty="0">
                <a:solidFill>
                  <a:srgbClr val="363636"/>
                </a:solidFill>
                <a:latin typeface="Verdana" panose="020B0604030504040204" pitchFamily="34" charset="0"/>
                <a:ea typeface="Verdana" panose="020B0604030504040204" pitchFamily="34" charset="0"/>
              </a:rPr>
              <a:t>las </a:t>
            </a:r>
            <a:r>
              <a:rPr lang="es-ES" sz="700" b="1" spc="-10" dirty="0">
                <a:solidFill>
                  <a:srgbClr val="212323"/>
                </a:solidFill>
                <a:latin typeface="Verdana" panose="020B0604030504040204" pitchFamily="34" charset="0"/>
                <a:ea typeface="Verdana" panose="020B0604030504040204" pitchFamily="34" charset="0"/>
              </a:rPr>
              <a:t>Comunicaciones:</a:t>
            </a:r>
            <a:endParaRPr lang="en-US" sz="700" b="1"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Dirigir, organizar, planificar, coordinar y supervisar el funcionamiento </a:t>
            </a:r>
            <a:r>
              <a:rPr lang="es-ES" sz="700" spc="-5" dirty="0">
                <a:solidFill>
                  <a:srgbClr val="363636"/>
                </a:solidFill>
                <a:latin typeface="Verdana" panose="020B0604030504040204" pitchFamily="34" charset="0"/>
                <a:ea typeface="Verdana" panose="020B0604030504040204" pitchFamily="34" charset="0"/>
              </a:rPr>
              <a:t>del </a:t>
            </a:r>
            <a:r>
              <a:rPr lang="es-ES" sz="700" spc="-5" dirty="0">
                <a:solidFill>
                  <a:srgbClr val="212323"/>
                </a:solidFill>
                <a:latin typeface="Verdana" panose="020B0604030504040204" pitchFamily="34" charset="0"/>
                <a:ea typeface="Verdana" panose="020B0604030504040204" pitchFamily="34" charset="0"/>
              </a:rPr>
              <a:t>Departamento</a:t>
            </a:r>
            <a:r>
              <a:rPr lang="es-ES" sz="700" spc="20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y de </a:t>
            </a:r>
            <a:r>
              <a:rPr lang="es-ES" sz="700" spc="-5" dirty="0">
                <a:solidFill>
                  <a:srgbClr val="363636"/>
                </a:solidFill>
                <a:latin typeface="Verdana" panose="020B0604030504040204" pitchFamily="34" charset="0"/>
                <a:ea typeface="Verdana" panose="020B0604030504040204" pitchFamily="34" charset="0"/>
              </a:rPr>
              <a:t>la Unidad </a:t>
            </a:r>
            <a:r>
              <a:rPr lang="es-ES" sz="700" spc="-5" dirty="0">
                <a:solidFill>
                  <a:srgbClr val="212323"/>
                </a:solidFill>
                <a:latin typeface="Verdana" panose="020B0604030504040204" pitchFamily="34" charset="0"/>
                <a:ea typeface="Verdana" panose="020B0604030504040204" pitchFamily="34" charset="0"/>
              </a:rPr>
              <a:t>de Transparencia, de acuerdo con las normas</a:t>
            </a:r>
            <a:r>
              <a:rPr lang="es-ES" sz="700" spc="-5" dirty="0">
                <a:solidFill>
                  <a:srgbClr val="4B4B4B"/>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directivas y manuales aprobados por el Servicio de Salud y las instrucciones impartidas por el Director.</a:t>
            </a:r>
            <a:endParaRPr lang="en-US" sz="700" spc="-5"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Elaborar y proponer al Director programas que permitan que se cumplan con </a:t>
            </a:r>
            <a:r>
              <a:rPr lang="es-ES" sz="700" spc="-5" dirty="0">
                <a:solidFill>
                  <a:srgbClr val="363636"/>
                </a:solidFill>
                <a:latin typeface="Verdana" panose="020B0604030504040204" pitchFamily="34" charset="0"/>
                <a:ea typeface="Verdana" panose="020B0604030504040204" pitchFamily="34" charset="0"/>
              </a:rPr>
              <a:t>los</a:t>
            </a:r>
            <a:r>
              <a:rPr lang="es-ES" sz="700" spc="-10"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planes de</a:t>
            </a:r>
            <a:r>
              <a:rPr lang="es-ES" sz="700" spc="-2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comunicación de </a:t>
            </a:r>
            <a:r>
              <a:rPr lang="es-ES" sz="700" spc="-5" dirty="0">
                <a:solidFill>
                  <a:srgbClr val="363636"/>
                </a:solidFill>
                <a:latin typeface="Verdana" panose="020B0604030504040204" pitchFamily="34" charset="0"/>
                <a:ea typeface="Verdana" panose="020B0604030504040204" pitchFamily="34" charset="0"/>
              </a:rPr>
              <a:t>las </a:t>
            </a:r>
            <a:r>
              <a:rPr lang="es-ES" sz="700" spc="-5" dirty="0">
                <a:solidFill>
                  <a:srgbClr val="212323"/>
                </a:solidFill>
                <a:latin typeface="Verdana" panose="020B0604030504040204" pitchFamily="34" charset="0"/>
                <a:ea typeface="Verdana" panose="020B0604030504040204" pitchFamily="34" charset="0"/>
              </a:rPr>
              <a:t>actividades del Servicio.</a:t>
            </a:r>
            <a:endParaRPr lang="en-US" sz="700" spc="-5"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Proponer al</a:t>
            </a:r>
            <a:r>
              <a:rPr lang="es-ES" sz="700" spc="-5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Director la</a:t>
            </a:r>
            <a:r>
              <a:rPr lang="es-ES" sz="700" spc="-15"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realización </a:t>
            </a:r>
            <a:r>
              <a:rPr lang="es-ES" sz="700" spc="-5" dirty="0">
                <a:solidFill>
                  <a:srgbClr val="212323"/>
                </a:solidFill>
                <a:latin typeface="Verdana" panose="020B0604030504040204" pitchFamily="34" charset="0"/>
                <a:ea typeface="Verdana" panose="020B0604030504040204" pitchFamily="34" charset="0"/>
              </a:rPr>
              <a:t>de acciones especiales y extraordinarias de apoyo comunicacional</a:t>
            </a:r>
            <a:r>
              <a:rPr lang="es-ES" sz="700" spc="-2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que den cuenta de </a:t>
            </a:r>
            <a:r>
              <a:rPr lang="es-ES" sz="700" spc="-5" dirty="0">
                <a:solidFill>
                  <a:srgbClr val="363636"/>
                </a:solidFill>
                <a:latin typeface="Verdana" panose="020B0604030504040204" pitchFamily="34" charset="0"/>
                <a:ea typeface="Verdana" panose="020B0604030504040204" pitchFamily="34" charset="0"/>
              </a:rPr>
              <a:t>las </a:t>
            </a:r>
            <a:r>
              <a:rPr lang="es-ES" sz="700" spc="-5" dirty="0">
                <a:solidFill>
                  <a:srgbClr val="212323"/>
                </a:solidFill>
                <a:latin typeface="Verdana" panose="020B0604030504040204" pitchFamily="34" charset="0"/>
                <a:ea typeface="Verdana" panose="020B0604030504040204" pitchFamily="34" charset="0"/>
              </a:rPr>
              <a:t>actividades del Servicio y su relación con </a:t>
            </a:r>
            <a:r>
              <a:rPr lang="es-ES" sz="700" spc="-5" dirty="0">
                <a:solidFill>
                  <a:srgbClr val="363636"/>
                </a:solidFill>
                <a:latin typeface="Verdana" panose="020B0604030504040204" pitchFamily="34" charset="0"/>
                <a:ea typeface="Verdana" panose="020B0604030504040204" pitchFamily="34" charset="0"/>
              </a:rPr>
              <a:t>los usuarios</a:t>
            </a:r>
            <a:r>
              <a:rPr lang="es-ES" sz="700" spc="-5" dirty="0">
                <a:latin typeface="Verdana" panose="020B0604030504040204" pitchFamily="34" charset="0"/>
                <a:ea typeface="Verdana" panose="020B0604030504040204" pitchFamily="34" charset="0"/>
              </a:rPr>
              <a:t>.</a:t>
            </a:r>
            <a:endParaRPr lang="en-US" sz="700" spc="-5"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Difundir</a:t>
            </a:r>
            <a:r>
              <a:rPr lang="es-ES" sz="700" spc="28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en</a:t>
            </a:r>
            <a:r>
              <a:rPr lang="es-ES" sz="700" spc="350"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los</a:t>
            </a:r>
            <a:r>
              <a:rPr lang="es-ES" sz="700" spc="335"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medias</a:t>
            </a:r>
            <a:r>
              <a:rPr lang="es-ES" sz="700" spc="31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propios</a:t>
            </a:r>
            <a:r>
              <a:rPr lang="es-ES" sz="700" spc="315"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del</a:t>
            </a:r>
            <a:r>
              <a:rPr lang="es-ES" sz="700" spc="345"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servicio</a:t>
            </a:r>
            <a:r>
              <a:rPr lang="es-ES" sz="700" spc="30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de</a:t>
            </a:r>
            <a:r>
              <a:rPr lang="es-ES" sz="700" spc="38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salud,</a:t>
            </a:r>
            <a:r>
              <a:rPr lang="es-ES" sz="700" spc="300" dirty="0">
                <a:solidFill>
                  <a:srgbClr val="212323"/>
                </a:solidFill>
                <a:latin typeface="Verdana" panose="020B0604030504040204" pitchFamily="34" charset="0"/>
                <a:ea typeface="Verdana" panose="020B0604030504040204" pitchFamily="34" charset="0"/>
              </a:rPr>
              <a:t> </a:t>
            </a:r>
            <a:r>
              <a:rPr lang="es-ES" sz="700" spc="-5" dirty="0">
                <a:solidFill>
                  <a:srgbClr val="4B4B4B"/>
                </a:solidFill>
                <a:latin typeface="Verdana" panose="020B0604030504040204" pitchFamily="34" charset="0"/>
                <a:ea typeface="Verdana" panose="020B0604030504040204" pitchFamily="34" charset="0"/>
              </a:rPr>
              <a:t>l</a:t>
            </a:r>
            <a:r>
              <a:rPr lang="es-ES" sz="700" spc="-5" dirty="0">
                <a:solidFill>
                  <a:srgbClr val="212323"/>
                </a:solidFill>
                <a:latin typeface="Verdana" panose="020B0604030504040204" pitchFamily="34" charset="0"/>
                <a:ea typeface="Verdana" panose="020B0604030504040204" pitchFamily="34" charset="0"/>
              </a:rPr>
              <a:t>as</a:t>
            </a:r>
            <a:r>
              <a:rPr lang="es-ES" sz="700" spc="285"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actividades</a:t>
            </a:r>
            <a:r>
              <a:rPr lang="en-US" sz="700" spc="-5" dirty="0">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realizadas</a:t>
            </a:r>
            <a:r>
              <a:rPr lang="es-ES" sz="700" spc="10"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relativas</a:t>
            </a:r>
            <a:r>
              <a:rPr lang="es-ES" sz="700" spc="20"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a</a:t>
            </a:r>
            <a:r>
              <a:rPr lang="es-ES" sz="700" spc="-70"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la</a:t>
            </a:r>
            <a:r>
              <a:rPr lang="es-ES" sz="700" spc="-105" dirty="0">
                <a:solidFill>
                  <a:srgbClr val="212323"/>
                </a:solidFill>
                <a:latin typeface="Verdana" panose="020B0604030504040204" pitchFamily="34" charset="0"/>
                <a:ea typeface="Verdana" panose="020B0604030504040204" pitchFamily="34" charset="0"/>
              </a:rPr>
              <a:t> </a:t>
            </a:r>
            <a:r>
              <a:rPr lang="es-ES" sz="700" dirty="0">
                <a:solidFill>
                  <a:srgbClr val="363636"/>
                </a:solidFill>
                <a:latin typeface="Verdana" panose="020B0604030504040204" pitchFamily="34" charset="0"/>
                <a:ea typeface="Verdana" panose="020B0604030504040204" pitchFamily="34" charset="0"/>
              </a:rPr>
              <a:t>Ley</a:t>
            </a:r>
            <a:r>
              <a:rPr lang="es-ES" sz="700" spc="-20" dirty="0">
                <a:solidFill>
                  <a:srgbClr val="363636"/>
                </a:solidFill>
                <a:latin typeface="Verdana" panose="020B0604030504040204" pitchFamily="34" charset="0"/>
                <a:ea typeface="Verdana" panose="020B0604030504040204" pitchFamily="34" charset="0"/>
              </a:rPr>
              <a:t> </a:t>
            </a:r>
            <a:r>
              <a:rPr lang="es-ES" sz="700" dirty="0">
                <a:solidFill>
                  <a:srgbClr val="363636"/>
                </a:solidFill>
                <a:latin typeface="Verdana" panose="020B0604030504040204" pitchFamily="34" charset="0"/>
                <a:ea typeface="Verdana" panose="020B0604030504040204" pitchFamily="34" charset="0"/>
              </a:rPr>
              <a:t>N°</a:t>
            </a:r>
            <a:r>
              <a:rPr lang="es-ES" sz="700" spc="-5" dirty="0">
                <a:solidFill>
                  <a:srgbClr val="363636"/>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20.500</a:t>
            </a:r>
            <a:r>
              <a:rPr lang="es-ES" sz="700" spc="25"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de</a:t>
            </a:r>
            <a:r>
              <a:rPr lang="es-ES" sz="700" spc="-25"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Participación</a:t>
            </a:r>
            <a:r>
              <a:rPr lang="es-ES" sz="700" spc="30"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Ciudadana</a:t>
            </a:r>
            <a:r>
              <a:rPr lang="es-ES" sz="700" spc="-10" dirty="0">
                <a:latin typeface="Verdana" panose="020B0604030504040204" pitchFamily="34" charset="0"/>
                <a:ea typeface="Verdana" panose="020B0604030504040204" pitchFamily="34" charset="0"/>
              </a:rPr>
              <a:t>.</a:t>
            </a:r>
            <a:endParaRPr lang="en-US" sz="700"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Publicar en</a:t>
            </a:r>
            <a:r>
              <a:rPr lang="es-ES" sz="700" spc="-7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página web </a:t>
            </a:r>
            <a:r>
              <a:rPr lang="es-ES" sz="700" spc="-5" dirty="0">
                <a:solidFill>
                  <a:srgbClr val="363636"/>
                </a:solidFill>
                <a:latin typeface="Verdana" panose="020B0604030504040204" pitchFamily="34" charset="0"/>
                <a:ea typeface="Verdana" panose="020B0604030504040204" pitchFamily="34" charset="0"/>
              </a:rPr>
              <a:t>las </a:t>
            </a:r>
            <a:r>
              <a:rPr lang="es-ES" sz="700" spc="-5" dirty="0">
                <a:solidFill>
                  <a:srgbClr val="212323"/>
                </a:solidFill>
                <a:latin typeface="Verdana" panose="020B0604030504040204" pitchFamily="34" charset="0"/>
                <a:ea typeface="Verdana" panose="020B0604030504040204" pitchFamily="34" charset="0"/>
              </a:rPr>
              <a:t>materias concernientes a</a:t>
            </a:r>
            <a:r>
              <a:rPr lang="es-ES" sz="700" spc="-8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procesos de selección de</a:t>
            </a:r>
            <a:r>
              <a:rPr lang="es-ES" sz="700" spc="-2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personal, encasillamientos, acreditaciones</a:t>
            </a:r>
            <a:r>
              <a:rPr lang="es-ES" sz="700" spc="-1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y concursos de</a:t>
            </a:r>
            <a:r>
              <a:rPr lang="es-ES" sz="700" spc="-2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especia</a:t>
            </a:r>
            <a:r>
              <a:rPr lang="es-ES" sz="700" spc="-5" dirty="0">
                <a:solidFill>
                  <a:srgbClr val="4B4B4B"/>
                </a:solidFill>
                <a:latin typeface="Verdana" panose="020B0604030504040204" pitchFamily="34" charset="0"/>
                <a:ea typeface="Verdana" panose="020B0604030504040204" pitchFamily="34" charset="0"/>
              </a:rPr>
              <a:t>l</a:t>
            </a:r>
            <a:r>
              <a:rPr lang="es-ES" sz="700" spc="-5" dirty="0">
                <a:solidFill>
                  <a:srgbClr val="212323"/>
                </a:solidFill>
                <a:latin typeface="Verdana" panose="020B0604030504040204" pitchFamily="34" charset="0"/>
                <a:ea typeface="Verdana" panose="020B0604030504040204" pitchFamily="34" charset="0"/>
              </a:rPr>
              <a:t>istas.</a:t>
            </a:r>
            <a:endParaRPr lang="en-US" sz="700" spc="-5"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Responsable de </a:t>
            </a:r>
            <a:r>
              <a:rPr lang="es-ES" sz="700" spc="-5" dirty="0">
                <a:solidFill>
                  <a:srgbClr val="363636"/>
                </a:solidFill>
                <a:latin typeface="Verdana" panose="020B0604030504040204" pitchFamily="34" charset="0"/>
                <a:ea typeface="Verdana" panose="020B0604030504040204" pitchFamily="34" charset="0"/>
              </a:rPr>
              <a:t>las </a:t>
            </a:r>
            <a:r>
              <a:rPr lang="es-ES" sz="700" spc="-5" dirty="0">
                <a:solidFill>
                  <a:srgbClr val="212323"/>
                </a:solidFill>
                <a:latin typeface="Verdana" panose="020B0604030504040204" pitchFamily="34" charset="0"/>
                <a:ea typeface="Verdana" panose="020B0604030504040204" pitchFamily="34" charset="0"/>
              </a:rPr>
              <a:t>actos y ceremonias del servicio </a:t>
            </a:r>
            <a:r>
              <a:rPr lang="es-ES" sz="700" spc="-5" dirty="0">
                <a:solidFill>
                  <a:srgbClr val="363636"/>
                </a:solidFill>
                <a:latin typeface="Verdana" panose="020B0604030504040204" pitchFamily="34" charset="0"/>
                <a:ea typeface="Verdana" panose="020B0604030504040204" pitchFamily="34" charset="0"/>
              </a:rPr>
              <a:t>de </a:t>
            </a:r>
            <a:r>
              <a:rPr lang="es-ES" sz="700" spc="-5" dirty="0">
                <a:solidFill>
                  <a:srgbClr val="212323"/>
                </a:solidFill>
                <a:latin typeface="Verdana" panose="020B0604030504040204" pitchFamily="34" charset="0"/>
                <a:ea typeface="Verdana" panose="020B0604030504040204" pitchFamily="34" charset="0"/>
              </a:rPr>
              <a:t>salud, coma </a:t>
            </a:r>
            <a:r>
              <a:rPr lang="es-ES" sz="700" spc="-5" dirty="0">
                <a:solidFill>
                  <a:srgbClr val="363636"/>
                </a:solidFill>
                <a:latin typeface="Verdana" panose="020B0604030504040204" pitchFamily="34" charset="0"/>
                <a:ea typeface="Verdana" panose="020B0604030504040204" pitchFamily="34" charset="0"/>
              </a:rPr>
              <a:t>inauguraciones, </a:t>
            </a:r>
            <a:r>
              <a:rPr lang="es-ES" sz="700" spc="-5" dirty="0">
                <a:solidFill>
                  <a:srgbClr val="212323"/>
                </a:solidFill>
                <a:latin typeface="Verdana" panose="020B0604030504040204" pitchFamily="34" charset="0"/>
                <a:ea typeface="Verdana" panose="020B0604030504040204" pitchFamily="34" charset="0"/>
              </a:rPr>
              <a:t>obras de construcción</a:t>
            </a:r>
            <a:r>
              <a:rPr lang="es-ES" sz="700" spc="-5" dirty="0">
                <a:solidFill>
                  <a:srgbClr val="4B4B4B"/>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cuenta </a:t>
            </a:r>
            <a:r>
              <a:rPr lang="es-ES" sz="700" spc="-5" dirty="0">
                <a:solidFill>
                  <a:srgbClr val="363636"/>
                </a:solidFill>
                <a:latin typeface="Verdana" panose="020B0604030504040204" pitchFamily="34" charset="0"/>
                <a:ea typeface="Verdana" panose="020B0604030504040204" pitchFamily="34" charset="0"/>
              </a:rPr>
              <a:t>pública, </a:t>
            </a:r>
            <a:r>
              <a:rPr lang="es-ES" sz="700" spc="-5" dirty="0">
                <a:solidFill>
                  <a:srgbClr val="212323"/>
                </a:solidFill>
                <a:latin typeface="Verdana" panose="020B0604030504040204" pitchFamily="34" charset="0"/>
                <a:ea typeface="Verdana" panose="020B0604030504040204" pitchFamily="34" charset="0"/>
              </a:rPr>
              <a:t>conmemoraciones de días </a:t>
            </a:r>
            <a:r>
              <a:rPr lang="es-ES" sz="700" spc="-5" dirty="0">
                <a:solidFill>
                  <a:srgbClr val="363636"/>
                </a:solidFill>
                <a:latin typeface="Verdana" panose="020B0604030504040204" pitchFamily="34" charset="0"/>
                <a:ea typeface="Verdana" panose="020B0604030504040204" pitchFamily="34" charset="0"/>
              </a:rPr>
              <a:t>institucionales.</a:t>
            </a:r>
            <a:endParaRPr lang="en-US" sz="700" spc="-5"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Establecer</a:t>
            </a:r>
            <a:r>
              <a:rPr lang="es-ES" sz="700" spc="355"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una</a:t>
            </a:r>
            <a:r>
              <a:rPr lang="es-ES" sz="700" spc="340"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coordinación</a:t>
            </a:r>
            <a:r>
              <a:rPr lang="es-ES" sz="700" spc="36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efectiva</a:t>
            </a:r>
            <a:r>
              <a:rPr lang="es-ES" sz="700" spc="36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con</a:t>
            </a:r>
            <a:r>
              <a:rPr lang="es-ES" sz="700" spc="31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el</a:t>
            </a:r>
            <a:r>
              <a:rPr lang="es-ES" sz="700" spc="29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Departamento de Comunicaciones </a:t>
            </a:r>
            <a:r>
              <a:rPr lang="es-ES" sz="700" dirty="0">
                <a:solidFill>
                  <a:srgbClr val="212323"/>
                </a:solidFill>
                <a:latin typeface="Verdana" panose="020B0604030504040204" pitchFamily="34" charset="0"/>
                <a:ea typeface="Verdana" panose="020B0604030504040204" pitchFamily="34" charset="0"/>
              </a:rPr>
              <a:t>del </a:t>
            </a:r>
            <a:r>
              <a:rPr lang="es-ES" sz="700" dirty="0">
                <a:solidFill>
                  <a:srgbClr val="363636"/>
                </a:solidFill>
                <a:latin typeface="Verdana" panose="020B0604030504040204" pitchFamily="34" charset="0"/>
                <a:ea typeface="Verdana" panose="020B0604030504040204" pitchFamily="34" charset="0"/>
              </a:rPr>
              <a:t>Ministerio </a:t>
            </a:r>
            <a:r>
              <a:rPr lang="es-ES" sz="700" dirty="0">
                <a:solidFill>
                  <a:srgbClr val="212323"/>
                </a:solidFill>
                <a:latin typeface="Verdana" panose="020B0604030504040204" pitchFamily="34" charset="0"/>
                <a:ea typeface="Verdana" panose="020B0604030504040204" pitchFamily="34" charset="0"/>
              </a:rPr>
              <a:t>de Salud, en </a:t>
            </a:r>
            <a:r>
              <a:rPr lang="es-ES" sz="700" dirty="0">
                <a:solidFill>
                  <a:srgbClr val="363636"/>
                </a:solidFill>
                <a:latin typeface="Verdana" panose="020B0604030504040204" pitchFamily="34" charset="0"/>
                <a:ea typeface="Verdana" panose="020B0604030504040204" pitchFamily="34" charset="0"/>
              </a:rPr>
              <a:t>la </a:t>
            </a:r>
            <a:r>
              <a:rPr lang="es-ES" sz="700" dirty="0">
                <a:solidFill>
                  <a:srgbClr val="212323"/>
                </a:solidFill>
                <a:latin typeface="Verdana" panose="020B0604030504040204" pitchFamily="34" charset="0"/>
                <a:ea typeface="Verdana" panose="020B0604030504040204" pitchFamily="34" charset="0"/>
              </a:rPr>
              <a:t>preparación de estrategias </a:t>
            </a:r>
            <a:r>
              <a:rPr lang="es-ES" sz="700" dirty="0">
                <a:solidFill>
                  <a:srgbClr val="363636"/>
                </a:solidFill>
                <a:latin typeface="Verdana" panose="020B0604030504040204" pitchFamily="34" charset="0"/>
                <a:ea typeface="Verdana" panose="020B0604030504040204" pitchFamily="34" charset="0"/>
              </a:rPr>
              <a:t>de</a:t>
            </a:r>
            <a:r>
              <a:rPr lang="es-ES" sz="700" spc="-50" dirty="0">
                <a:solidFill>
                  <a:srgbClr val="363636"/>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difusión y</a:t>
            </a:r>
            <a:r>
              <a:rPr lang="es-ES" sz="700" spc="-20"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manejo de</a:t>
            </a:r>
            <a:r>
              <a:rPr lang="es-ES" sz="700" spc="-15"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crisis, cooperar en</a:t>
            </a:r>
            <a:r>
              <a:rPr lang="es-ES" sz="700" spc="-45" dirty="0">
                <a:solidFill>
                  <a:srgbClr val="212323"/>
                </a:solidFill>
                <a:latin typeface="Verdana" panose="020B0604030504040204" pitchFamily="34" charset="0"/>
                <a:ea typeface="Verdana" panose="020B0604030504040204" pitchFamily="34" charset="0"/>
              </a:rPr>
              <a:t> </a:t>
            </a:r>
            <a:r>
              <a:rPr lang="es-ES" sz="700" dirty="0">
                <a:solidFill>
                  <a:srgbClr val="363636"/>
                </a:solidFill>
                <a:latin typeface="Verdana" panose="020B0604030504040204" pitchFamily="34" charset="0"/>
                <a:ea typeface="Verdana" panose="020B0604030504040204" pitchFamily="34" charset="0"/>
              </a:rPr>
              <a:t>la</a:t>
            </a:r>
            <a:r>
              <a:rPr lang="es-ES" sz="700" spc="-70" dirty="0">
                <a:solidFill>
                  <a:srgbClr val="363636"/>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realización de</a:t>
            </a:r>
            <a:r>
              <a:rPr lang="es-ES" sz="700" spc="-10" dirty="0">
                <a:solidFill>
                  <a:srgbClr val="212323"/>
                </a:solidFill>
                <a:latin typeface="Verdana" panose="020B0604030504040204" pitchFamily="34" charset="0"/>
                <a:ea typeface="Verdana" panose="020B0604030504040204" pitchFamily="34" charset="0"/>
              </a:rPr>
              <a:t> </a:t>
            </a:r>
            <a:r>
              <a:rPr lang="es-ES" sz="700" dirty="0">
                <a:solidFill>
                  <a:srgbClr val="212323"/>
                </a:solidFill>
                <a:latin typeface="Verdana" panose="020B0604030504040204" pitchFamily="34" charset="0"/>
                <a:ea typeface="Verdana" panose="020B0604030504040204" pitchFamily="34" charset="0"/>
              </a:rPr>
              <a:t>actos oficiales.</a:t>
            </a:r>
            <a:endParaRPr lang="en-US" sz="700"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Gestionar </a:t>
            </a:r>
            <a:r>
              <a:rPr lang="es-ES" sz="700" spc="-5" dirty="0">
                <a:solidFill>
                  <a:srgbClr val="363636"/>
                </a:solidFill>
                <a:latin typeface="Verdana" panose="020B0604030504040204" pitchFamily="34" charset="0"/>
                <a:ea typeface="Verdana" panose="020B0604030504040204" pitchFamily="34" charset="0"/>
              </a:rPr>
              <a:t>la </a:t>
            </a:r>
            <a:r>
              <a:rPr lang="es-ES" sz="700" spc="-5" dirty="0">
                <a:solidFill>
                  <a:srgbClr val="212323"/>
                </a:solidFill>
                <a:latin typeface="Verdana" panose="020B0604030504040204" pitchFamily="34" charset="0"/>
                <a:ea typeface="Verdana" panose="020B0604030504040204" pitchFamily="34" charset="0"/>
              </a:rPr>
              <a:t>relación con las </a:t>
            </a:r>
            <a:r>
              <a:rPr lang="es-ES" sz="700" spc="-5" dirty="0">
                <a:solidFill>
                  <a:srgbClr val="363636"/>
                </a:solidFill>
                <a:latin typeface="Verdana" panose="020B0604030504040204" pitchFamily="34" charset="0"/>
                <a:ea typeface="Verdana" panose="020B0604030504040204" pitchFamily="34" charset="0"/>
              </a:rPr>
              <a:t>medios de </a:t>
            </a:r>
            <a:r>
              <a:rPr lang="es-ES" sz="700" spc="-5" dirty="0">
                <a:solidFill>
                  <a:srgbClr val="212323"/>
                </a:solidFill>
                <a:latin typeface="Verdana" panose="020B0604030504040204" pitchFamily="34" charset="0"/>
                <a:ea typeface="Verdana" panose="020B0604030504040204" pitchFamily="34" charset="0"/>
              </a:rPr>
              <a:t>comunicación masivos y de redes sociales, en </a:t>
            </a:r>
            <a:r>
              <a:rPr lang="es-ES" sz="700" spc="-5" dirty="0">
                <a:solidFill>
                  <a:srgbClr val="363636"/>
                </a:solidFill>
                <a:latin typeface="Verdana" panose="020B0604030504040204" pitchFamily="34" charset="0"/>
                <a:ea typeface="Verdana" panose="020B0604030504040204" pitchFamily="34" charset="0"/>
              </a:rPr>
              <a:t>la </a:t>
            </a:r>
            <a:r>
              <a:rPr lang="es-ES" sz="700" spc="-5" dirty="0">
                <a:solidFill>
                  <a:srgbClr val="212323"/>
                </a:solidFill>
                <a:latin typeface="Verdana" panose="020B0604030504040204" pitchFamily="34" charset="0"/>
                <a:ea typeface="Verdana" panose="020B0604030504040204" pitchFamily="34" charset="0"/>
              </a:rPr>
              <a:t>publicación de respuestas </a:t>
            </a:r>
            <a:r>
              <a:rPr lang="es-ES" sz="700" spc="-5" dirty="0">
                <a:solidFill>
                  <a:srgbClr val="363636"/>
                </a:solidFill>
                <a:latin typeface="Verdana" panose="020B0604030504040204" pitchFamily="34" charset="0"/>
                <a:ea typeface="Verdana" panose="020B0604030504040204" pitchFamily="34" charset="0"/>
              </a:rPr>
              <a:t>institucionales, </a:t>
            </a:r>
            <a:r>
              <a:rPr lang="es-ES" sz="700" spc="-5" dirty="0">
                <a:solidFill>
                  <a:srgbClr val="212323"/>
                </a:solidFill>
                <a:latin typeface="Verdana" panose="020B0604030504040204" pitchFamily="34" charset="0"/>
                <a:ea typeface="Verdana" panose="020B0604030504040204" pitchFamily="34" charset="0"/>
              </a:rPr>
              <a:t>reportajes de campañas sanitarias, de</a:t>
            </a:r>
            <a:r>
              <a:rPr lang="es-ES" sz="700" spc="-2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promoción </a:t>
            </a:r>
            <a:r>
              <a:rPr lang="es-ES" sz="700" spc="-5" dirty="0">
                <a:solidFill>
                  <a:srgbClr val="363636"/>
                </a:solidFill>
                <a:latin typeface="Verdana" panose="020B0604030504040204" pitchFamily="34" charset="0"/>
                <a:ea typeface="Verdana" panose="020B0604030504040204" pitchFamily="34" charset="0"/>
              </a:rPr>
              <a:t>y </a:t>
            </a:r>
            <a:r>
              <a:rPr lang="es-ES" sz="700" spc="-5" dirty="0">
                <a:solidFill>
                  <a:srgbClr val="212323"/>
                </a:solidFill>
                <a:latin typeface="Verdana" panose="020B0604030504040204" pitchFamily="34" charset="0"/>
                <a:ea typeface="Verdana" panose="020B0604030504040204" pitchFamily="34" charset="0"/>
              </a:rPr>
              <a:t>prevención </a:t>
            </a:r>
            <a:r>
              <a:rPr lang="es-ES" sz="700" spc="-5" dirty="0">
                <a:solidFill>
                  <a:srgbClr val="363636"/>
                </a:solidFill>
                <a:latin typeface="Verdana" panose="020B0604030504040204" pitchFamily="34" charset="0"/>
                <a:ea typeface="Verdana" panose="020B0604030504040204" pitchFamily="34" charset="0"/>
              </a:rPr>
              <a:t>de </a:t>
            </a:r>
            <a:r>
              <a:rPr lang="es-ES" sz="700" spc="-5" dirty="0">
                <a:solidFill>
                  <a:srgbClr val="212323"/>
                </a:solidFill>
                <a:latin typeface="Verdana" panose="020B0604030504040204" pitchFamily="34" charset="0"/>
                <a:ea typeface="Verdana" panose="020B0604030504040204" pitchFamily="34" charset="0"/>
              </a:rPr>
              <a:t>salud.</a:t>
            </a:r>
            <a:endParaRPr lang="en-US" sz="700" spc="-5"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Coordinar</a:t>
            </a:r>
            <a:r>
              <a:rPr lang="es-ES" sz="700" spc="5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el</a:t>
            </a:r>
            <a:r>
              <a:rPr lang="es-ES" sz="700" spc="-45"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funcionamiento</a:t>
            </a:r>
            <a:r>
              <a:rPr lang="es-ES" sz="700" spc="-120" dirty="0">
                <a:solidFill>
                  <a:srgbClr val="363636"/>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de</a:t>
            </a:r>
            <a:r>
              <a:rPr lang="es-ES" sz="700" spc="-50"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Consejo</a:t>
            </a:r>
            <a:r>
              <a:rPr lang="es-ES" sz="700" spc="8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de</a:t>
            </a:r>
            <a:r>
              <a:rPr lang="es-ES" sz="700" spc="-6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la</a:t>
            </a:r>
            <a:r>
              <a:rPr lang="es-ES" sz="700" spc="-6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Sociedad</a:t>
            </a:r>
            <a:r>
              <a:rPr lang="es-ES" sz="700" spc="2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Civil </a:t>
            </a:r>
            <a:r>
              <a:rPr lang="es-ES" sz="700" spc="-10" dirty="0">
                <a:solidFill>
                  <a:srgbClr val="363636"/>
                </a:solidFill>
                <a:latin typeface="Verdana" panose="020B0604030504040204" pitchFamily="34" charset="0"/>
                <a:ea typeface="Verdana" panose="020B0604030504040204" pitchFamily="34" charset="0"/>
              </a:rPr>
              <a:t>(COSOC).</a:t>
            </a:r>
            <a:endParaRPr lang="en-US" sz="700" spc="-5"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Diseñar</a:t>
            </a:r>
            <a:r>
              <a:rPr lang="es-ES" sz="700" spc="40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campañas gráficas</a:t>
            </a:r>
            <a:r>
              <a:rPr lang="es-ES" sz="700" spc="400"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y</a:t>
            </a:r>
            <a:r>
              <a:rPr lang="es-ES" sz="700" spc="400"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aud</a:t>
            </a:r>
            <a:r>
              <a:rPr lang="es-ES" sz="700" spc="-5" dirty="0">
                <a:solidFill>
                  <a:srgbClr val="4B4B4B"/>
                </a:solidFill>
                <a:latin typeface="Verdana" panose="020B0604030504040204" pitchFamily="34" charset="0"/>
                <a:ea typeface="Verdana" panose="020B0604030504040204" pitchFamily="34" charset="0"/>
              </a:rPr>
              <a:t>i</a:t>
            </a:r>
            <a:r>
              <a:rPr lang="es-ES" sz="700" spc="-5" dirty="0">
                <a:solidFill>
                  <a:srgbClr val="212323"/>
                </a:solidFill>
                <a:latin typeface="Verdana" panose="020B0604030504040204" pitchFamily="34" charset="0"/>
                <a:ea typeface="Verdana" panose="020B0604030504040204" pitchFamily="34" charset="0"/>
              </a:rPr>
              <a:t>ovisuales</a:t>
            </a:r>
            <a:r>
              <a:rPr lang="es-ES" sz="700" spc="40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sobre</a:t>
            </a:r>
            <a:r>
              <a:rPr lang="es-ES" sz="700" spc="400"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diferentes</a:t>
            </a:r>
            <a:r>
              <a:rPr lang="es-ES" sz="700" spc="400"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temas</a:t>
            </a:r>
            <a:r>
              <a:rPr lang="es-ES" sz="700" spc="20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presentados per</a:t>
            </a:r>
            <a:r>
              <a:rPr lang="es-ES" sz="700" spc="-10"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los </a:t>
            </a:r>
            <a:r>
              <a:rPr lang="es-ES" sz="700" spc="-5" dirty="0">
                <a:solidFill>
                  <a:srgbClr val="212323"/>
                </a:solidFill>
                <a:latin typeface="Verdana" panose="020B0604030504040204" pitchFamily="34" charset="0"/>
                <a:ea typeface="Verdana" panose="020B0604030504040204" pitchFamily="34" charset="0"/>
              </a:rPr>
              <a:t>departamentos</a:t>
            </a:r>
            <a:r>
              <a:rPr lang="es-ES" sz="700" spc="200"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y </a:t>
            </a:r>
            <a:r>
              <a:rPr lang="es-ES" sz="700" spc="-5" dirty="0">
                <a:solidFill>
                  <a:srgbClr val="212323"/>
                </a:solidFill>
                <a:latin typeface="Verdana" panose="020B0604030504040204" pitchFamily="34" charset="0"/>
                <a:ea typeface="Verdana" panose="020B0604030504040204" pitchFamily="34" charset="0"/>
              </a:rPr>
              <a:t>unidades del servicio de salud.</a:t>
            </a:r>
            <a:endParaRPr lang="en-US" sz="700" spc="-5"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Ejercer</a:t>
            </a:r>
            <a:r>
              <a:rPr lang="es-ES" sz="700" spc="60"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las</a:t>
            </a:r>
            <a:r>
              <a:rPr lang="es-ES" sz="700" spc="-60"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atribuciones</a:t>
            </a:r>
            <a:r>
              <a:rPr lang="es-ES" sz="700" spc="7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que</a:t>
            </a:r>
            <a:r>
              <a:rPr lang="es-ES" sz="700" spc="-1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le</a:t>
            </a:r>
            <a:r>
              <a:rPr lang="es-ES" sz="700" spc="-50"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delegue</a:t>
            </a:r>
            <a:r>
              <a:rPr lang="es-ES" sz="700" spc="85"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el</a:t>
            </a:r>
            <a:r>
              <a:rPr lang="es-ES" sz="700" spc="-55"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Director.</a:t>
            </a:r>
            <a:endParaRPr lang="en-US" sz="700" spc="-5" dirty="0">
              <a:latin typeface="Verdana" panose="020B0604030504040204" pitchFamily="34" charset="0"/>
              <a:ea typeface="Verdana" panose="020B0604030504040204" pitchFamily="34" charset="0"/>
            </a:endParaRPr>
          </a:p>
          <a:p>
            <a:pPr marL="171450" marR="295275" lvl="0" indent="-171450">
              <a:spcAft>
                <a:spcPts val="0"/>
              </a:spcAft>
              <a:buClr>
                <a:srgbClr val="A5A5A5"/>
              </a:buClr>
              <a:buSzPts val="1100"/>
              <a:buFont typeface="Arial" panose="020B0604020202020204" pitchFamily="34" charset="0"/>
              <a:buChar char="•"/>
              <a:tabLst>
                <a:tab pos="321310" algn="l"/>
                <a:tab pos="560070" algn="l"/>
              </a:tabLst>
            </a:pPr>
            <a:r>
              <a:rPr lang="es-ES" sz="700" spc="-5" dirty="0">
                <a:solidFill>
                  <a:srgbClr val="212323"/>
                </a:solidFill>
                <a:latin typeface="Verdana" panose="020B0604030504040204" pitchFamily="34" charset="0"/>
                <a:ea typeface="Verdana" panose="020B0604030504040204" pitchFamily="34" charset="0"/>
              </a:rPr>
              <a:t>Desempeñar</a:t>
            </a:r>
            <a:r>
              <a:rPr lang="es-ES" sz="700" spc="25"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las</a:t>
            </a:r>
            <a:r>
              <a:rPr lang="es-ES" sz="700" spc="-75"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demás</a:t>
            </a:r>
            <a:r>
              <a:rPr lang="es-ES" sz="700" spc="-1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funciones</a:t>
            </a:r>
            <a:r>
              <a:rPr lang="es-ES" sz="700" spc="45"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y tareas</a:t>
            </a:r>
            <a:r>
              <a:rPr lang="es-ES" sz="700" spc="-30" dirty="0">
                <a:solidFill>
                  <a:srgbClr val="363636"/>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que</a:t>
            </a:r>
            <a:r>
              <a:rPr lang="es-ES" sz="700" spc="-2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le</a:t>
            </a:r>
            <a:r>
              <a:rPr lang="es-ES" sz="700" spc="-9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encomiende</a:t>
            </a:r>
            <a:r>
              <a:rPr lang="es-ES" sz="700" spc="3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el</a:t>
            </a:r>
            <a:r>
              <a:rPr lang="es-ES" sz="700" spc="30" dirty="0">
                <a:solidFill>
                  <a:srgbClr val="212323"/>
                </a:solidFill>
                <a:latin typeface="Verdana" panose="020B0604030504040204" pitchFamily="34" charset="0"/>
                <a:ea typeface="Verdana" panose="020B0604030504040204" pitchFamily="34" charset="0"/>
              </a:rPr>
              <a:t> </a:t>
            </a:r>
            <a:r>
              <a:rPr lang="es-ES" sz="700" spc="-10" dirty="0">
                <a:solidFill>
                  <a:srgbClr val="212323"/>
                </a:solidFill>
                <a:latin typeface="Verdana" panose="020B0604030504040204" pitchFamily="34" charset="0"/>
                <a:ea typeface="Verdana" panose="020B0604030504040204" pitchFamily="34" charset="0"/>
              </a:rPr>
              <a:t>Director</a:t>
            </a:r>
            <a:endParaRPr lang="en-US" sz="700" spc="-5" dirty="0">
              <a:latin typeface="Verdana" panose="020B0604030504040204" pitchFamily="34" charset="0"/>
              <a:ea typeface="Verdana" panose="020B0604030504040204" pitchFamily="34" charset="0"/>
            </a:endParaRPr>
          </a:p>
          <a:p>
            <a:endParaRPr lang="es-ES" sz="700" dirty="0">
              <a:latin typeface="Verdana" panose="020B0604030504040204" pitchFamily="34" charset="0"/>
              <a:ea typeface="Verdana" panose="020B0604030504040204" pitchFamily="34" charset="0"/>
            </a:endParaRPr>
          </a:p>
          <a:p>
            <a:r>
              <a:rPr lang="es-ES" sz="600" b="1" dirty="0">
                <a:solidFill>
                  <a:srgbClr val="212323"/>
                </a:solidFill>
                <a:latin typeface="Verdana" panose="020B0604030504040204" pitchFamily="34" charset="0"/>
                <a:ea typeface="Verdana" panose="020B0604030504040204" pitchFamily="34" charset="0"/>
              </a:rPr>
              <a:t>Será</a:t>
            </a:r>
            <a:r>
              <a:rPr lang="es-ES" sz="600" b="1" spc="-35" dirty="0">
                <a:solidFill>
                  <a:srgbClr val="212323"/>
                </a:solidFill>
                <a:latin typeface="Verdana" panose="020B0604030504040204" pitchFamily="34" charset="0"/>
                <a:ea typeface="Verdana" panose="020B0604030504040204" pitchFamily="34" charset="0"/>
              </a:rPr>
              <a:t> </a:t>
            </a:r>
            <a:r>
              <a:rPr lang="es-ES" sz="600" b="1" dirty="0">
                <a:solidFill>
                  <a:srgbClr val="212323"/>
                </a:solidFill>
                <a:latin typeface="Verdana" panose="020B0604030504040204" pitchFamily="34" charset="0"/>
                <a:ea typeface="Verdana" panose="020B0604030504040204" pitchFamily="34" charset="0"/>
              </a:rPr>
              <a:t>dependencia</a:t>
            </a:r>
            <a:r>
              <a:rPr lang="es-ES" sz="600" b="1" spc="70" dirty="0">
                <a:solidFill>
                  <a:srgbClr val="212323"/>
                </a:solidFill>
                <a:latin typeface="Verdana" panose="020B0604030504040204" pitchFamily="34" charset="0"/>
                <a:ea typeface="Verdana" panose="020B0604030504040204" pitchFamily="34" charset="0"/>
              </a:rPr>
              <a:t> </a:t>
            </a:r>
            <a:r>
              <a:rPr lang="es-ES" sz="600" b="1" dirty="0">
                <a:solidFill>
                  <a:srgbClr val="212323"/>
                </a:solidFill>
                <a:latin typeface="Verdana" panose="020B0604030504040204" pitchFamily="34" charset="0"/>
                <a:ea typeface="Verdana" panose="020B0604030504040204" pitchFamily="34" charset="0"/>
              </a:rPr>
              <a:t>de</a:t>
            </a:r>
            <a:r>
              <a:rPr lang="es-ES" sz="600" b="1" spc="-80" dirty="0">
                <a:solidFill>
                  <a:srgbClr val="212323"/>
                </a:solidFill>
                <a:latin typeface="Verdana" panose="020B0604030504040204" pitchFamily="34" charset="0"/>
                <a:ea typeface="Verdana" panose="020B0604030504040204" pitchFamily="34" charset="0"/>
              </a:rPr>
              <a:t> </a:t>
            </a:r>
            <a:r>
              <a:rPr lang="es-ES" sz="600" b="1" dirty="0">
                <a:solidFill>
                  <a:srgbClr val="212323"/>
                </a:solidFill>
                <a:latin typeface="Verdana" panose="020B0604030504040204" pitchFamily="34" charset="0"/>
                <a:ea typeface="Verdana" panose="020B0604030504040204" pitchFamily="34" charset="0"/>
              </a:rPr>
              <a:t>este</a:t>
            </a:r>
            <a:r>
              <a:rPr lang="es-ES" sz="600" b="1" spc="-65" dirty="0">
                <a:solidFill>
                  <a:srgbClr val="212323"/>
                </a:solidFill>
                <a:latin typeface="Verdana" panose="020B0604030504040204" pitchFamily="34" charset="0"/>
                <a:ea typeface="Verdana" panose="020B0604030504040204" pitchFamily="34" charset="0"/>
              </a:rPr>
              <a:t> </a:t>
            </a:r>
            <a:r>
              <a:rPr lang="es-ES" sz="600" b="1" dirty="0">
                <a:solidFill>
                  <a:srgbClr val="212323"/>
                </a:solidFill>
                <a:latin typeface="Verdana" panose="020B0604030504040204" pitchFamily="34" charset="0"/>
                <a:ea typeface="Verdana" panose="020B0604030504040204" pitchFamily="34" charset="0"/>
              </a:rPr>
              <a:t>Departamento,</a:t>
            </a:r>
            <a:r>
              <a:rPr lang="es-ES" sz="600" b="1" spc="10" dirty="0">
                <a:solidFill>
                  <a:srgbClr val="212323"/>
                </a:solidFill>
                <a:latin typeface="Verdana" panose="020B0604030504040204" pitchFamily="34" charset="0"/>
                <a:ea typeface="Verdana" panose="020B0604030504040204" pitchFamily="34" charset="0"/>
              </a:rPr>
              <a:t> </a:t>
            </a:r>
            <a:r>
              <a:rPr lang="es-ES" sz="600" b="1" dirty="0">
                <a:solidFill>
                  <a:srgbClr val="363636"/>
                </a:solidFill>
                <a:latin typeface="Verdana" panose="020B0604030504040204" pitchFamily="34" charset="0"/>
                <a:ea typeface="Verdana" panose="020B0604030504040204" pitchFamily="34" charset="0"/>
              </a:rPr>
              <a:t>la</a:t>
            </a:r>
            <a:r>
              <a:rPr lang="es-ES" sz="600" b="1" spc="40" dirty="0">
                <a:solidFill>
                  <a:srgbClr val="363636"/>
                </a:solidFill>
                <a:latin typeface="Verdana" panose="020B0604030504040204" pitchFamily="34" charset="0"/>
                <a:ea typeface="Verdana" panose="020B0604030504040204" pitchFamily="34" charset="0"/>
              </a:rPr>
              <a:t> </a:t>
            </a:r>
            <a:r>
              <a:rPr lang="es-ES" sz="600" b="1" dirty="0">
                <a:solidFill>
                  <a:srgbClr val="212323"/>
                </a:solidFill>
                <a:latin typeface="Verdana" panose="020B0604030504040204" pitchFamily="34" charset="0"/>
                <a:ea typeface="Verdana" panose="020B0604030504040204" pitchFamily="34" charset="0"/>
              </a:rPr>
              <a:t>siguiente</a:t>
            </a:r>
            <a:r>
              <a:rPr lang="es-ES" sz="600" b="1" spc="-30" dirty="0">
                <a:solidFill>
                  <a:srgbClr val="212323"/>
                </a:solidFill>
                <a:latin typeface="Verdana" panose="020B0604030504040204" pitchFamily="34" charset="0"/>
                <a:ea typeface="Verdana" panose="020B0604030504040204" pitchFamily="34" charset="0"/>
              </a:rPr>
              <a:t> </a:t>
            </a:r>
            <a:r>
              <a:rPr lang="es-ES" sz="600" b="1" dirty="0">
                <a:solidFill>
                  <a:srgbClr val="363636"/>
                </a:solidFill>
                <a:latin typeface="Verdana" panose="020B0604030504040204" pitchFamily="34" charset="0"/>
                <a:ea typeface="Verdana" panose="020B0604030504040204" pitchFamily="34" charset="0"/>
              </a:rPr>
              <a:t>Unidad</a:t>
            </a:r>
            <a:r>
              <a:rPr lang="es-ES" sz="600" b="1" spc="50" dirty="0">
                <a:solidFill>
                  <a:srgbClr val="363636"/>
                </a:solidFill>
                <a:latin typeface="Verdana" panose="020B0604030504040204" pitchFamily="34" charset="0"/>
                <a:ea typeface="Verdana" panose="020B0604030504040204" pitchFamily="34" charset="0"/>
              </a:rPr>
              <a:t> </a:t>
            </a:r>
            <a:r>
              <a:rPr lang="es-ES" sz="600" b="1" dirty="0">
                <a:solidFill>
                  <a:srgbClr val="212323"/>
                </a:solidFill>
                <a:latin typeface="Verdana" panose="020B0604030504040204" pitchFamily="34" charset="0"/>
                <a:ea typeface="Verdana" panose="020B0604030504040204" pitchFamily="34" charset="0"/>
              </a:rPr>
              <a:t>y</a:t>
            </a:r>
            <a:r>
              <a:rPr lang="es-ES" sz="600" b="1" spc="-55" dirty="0">
                <a:solidFill>
                  <a:srgbClr val="212323"/>
                </a:solidFill>
                <a:latin typeface="Verdana" panose="020B0604030504040204" pitchFamily="34" charset="0"/>
                <a:ea typeface="Verdana" panose="020B0604030504040204" pitchFamily="34" charset="0"/>
              </a:rPr>
              <a:t> </a:t>
            </a:r>
            <a:r>
              <a:rPr lang="es-ES" sz="600" b="1" dirty="0">
                <a:solidFill>
                  <a:srgbClr val="212323"/>
                </a:solidFill>
                <a:latin typeface="Verdana" panose="020B0604030504040204" pitchFamily="34" charset="0"/>
                <a:ea typeface="Verdana" panose="020B0604030504040204" pitchFamily="34" charset="0"/>
              </a:rPr>
              <a:t>sus</a:t>
            </a:r>
            <a:r>
              <a:rPr lang="es-ES" sz="600" b="1" spc="-60" dirty="0">
                <a:solidFill>
                  <a:srgbClr val="212323"/>
                </a:solidFill>
                <a:latin typeface="Verdana" panose="020B0604030504040204" pitchFamily="34" charset="0"/>
                <a:ea typeface="Verdana" panose="020B0604030504040204" pitchFamily="34" charset="0"/>
              </a:rPr>
              <a:t> </a:t>
            </a:r>
            <a:r>
              <a:rPr lang="es-ES" sz="600" b="1" spc="-10" dirty="0">
                <a:solidFill>
                  <a:srgbClr val="212323"/>
                </a:solidFill>
                <a:latin typeface="Verdana" panose="020B0604030504040204" pitchFamily="34" charset="0"/>
                <a:ea typeface="Verdana" panose="020B0604030504040204" pitchFamily="34" charset="0"/>
              </a:rPr>
              <a:t>funciones:</a:t>
            </a:r>
            <a:endParaRPr lang="en-US" sz="700" dirty="0">
              <a:latin typeface="Verdana" panose="020B0604030504040204" pitchFamily="34" charset="0"/>
              <a:ea typeface="Verdana" panose="020B0604030504040204" pitchFamily="34" charset="0"/>
            </a:endParaRPr>
          </a:p>
          <a:p>
            <a:endParaRPr lang="en-US" sz="700" b="1" spc="-5" dirty="0">
              <a:solidFill>
                <a:srgbClr val="212323"/>
              </a:solidFill>
              <a:latin typeface="Verdana" panose="020B0604030504040204" pitchFamily="34" charset="0"/>
              <a:ea typeface="Verdana" panose="020B0604030504040204" pitchFamily="34" charset="0"/>
            </a:endParaRPr>
          </a:p>
          <a:p>
            <a:r>
              <a:rPr lang="es-ES" sz="600" b="1" spc="-5" dirty="0">
                <a:solidFill>
                  <a:srgbClr val="212323"/>
                </a:solidFill>
                <a:latin typeface="Verdana" panose="020B0604030504040204" pitchFamily="34" charset="0"/>
                <a:ea typeface="Verdana" panose="020B0604030504040204" pitchFamily="34" charset="0"/>
              </a:rPr>
              <a:t>UNIDAD</a:t>
            </a:r>
            <a:r>
              <a:rPr lang="es-ES" sz="600" b="1" spc="40" dirty="0">
                <a:solidFill>
                  <a:srgbClr val="212323"/>
                </a:solidFill>
                <a:latin typeface="Verdana" panose="020B0604030504040204" pitchFamily="34" charset="0"/>
                <a:ea typeface="Verdana" panose="020B0604030504040204" pitchFamily="34" charset="0"/>
              </a:rPr>
              <a:t> </a:t>
            </a:r>
            <a:r>
              <a:rPr lang="es-ES" sz="600" b="1" spc="-5" dirty="0">
                <a:solidFill>
                  <a:srgbClr val="212323"/>
                </a:solidFill>
                <a:latin typeface="Verdana" panose="020B0604030504040204" pitchFamily="34" charset="0"/>
                <a:ea typeface="Verdana" panose="020B0604030504040204" pitchFamily="34" charset="0"/>
              </a:rPr>
              <a:t>DE</a:t>
            </a:r>
            <a:r>
              <a:rPr lang="es-ES" sz="600" b="1" spc="-80" dirty="0">
                <a:solidFill>
                  <a:srgbClr val="212323"/>
                </a:solidFill>
                <a:latin typeface="Verdana" panose="020B0604030504040204" pitchFamily="34" charset="0"/>
                <a:ea typeface="Verdana" panose="020B0604030504040204" pitchFamily="34" charset="0"/>
              </a:rPr>
              <a:t> </a:t>
            </a:r>
            <a:r>
              <a:rPr lang="es-ES" sz="600" b="1" spc="-10" dirty="0">
                <a:solidFill>
                  <a:srgbClr val="363636"/>
                </a:solidFill>
                <a:latin typeface="Verdana" panose="020B0604030504040204" pitchFamily="34" charset="0"/>
                <a:ea typeface="Verdana" panose="020B0604030504040204" pitchFamily="34" charset="0"/>
              </a:rPr>
              <a:t>TRANSPARENCIA</a:t>
            </a:r>
            <a:endParaRPr lang="en-US" sz="700" spc="-5"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00" spc="-5" dirty="0">
                <a:solidFill>
                  <a:srgbClr val="212323"/>
                </a:solidFill>
                <a:latin typeface="Verdana" panose="020B0604030504040204" pitchFamily="34" charset="0"/>
                <a:ea typeface="Verdana" panose="020B0604030504040204" pitchFamily="34" charset="0"/>
              </a:rPr>
              <a:t>Gestión de Solicitudes Ciudadanas: Recepción</a:t>
            </a:r>
            <a:r>
              <a:rPr lang="es-ES" sz="700" spc="-5" dirty="0">
                <a:solidFill>
                  <a:srgbClr val="4B4B4B"/>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Análisis y Coordinación para responder solicitudes amparadas en </a:t>
            </a:r>
            <a:r>
              <a:rPr lang="es-ES" sz="700" spc="-5" dirty="0">
                <a:solidFill>
                  <a:srgbClr val="363636"/>
                </a:solidFill>
                <a:latin typeface="Verdana" panose="020B0604030504040204" pitchFamily="34" charset="0"/>
                <a:ea typeface="Verdana" panose="020B0604030504040204" pitchFamily="34" charset="0"/>
              </a:rPr>
              <a:t>la </a:t>
            </a:r>
            <a:r>
              <a:rPr lang="es-ES" sz="700" spc="-5" dirty="0">
                <a:solidFill>
                  <a:srgbClr val="212323"/>
                </a:solidFill>
                <a:latin typeface="Verdana" panose="020B0604030504040204" pitchFamily="34" charset="0"/>
                <a:ea typeface="Verdana" panose="020B0604030504040204" pitchFamily="34" charset="0"/>
              </a:rPr>
              <a:t>Ley </a:t>
            </a:r>
            <a:r>
              <a:rPr lang="es-ES" sz="700" spc="-5" dirty="0">
                <a:solidFill>
                  <a:srgbClr val="363636"/>
                </a:solidFill>
                <a:latin typeface="Verdana" panose="020B0604030504040204" pitchFamily="34" charset="0"/>
                <a:ea typeface="Verdana" panose="020B0604030504040204" pitchFamily="34" charset="0"/>
              </a:rPr>
              <a:t>N° </a:t>
            </a:r>
            <a:r>
              <a:rPr lang="es-ES" sz="700" spc="-5" dirty="0">
                <a:solidFill>
                  <a:srgbClr val="212323"/>
                </a:solidFill>
                <a:latin typeface="Verdana" panose="020B0604030504040204" pitchFamily="34" charset="0"/>
                <a:ea typeface="Verdana" panose="020B0604030504040204" pitchFamily="34" charset="0"/>
              </a:rPr>
              <a:t>20.285, de Transparenc</a:t>
            </a:r>
            <a:r>
              <a:rPr lang="es-ES" sz="700" spc="-5" dirty="0">
                <a:solidFill>
                  <a:srgbClr val="4B4B4B"/>
                </a:solidFill>
                <a:latin typeface="Verdana" panose="020B0604030504040204" pitchFamily="34" charset="0"/>
                <a:ea typeface="Verdana" panose="020B0604030504040204" pitchFamily="34" charset="0"/>
              </a:rPr>
              <a:t>i</a:t>
            </a:r>
            <a:r>
              <a:rPr lang="es-ES" sz="700" spc="-5" dirty="0">
                <a:solidFill>
                  <a:srgbClr val="212323"/>
                </a:solidFill>
                <a:latin typeface="Verdana" panose="020B0604030504040204" pitchFamily="34" charset="0"/>
                <a:ea typeface="Verdana" panose="020B0604030504040204" pitchFamily="34" charset="0"/>
              </a:rPr>
              <a:t>a; der</a:t>
            </a:r>
            <a:r>
              <a:rPr lang="es-ES" sz="700" spc="-5" dirty="0">
                <a:solidFill>
                  <a:srgbClr val="4B4B4B"/>
                </a:solidFill>
                <a:latin typeface="Verdana" panose="020B0604030504040204" pitchFamily="34" charset="0"/>
                <a:ea typeface="Verdana" panose="020B0604030504040204" pitchFamily="34" charset="0"/>
              </a:rPr>
              <a:t>i</a:t>
            </a:r>
            <a:r>
              <a:rPr lang="es-ES" sz="700" spc="-5" dirty="0">
                <a:solidFill>
                  <a:srgbClr val="212323"/>
                </a:solidFill>
                <a:latin typeface="Verdana" panose="020B0604030504040204" pitchFamily="34" charset="0"/>
                <a:ea typeface="Verdana" panose="020B0604030504040204" pitchFamily="34" charset="0"/>
              </a:rPr>
              <a:t>var </a:t>
            </a:r>
            <a:r>
              <a:rPr lang="es-ES" sz="700" spc="-5" dirty="0">
                <a:solidFill>
                  <a:srgbClr val="363636"/>
                </a:solidFill>
                <a:latin typeface="Verdana" panose="020B0604030504040204" pitchFamily="34" charset="0"/>
                <a:ea typeface="Verdana" panose="020B0604030504040204" pitchFamily="34" charset="0"/>
              </a:rPr>
              <a:t>reclamos </a:t>
            </a:r>
            <a:r>
              <a:rPr lang="es-ES" sz="700" spc="-5" dirty="0">
                <a:solidFill>
                  <a:srgbClr val="212323"/>
                </a:solidFill>
                <a:latin typeface="Verdana" panose="020B0604030504040204" pitchFamily="34" charset="0"/>
                <a:ea typeface="Verdana" panose="020B0604030504040204" pitchFamily="34" charset="0"/>
              </a:rPr>
              <a:t>de la </a:t>
            </a:r>
            <a:r>
              <a:rPr lang="es-ES" sz="700" spc="-5" dirty="0">
                <a:solidFill>
                  <a:srgbClr val="363636"/>
                </a:solidFill>
                <a:latin typeface="Verdana" panose="020B0604030504040204" pitchFamily="34" charset="0"/>
                <a:ea typeface="Verdana" panose="020B0604030504040204" pitchFamily="34" charset="0"/>
              </a:rPr>
              <a:t>Ley </a:t>
            </a:r>
            <a:r>
              <a:rPr lang="es-ES" sz="600" b="1" spc="-5" dirty="0">
                <a:solidFill>
                  <a:srgbClr val="363636"/>
                </a:solidFill>
                <a:latin typeface="Verdana" panose="020B0604030504040204" pitchFamily="34" charset="0"/>
                <a:ea typeface="Verdana" panose="020B0604030504040204" pitchFamily="34" charset="0"/>
              </a:rPr>
              <a:t>N° </a:t>
            </a:r>
            <a:r>
              <a:rPr lang="es-ES" sz="700" spc="-5" dirty="0">
                <a:solidFill>
                  <a:srgbClr val="212323"/>
                </a:solidFill>
                <a:latin typeface="Verdana" panose="020B0604030504040204" pitchFamily="34" charset="0"/>
                <a:ea typeface="Verdana" panose="020B0604030504040204" pitchFamily="34" charset="0"/>
              </a:rPr>
              <a:t>20.584 </a:t>
            </a:r>
            <a:r>
              <a:rPr lang="es-ES" sz="700" spc="-5" dirty="0">
                <a:solidFill>
                  <a:srgbClr val="363636"/>
                </a:solidFill>
                <a:latin typeface="Verdana" panose="020B0604030504040204" pitchFamily="34" charset="0"/>
                <a:ea typeface="Verdana" panose="020B0604030504040204" pitchFamily="34" charset="0"/>
              </a:rPr>
              <a:t>de </a:t>
            </a:r>
            <a:r>
              <a:rPr lang="es-ES" sz="700" spc="-5" dirty="0">
                <a:solidFill>
                  <a:srgbClr val="212323"/>
                </a:solidFill>
                <a:latin typeface="Verdana" panose="020B0604030504040204" pitchFamily="34" charset="0"/>
                <a:ea typeface="Verdana" panose="020B0604030504040204" pitchFamily="34" charset="0"/>
              </a:rPr>
              <a:t>Derechos y Deberes del Paciente; </a:t>
            </a:r>
            <a:r>
              <a:rPr lang="es-ES" sz="700" spc="-5" dirty="0">
                <a:solidFill>
                  <a:srgbClr val="363636"/>
                </a:solidFill>
                <a:latin typeface="Verdana" panose="020B0604030504040204" pitchFamily="34" charset="0"/>
                <a:ea typeface="Verdana" panose="020B0604030504040204" pitchFamily="34" charset="0"/>
              </a:rPr>
              <a:t>la Ley </a:t>
            </a:r>
            <a:r>
              <a:rPr lang="es-ES" sz="600" b="1" spc="-5" dirty="0">
                <a:solidFill>
                  <a:srgbClr val="363636"/>
                </a:solidFill>
                <a:latin typeface="Verdana" panose="020B0604030504040204" pitchFamily="34" charset="0"/>
                <a:ea typeface="Verdana" panose="020B0604030504040204" pitchFamily="34" charset="0"/>
              </a:rPr>
              <a:t>N° </a:t>
            </a:r>
            <a:r>
              <a:rPr lang="es-ES" sz="700" spc="-5" dirty="0">
                <a:solidFill>
                  <a:srgbClr val="363636"/>
                </a:solidFill>
                <a:latin typeface="Verdana" panose="020B0604030504040204" pitchFamily="34" charset="0"/>
                <a:ea typeface="Verdana" panose="020B0604030504040204" pitchFamily="34" charset="0"/>
              </a:rPr>
              <a:t>19.880, </a:t>
            </a:r>
            <a:r>
              <a:rPr lang="es-ES" sz="700" spc="-5" dirty="0">
                <a:solidFill>
                  <a:srgbClr val="212323"/>
                </a:solidFill>
                <a:latin typeface="Verdana" panose="020B0604030504040204" pitchFamily="34" charset="0"/>
                <a:ea typeface="Verdana" panose="020B0604030504040204" pitchFamily="34" charset="0"/>
              </a:rPr>
              <a:t>de</a:t>
            </a:r>
            <a:r>
              <a:rPr lang="es-ES" sz="700" spc="-25"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Procedimientos</a:t>
            </a:r>
            <a:r>
              <a:rPr lang="es-ES" sz="700" spc="-3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Administrativos; </a:t>
            </a:r>
            <a:r>
              <a:rPr lang="es-ES" sz="700" spc="-5" dirty="0">
                <a:solidFill>
                  <a:srgbClr val="363636"/>
                </a:solidFill>
                <a:latin typeface="Verdana" panose="020B0604030504040204" pitchFamily="34" charset="0"/>
                <a:ea typeface="Verdana" panose="020B0604030504040204" pitchFamily="34" charset="0"/>
              </a:rPr>
              <a:t>y </a:t>
            </a:r>
            <a:r>
              <a:rPr lang="es-ES" sz="700" spc="-5" dirty="0">
                <a:solidFill>
                  <a:srgbClr val="212323"/>
                </a:solidFill>
                <a:latin typeface="Verdana" panose="020B0604030504040204" pitchFamily="34" charset="0"/>
                <a:ea typeface="Verdana" panose="020B0604030504040204" pitchFamily="34" charset="0"/>
              </a:rPr>
              <a:t>Sol</a:t>
            </a:r>
            <a:r>
              <a:rPr lang="es-ES" sz="700" spc="-5" dirty="0">
                <a:solidFill>
                  <a:srgbClr val="4B4B4B"/>
                </a:solidFill>
                <a:latin typeface="Verdana" panose="020B0604030504040204" pitchFamily="34" charset="0"/>
                <a:ea typeface="Verdana" panose="020B0604030504040204" pitchFamily="34" charset="0"/>
              </a:rPr>
              <a:t>i</a:t>
            </a:r>
            <a:r>
              <a:rPr lang="es-ES" sz="700" spc="-5" dirty="0">
                <a:solidFill>
                  <a:srgbClr val="212323"/>
                </a:solidFill>
                <a:latin typeface="Verdana" panose="020B0604030504040204" pitchFamily="34" charset="0"/>
                <a:ea typeface="Verdana" panose="020B0604030504040204" pitchFamily="34" charset="0"/>
              </a:rPr>
              <a:t>citudes Ciudadanas que</a:t>
            </a:r>
            <a:r>
              <a:rPr lang="es-ES" sz="700" spc="-40" dirty="0">
                <a:solidFill>
                  <a:srgbClr val="212323"/>
                </a:solidFill>
                <a:latin typeface="Verdana" panose="020B0604030504040204" pitchFamily="34" charset="0"/>
                <a:ea typeface="Verdana" panose="020B0604030504040204" pitchFamily="34" charset="0"/>
              </a:rPr>
              <a:t> </a:t>
            </a:r>
            <a:r>
              <a:rPr lang="es-ES" sz="700" spc="-5" dirty="0">
                <a:solidFill>
                  <a:srgbClr val="363636"/>
                </a:solidFill>
                <a:latin typeface="Verdana" panose="020B0604030504040204" pitchFamily="34" charset="0"/>
                <a:ea typeface="Verdana" panose="020B0604030504040204" pitchFamily="34" charset="0"/>
              </a:rPr>
              <a:t>ingresan </a:t>
            </a:r>
            <a:r>
              <a:rPr lang="es-ES" sz="700" spc="-5" dirty="0">
                <a:solidFill>
                  <a:srgbClr val="212323"/>
                </a:solidFill>
                <a:latin typeface="Verdana" panose="020B0604030504040204" pitchFamily="34" charset="0"/>
                <a:ea typeface="Verdana" panose="020B0604030504040204" pitchFamily="34" charset="0"/>
              </a:rPr>
              <a:t>en el Sistema </a:t>
            </a:r>
            <a:r>
              <a:rPr lang="es-ES" sz="700" spc="-5" dirty="0">
                <a:solidFill>
                  <a:srgbClr val="363636"/>
                </a:solidFill>
                <a:latin typeface="Verdana" panose="020B0604030504040204" pitchFamily="34" charset="0"/>
                <a:ea typeface="Verdana" panose="020B0604030504040204" pitchFamily="34" charset="0"/>
              </a:rPr>
              <a:t>Informática </a:t>
            </a:r>
            <a:r>
              <a:rPr lang="es-ES" sz="700" spc="-5" dirty="0">
                <a:solidFill>
                  <a:srgbClr val="212323"/>
                </a:solidFill>
                <a:latin typeface="Verdana" panose="020B0604030504040204" pitchFamily="34" charset="0"/>
                <a:ea typeface="Verdana" panose="020B0604030504040204" pitchFamily="34" charset="0"/>
              </a:rPr>
              <a:t>OIRS en </a:t>
            </a:r>
            <a:r>
              <a:rPr lang="es-ES" sz="700" spc="-5" dirty="0">
                <a:solidFill>
                  <a:srgbClr val="363636"/>
                </a:solidFill>
                <a:latin typeface="Verdana" panose="020B0604030504040204" pitchFamily="34" charset="0"/>
                <a:ea typeface="Verdana" panose="020B0604030504040204" pitchFamily="34" charset="0"/>
              </a:rPr>
              <a:t>Línea dependiente </a:t>
            </a:r>
            <a:r>
              <a:rPr lang="es-ES" sz="700" spc="-5" dirty="0">
                <a:solidFill>
                  <a:srgbClr val="212323"/>
                </a:solidFill>
                <a:latin typeface="Verdana" panose="020B0604030504040204" pitchFamily="34" charset="0"/>
                <a:ea typeface="Verdana" panose="020B0604030504040204" pitchFamily="34" charset="0"/>
              </a:rPr>
              <a:t>del</a:t>
            </a:r>
            <a:r>
              <a:rPr lang="es-ES" sz="700" spc="-70" dirty="0">
                <a:solidFill>
                  <a:srgbClr val="212323"/>
                </a:solidFill>
                <a:latin typeface="Verdana" panose="020B0604030504040204" pitchFamily="34" charset="0"/>
                <a:ea typeface="Verdana" panose="020B0604030504040204" pitchFamily="34" charset="0"/>
              </a:rPr>
              <a:t> </a:t>
            </a:r>
            <a:r>
              <a:rPr lang="es-ES" sz="700" spc="-5" dirty="0">
                <a:solidFill>
                  <a:srgbClr val="212323"/>
                </a:solidFill>
                <a:latin typeface="Verdana" panose="020B0604030504040204" pitchFamily="34" charset="0"/>
                <a:ea typeface="Verdana" panose="020B0604030504040204" pitchFamily="34" charset="0"/>
              </a:rPr>
              <a:t>Ministerio de Salud.</a:t>
            </a:r>
            <a:endParaRPr lang="en-US" sz="700" spc="-5"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00" spc="-5" dirty="0">
                <a:solidFill>
                  <a:srgbClr val="232323"/>
                </a:solidFill>
                <a:latin typeface="Verdana" panose="020B0604030504040204" pitchFamily="34" charset="0"/>
                <a:ea typeface="Verdana" panose="020B0604030504040204" pitchFamily="34" charset="0"/>
              </a:rPr>
              <a:t>Gestión de las Solicitudes de Autoridades Políticas: Recepción, Análisis y Coordinación para dar respuesta a Solicitudes Presidenciales o INPR; Solicitudes Parlamentarias,</a:t>
            </a:r>
            <a:r>
              <a:rPr lang="es-ES" sz="700" spc="-15"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Solicitudes Ciudadanas derivadas desde el</a:t>
            </a:r>
            <a:r>
              <a:rPr lang="es-ES" sz="700" spc="-7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Gabinete Ministerio de Salud, Solicitudes Ciudadanas derivadas del</a:t>
            </a:r>
            <a:r>
              <a:rPr lang="es-ES" sz="700" spc="-45"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Ministerio de Salud.</a:t>
            </a:r>
            <a:endParaRPr lang="en-US" sz="700" spc="-5"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00" spc="-5" dirty="0">
                <a:solidFill>
                  <a:srgbClr val="232323"/>
                </a:solidFill>
                <a:latin typeface="Verdana" panose="020B0604030504040204" pitchFamily="34" charset="0"/>
                <a:ea typeface="Verdana" panose="020B0604030504040204" pitchFamily="34" charset="0"/>
              </a:rPr>
              <a:t>Publicación de contenidos exigidos por normativas vigentes:</a:t>
            </a:r>
            <a:r>
              <a:rPr lang="es-ES" sz="700" spc="2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Ley N° 20.285, de Transparencia, incluyendo </a:t>
            </a:r>
            <a:r>
              <a:rPr lang="es-ES" sz="700" spc="-5" dirty="0">
                <a:solidFill>
                  <a:srgbClr val="3F3F3F"/>
                </a:solidFill>
                <a:latin typeface="Verdana" panose="020B0604030504040204" pitchFamily="34" charset="0"/>
                <a:ea typeface="Verdana" panose="020B0604030504040204" pitchFamily="34" charset="0"/>
              </a:rPr>
              <a:t>la </a:t>
            </a:r>
            <a:r>
              <a:rPr lang="es-ES" sz="700" spc="-5" dirty="0">
                <a:solidFill>
                  <a:srgbClr val="232323"/>
                </a:solidFill>
                <a:latin typeface="Verdana" panose="020B0604030504040204" pitchFamily="34" charset="0"/>
                <a:ea typeface="Verdana" panose="020B0604030504040204" pitchFamily="34" charset="0"/>
              </a:rPr>
              <a:t>coordinación para </a:t>
            </a:r>
            <a:r>
              <a:rPr lang="es-ES" sz="700" spc="-5" dirty="0">
                <a:solidFill>
                  <a:srgbClr val="3F3F3F"/>
                </a:solidFill>
                <a:latin typeface="Verdana" panose="020B0604030504040204" pitchFamily="34" charset="0"/>
                <a:ea typeface="Verdana" panose="020B0604030504040204" pitchFamily="34" charset="0"/>
              </a:rPr>
              <a:t>la </a:t>
            </a:r>
            <a:r>
              <a:rPr lang="es-ES" sz="700" spc="-5" dirty="0">
                <a:solidFill>
                  <a:srgbClr val="232323"/>
                </a:solidFill>
                <a:latin typeface="Verdana" panose="020B0604030504040204" pitchFamily="34" charset="0"/>
                <a:ea typeface="Verdana" panose="020B0604030504040204" pitchFamily="34" charset="0"/>
              </a:rPr>
              <a:t>recopilación, validación y publicación en materias ligadas a esta u otras normativas que el Consejo para la Transparencia disponga.</a:t>
            </a:r>
            <a:endParaRPr lang="en-US" sz="700" spc="-5"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00" dirty="0">
                <a:solidFill>
                  <a:srgbClr val="232323"/>
                </a:solidFill>
                <a:latin typeface="Verdana" panose="020B0604030504040204" pitchFamily="34" charset="0"/>
                <a:ea typeface="Verdana" panose="020B0604030504040204" pitchFamily="34" charset="0"/>
              </a:rPr>
              <a:t>La Unidad de Transparencia estará a cargo de un Profesional, con conocimientos demostrables en</a:t>
            </a:r>
            <a:r>
              <a:rPr lang="es-ES" sz="700" spc="-1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ámbito de Ley N°</a:t>
            </a:r>
            <a:r>
              <a:rPr lang="es-ES" sz="700" spc="-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20.285 de</a:t>
            </a:r>
            <a:r>
              <a:rPr lang="es-ES" sz="700" spc="-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Transparencia, Ley N°</a:t>
            </a:r>
            <a:r>
              <a:rPr lang="es-ES" sz="700" spc="-6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19.628 de</a:t>
            </a:r>
            <a:r>
              <a:rPr lang="es-ES" sz="700" spc="-2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Protección de Datos Personales,</a:t>
            </a:r>
            <a:r>
              <a:rPr lang="es-ES" sz="700" spc="18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Ley N° 19.880 de Procedimientos Administrativos, y Ley N° 20.584 de Derechos y Deberes del Paciente.</a:t>
            </a:r>
            <a:endParaRPr lang="en-US" sz="700" dirty="0">
              <a:solidFill>
                <a:srgbClr val="232323"/>
              </a:solidFill>
              <a:latin typeface="Verdana" panose="020B0604030504040204" pitchFamily="34" charset="0"/>
              <a:ea typeface="Verdana" panose="020B0604030504040204" pitchFamily="34" charset="0"/>
            </a:endParaRPr>
          </a:p>
          <a:p>
            <a:r>
              <a:rPr lang="es-ES" sz="700" dirty="0">
                <a:solidFill>
                  <a:srgbClr val="232323"/>
                </a:solidFill>
                <a:latin typeface="Verdana" panose="020B0604030504040204" pitchFamily="34" charset="0"/>
                <a:ea typeface="Verdana" panose="020B0604030504040204" pitchFamily="34" charset="0"/>
              </a:rPr>
              <a:t>Serán</a:t>
            </a:r>
            <a:r>
              <a:rPr lang="es-ES" sz="700" spc="-70"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facultades del Jefe o</a:t>
            </a:r>
            <a:r>
              <a:rPr lang="es-ES" sz="700" spc="-3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Encargado de</a:t>
            </a:r>
            <a:r>
              <a:rPr lang="es-ES" sz="700" spc="-4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la Unidad de</a:t>
            </a:r>
            <a:r>
              <a:rPr lang="es-ES" sz="700" spc="-3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Transparencia: En Transparencia Activa:</a:t>
            </a:r>
            <a:endParaRPr lang="en-US" sz="7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700" spc="-5" dirty="0">
                <a:solidFill>
                  <a:srgbClr val="232323"/>
                </a:solidFill>
                <a:latin typeface="Verdana" panose="020B0604030504040204" pitchFamily="34" charset="0"/>
                <a:ea typeface="Verdana" panose="020B0604030504040204" pitchFamily="34" charset="0"/>
              </a:rPr>
              <a:t>Encargado de asesorar y coordinar la</a:t>
            </a:r>
            <a:r>
              <a:rPr lang="es-ES" sz="700" spc="-25"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publicación de contenidos e información de Transparencia</a:t>
            </a:r>
            <a:r>
              <a:rPr lang="es-ES" sz="700" spc="195"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Activa, suministrada por los Departamentos y</a:t>
            </a:r>
            <a:r>
              <a:rPr lang="es-ES" sz="700" spc="-45"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Unidades del SSMS, según las normativas del Consejo para </a:t>
            </a:r>
            <a:r>
              <a:rPr lang="es-ES" sz="700" spc="-5" dirty="0">
                <a:solidFill>
                  <a:srgbClr val="3F3F3F"/>
                </a:solidFill>
                <a:latin typeface="Verdana" panose="020B0604030504040204" pitchFamily="34" charset="0"/>
                <a:ea typeface="Verdana" panose="020B0604030504040204" pitchFamily="34" charset="0"/>
              </a:rPr>
              <a:t>la </a:t>
            </a:r>
            <a:r>
              <a:rPr lang="es-ES" sz="700" spc="-5" dirty="0">
                <a:solidFill>
                  <a:srgbClr val="232323"/>
                </a:solidFill>
                <a:latin typeface="Verdana" panose="020B0604030504040204" pitchFamily="34" charset="0"/>
                <a:ea typeface="Verdana" panose="020B0604030504040204" pitchFamily="34" charset="0"/>
              </a:rPr>
              <a:t>Transparencia.</a:t>
            </a:r>
            <a:endParaRPr lang="en-US" sz="700" spc="-5" dirty="0">
              <a:latin typeface="Verdana" panose="020B0604030504040204" pitchFamily="34" charset="0"/>
              <a:ea typeface="Verdana" panose="020B0604030504040204" pitchFamily="34" charset="0"/>
            </a:endParaRPr>
          </a:p>
          <a:p>
            <a:pPr marL="171450" marR="256540" lvl="0" indent="-171450">
              <a:spcAft>
                <a:spcPts val="0"/>
              </a:spcAft>
              <a:buClr>
                <a:srgbClr val="232323"/>
              </a:buClr>
              <a:buSzPts val="1100"/>
              <a:buFont typeface="Arial" panose="020B0604020202020204" pitchFamily="34" charset="0"/>
              <a:buChar char="•"/>
              <a:tabLst>
                <a:tab pos="608330" algn="l"/>
                <a:tab pos="617855" algn="l"/>
              </a:tabLst>
            </a:pPr>
            <a:r>
              <a:rPr lang="es-ES" sz="700" spc="-5" dirty="0">
                <a:solidFill>
                  <a:srgbClr val="232323"/>
                </a:solidFill>
                <a:latin typeface="Verdana" panose="020B0604030504040204" pitchFamily="34" charset="0"/>
                <a:ea typeface="Verdana" panose="020B0604030504040204" pitchFamily="34" charset="0"/>
              </a:rPr>
              <a:t>Encargado de asesorar y coordinar </a:t>
            </a:r>
            <a:r>
              <a:rPr lang="es-ES" sz="700" spc="-5" dirty="0">
                <a:solidFill>
                  <a:srgbClr val="3F3F3F"/>
                </a:solidFill>
                <a:latin typeface="Verdana" panose="020B0604030504040204" pitchFamily="34" charset="0"/>
                <a:ea typeface="Verdana" panose="020B0604030504040204" pitchFamily="34" charset="0"/>
              </a:rPr>
              <a:t>la </a:t>
            </a:r>
            <a:r>
              <a:rPr lang="es-ES" sz="700" spc="-5" dirty="0">
                <a:solidFill>
                  <a:srgbClr val="232323"/>
                </a:solidFill>
                <a:latin typeface="Verdana" panose="020B0604030504040204" pitchFamily="34" charset="0"/>
                <a:ea typeface="Verdana" panose="020B0604030504040204" pitchFamily="34" charset="0"/>
              </a:rPr>
              <a:t>publicación de contenidos e informaci6n de Transparencia Activa, suministrada por </a:t>
            </a:r>
            <a:r>
              <a:rPr lang="es-ES" sz="700" spc="-5" dirty="0">
                <a:solidFill>
                  <a:srgbClr val="3F3F3F"/>
                </a:solidFill>
                <a:latin typeface="Verdana" panose="020B0604030504040204" pitchFamily="34" charset="0"/>
                <a:ea typeface="Verdana" panose="020B0604030504040204" pitchFamily="34" charset="0"/>
              </a:rPr>
              <a:t>los </a:t>
            </a:r>
            <a:r>
              <a:rPr lang="es-ES" sz="700" spc="-5" dirty="0">
                <a:solidFill>
                  <a:srgbClr val="232323"/>
                </a:solidFill>
                <a:latin typeface="Verdana" panose="020B0604030504040204" pitchFamily="34" charset="0"/>
                <a:ea typeface="Verdana" panose="020B0604030504040204" pitchFamily="34" charset="0"/>
              </a:rPr>
              <a:t>de los hospitales dependientes Lucio Córdova, San Luis de Buin y El Peral, según </a:t>
            </a:r>
            <a:r>
              <a:rPr lang="es-ES" sz="700" spc="-5" dirty="0">
                <a:solidFill>
                  <a:srgbClr val="3F3F3F"/>
                </a:solidFill>
                <a:latin typeface="Verdana" panose="020B0604030504040204" pitchFamily="34" charset="0"/>
                <a:ea typeface="Verdana" panose="020B0604030504040204" pitchFamily="34" charset="0"/>
              </a:rPr>
              <a:t>las </a:t>
            </a:r>
            <a:r>
              <a:rPr lang="es-ES" sz="700" spc="-5" dirty="0">
                <a:solidFill>
                  <a:srgbClr val="232323"/>
                </a:solidFill>
                <a:latin typeface="Verdana" panose="020B0604030504040204" pitchFamily="34" charset="0"/>
                <a:ea typeface="Verdana" panose="020B0604030504040204" pitchFamily="34" charset="0"/>
              </a:rPr>
              <a:t>normativas del Consejo para </a:t>
            </a:r>
            <a:r>
              <a:rPr lang="es-ES" sz="700" spc="-5" dirty="0">
                <a:solidFill>
                  <a:srgbClr val="3F3F3F"/>
                </a:solidFill>
                <a:latin typeface="Verdana" panose="020B0604030504040204" pitchFamily="34" charset="0"/>
                <a:ea typeface="Verdana" panose="020B0604030504040204" pitchFamily="34" charset="0"/>
              </a:rPr>
              <a:t>la </a:t>
            </a:r>
            <a:r>
              <a:rPr lang="es-ES" sz="700" spc="-10" dirty="0">
                <a:solidFill>
                  <a:srgbClr val="232323"/>
                </a:solidFill>
                <a:latin typeface="Verdana" panose="020B0604030504040204" pitchFamily="34" charset="0"/>
                <a:ea typeface="Verdana" panose="020B0604030504040204" pitchFamily="34" charset="0"/>
              </a:rPr>
              <a:t>Transparencia.</a:t>
            </a:r>
            <a:endParaRPr lang="en-US" sz="700" spc="-5" dirty="0">
              <a:latin typeface="Verdana" panose="020B0604030504040204" pitchFamily="34" charset="0"/>
              <a:ea typeface="Verdana" panose="020B0604030504040204" pitchFamily="34" charset="0"/>
            </a:endParaRPr>
          </a:p>
          <a:p>
            <a:pPr marL="171450" marR="245745" lvl="0" indent="-171450">
              <a:spcAft>
                <a:spcPts val="0"/>
              </a:spcAft>
              <a:buClr>
                <a:srgbClr val="232323"/>
              </a:buClr>
              <a:buSzPts val="1100"/>
              <a:buFont typeface="Arial" panose="020B0604020202020204" pitchFamily="34" charset="0"/>
              <a:buChar char="•"/>
              <a:tabLst>
                <a:tab pos="617220" algn="l"/>
                <a:tab pos="628015" algn="l"/>
              </a:tabLst>
            </a:pPr>
            <a:r>
              <a:rPr lang="es-ES" sz="700" spc="-5" dirty="0">
                <a:solidFill>
                  <a:srgbClr val="232323"/>
                </a:solidFill>
                <a:latin typeface="Verdana" panose="020B0604030504040204" pitchFamily="34" charset="0"/>
                <a:ea typeface="Verdana" panose="020B0604030504040204" pitchFamily="34" charset="0"/>
              </a:rPr>
              <a:t>También asesora en</a:t>
            </a:r>
            <a:r>
              <a:rPr lang="es-ES" sz="700" spc="-8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materias de</a:t>
            </a:r>
            <a:r>
              <a:rPr lang="es-ES" sz="700" spc="-6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publicación de</a:t>
            </a:r>
            <a:r>
              <a:rPr lang="es-ES" sz="700" spc="-25"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contenidos en</a:t>
            </a:r>
            <a:r>
              <a:rPr lang="es-ES" sz="700" spc="-8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las</a:t>
            </a:r>
            <a:r>
              <a:rPr lang="es-ES" sz="700" spc="-15"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páginas web del </a:t>
            </a:r>
            <a:r>
              <a:rPr lang="es-ES" sz="700" spc="-10" dirty="0">
                <a:solidFill>
                  <a:srgbClr val="232323"/>
                </a:solidFill>
                <a:latin typeface="Verdana" panose="020B0604030504040204" pitchFamily="34" charset="0"/>
                <a:ea typeface="Verdana" panose="020B0604030504040204" pitchFamily="34" charset="0"/>
              </a:rPr>
              <a:t>SSMS</a:t>
            </a:r>
            <a:r>
              <a:rPr lang="es-ES" sz="700" spc="-25" dirty="0">
                <a:solidFill>
                  <a:srgbClr val="232323"/>
                </a:solidFill>
                <a:latin typeface="Verdana" panose="020B0604030504040204" pitchFamily="34" charset="0"/>
                <a:ea typeface="Verdana" panose="020B0604030504040204" pitchFamily="34" charset="0"/>
              </a:rPr>
              <a:t> </a:t>
            </a:r>
            <a:r>
              <a:rPr lang="es-ES" sz="700" spc="-10" dirty="0">
                <a:solidFill>
                  <a:srgbClr val="232323"/>
                </a:solidFill>
                <a:latin typeface="Verdana" panose="020B0604030504040204" pitchFamily="34" charset="0"/>
                <a:ea typeface="Verdana" panose="020B0604030504040204" pitchFamily="34" charset="0"/>
              </a:rPr>
              <a:t>y</a:t>
            </a:r>
            <a:r>
              <a:rPr lang="es-ES" sz="700" spc="-70" dirty="0">
                <a:solidFill>
                  <a:srgbClr val="232323"/>
                </a:solidFill>
                <a:latin typeface="Verdana" panose="020B0604030504040204" pitchFamily="34" charset="0"/>
                <a:ea typeface="Verdana" panose="020B0604030504040204" pitchFamily="34" charset="0"/>
              </a:rPr>
              <a:t> </a:t>
            </a:r>
            <a:r>
              <a:rPr lang="es-ES" sz="700" spc="-10" dirty="0">
                <a:solidFill>
                  <a:srgbClr val="232323"/>
                </a:solidFill>
                <a:latin typeface="Verdana" panose="020B0604030504040204" pitchFamily="34" charset="0"/>
                <a:ea typeface="Verdana" panose="020B0604030504040204" pitchFamily="34" charset="0"/>
              </a:rPr>
              <a:t>los</a:t>
            </a:r>
            <a:r>
              <a:rPr lang="es-ES" sz="700" spc="-30" dirty="0">
                <a:solidFill>
                  <a:srgbClr val="232323"/>
                </a:solidFill>
                <a:latin typeface="Verdana" panose="020B0604030504040204" pitchFamily="34" charset="0"/>
                <a:ea typeface="Verdana" panose="020B0604030504040204" pitchFamily="34" charset="0"/>
              </a:rPr>
              <a:t> </a:t>
            </a:r>
            <a:r>
              <a:rPr lang="es-ES" sz="700" spc="-10" dirty="0">
                <a:solidFill>
                  <a:srgbClr val="232323"/>
                </a:solidFill>
                <a:latin typeface="Verdana" panose="020B0604030504040204" pitchFamily="34" charset="0"/>
                <a:ea typeface="Verdana" panose="020B0604030504040204" pitchFamily="34" charset="0"/>
              </a:rPr>
              <a:t>establecimientos</a:t>
            </a:r>
            <a:r>
              <a:rPr lang="es-ES" sz="700" spc="-75" dirty="0">
                <a:solidFill>
                  <a:srgbClr val="232323"/>
                </a:solidFill>
                <a:latin typeface="Verdana" panose="020B0604030504040204" pitchFamily="34" charset="0"/>
                <a:ea typeface="Verdana" panose="020B0604030504040204" pitchFamily="34" charset="0"/>
              </a:rPr>
              <a:t> </a:t>
            </a:r>
            <a:r>
              <a:rPr lang="es-ES" sz="700" spc="-10" dirty="0">
                <a:solidFill>
                  <a:srgbClr val="232323"/>
                </a:solidFill>
                <a:latin typeface="Verdana" panose="020B0604030504040204" pitchFamily="34" charset="0"/>
                <a:ea typeface="Verdana" panose="020B0604030504040204" pitchFamily="34" charset="0"/>
              </a:rPr>
              <a:t>de</a:t>
            </a:r>
            <a:r>
              <a:rPr lang="es-ES" sz="700" spc="-55" dirty="0">
                <a:solidFill>
                  <a:srgbClr val="232323"/>
                </a:solidFill>
                <a:latin typeface="Verdana" panose="020B0604030504040204" pitchFamily="34" charset="0"/>
                <a:ea typeface="Verdana" panose="020B0604030504040204" pitchFamily="34" charset="0"/>
              </a:rPr>
              <a:t> </a:t>
            </a:r>
            <a:r>
              <a:rPr lang="es-ES" sz="700" spc="-10" dirty="0">
                <a:solidFill>
                  <a:srgbClr val="232323"/>
                </a:solidFill>
                <a:latin typeface="Verdana" panose="020B0604030504040204" pitchFamily="34" charset="0"/>
                <a:ea typeface="Verdana" panose="020B0604030504040204" pitchFamily="34" charset="0"/>
              </a:rPr>
              <a:t>la red</a:t>
            </a:r>
            <a:r>
              <a:rPr lang="es-ES" sz="700" spc="-45" dirty="0">
                <a:solidFill>
                  <a:srgbClr val="232323"/>
                </a:solidFill>
                <a:latin typeface="Verdana" panose="020B0604030504040204" pitchFamily="34" charset="0"/>
                <a:ea typeface="Verdana" panose="020B0604030504040204" pitchFamily="34" charset="0"/>
              </a:rPr>
              <a:t> </a:t>
            </a:r>
            <a:r>
              <a:rPr lang="es-ES" sz="700" spc="-10" dirty="0">
                <a:solidFill>
                  <a:srgbClr val="232323"/>
                </a:solidFill>
                <a:latin typeface="Verdana" panose="020B0604030504040204" pitchFamily="34" charset="0"/>
                <a:ea typeface="Verdana" panose="020B0604030504040204" pitchFamily="34" charset="0"/>
              </a:rPr>
              <a:t>SSMS,</a:t>
            </a:r>
            <a:r>
              <a:rPr lang="es-ES" sz="700" spc="-25" dirty="0">
                <a:solidFill>
                  <a:srgbClr val="232323"/>
                </a:solidFill>
                <a:latin typeface="Verdana" panose="020B0604030504040204" pitchFamily="34" charset="0"/>
                <a:ea typeface="Verdana" panose="020B0604030504040204" pitchFamily="34" charset="0"/>
              </a:rPr>
              <a:t> </a:t>
            </a:r>
            <a:r>
              <a:rPr lang="es-ES" sz="700" spc="-10" dirty="0">
                <a:solidFill>
                  <a:srgbClr val="232323"/>
                </a:solidFill>
                <a:latin typeface="Verdana" panose="020B0604030504040204" pitchFamily="34" charset="0"/>
                <a:ea typeface="Verdana" panose="020B0604030504040204" pitchFamily="34" charset="0"/>
              </a:rPr>
              <a:t>para</a:t>
            </a:r>
            <a:r>
              <a:rPr lang="es-ES" sz="700" spc="-55" dirty="0">
                <a:solidFill>
                  <a:srgbClr val="232323"/>
                </a:solidFill>
                <a:latin typeface="Verdana" panose="020B0604030504040204" pitchFamily="34" charset="0"/>
                <a:ea typeface="Verdana" panose="020B0604030504040204" pitchFamily="34" charset="0"/>
              </a:rPr>
              <a:t> </a:t>
            </a:r>
            <a:r>
              <a:rPr lang="es-ES" sz="700" spc="-10" dirty="0">
                <a:solidFill>
                  <a:srgbClr val="232323"/>
                </a:solidFill>
                <a:latin typeface="Verdana" panose="020B0604030504040204" pitchFamily="34" charset="0"/>
                <a:ea typeface="Verdana" panose="020B0604030504040204" pitchFamily="34" charset="0"/>
              </a:rPr>
              <a:t>que</a:t>
            </a:r>
            <a:r>
              <a:rPr lang="es-ES" sz="700" spc="-60" dirty="0">
                <a:solidFill>
                  <a:srgbClr val="232323"/>
                </a:solidFill>
                <a:latin typeface="Verdana" panose="020B0604030504040204" pitchFamily="34" charset="0"/>
                <a:ea typeface="Verdana" panose="020B0604030504040204" pitchFamily="34" charset="0"/>
              </a:rPr>
              <a:t> </a:t>
            </a:r>
            <a:r>
              <a:rPr lang="es-ES" sz="700" spc="-10" dirty="0">
                <a:solidFill>
                  <a:srgbClr val="232323"/>
                </a:solidFill>
                <a:latin typeface="Verdana" panose="020B0604030504040204" pitchFamily="34" charset="0"/>
                <a:ea typeface="Verdana" panose="020B0604030504040204" pitchFamily="34" charset="0"/>
              </a:rPr>
              <a:t>cumplan</a:t>
            </a:r>
            <a:r>
              <a:rPr lang="es-ES" sz="700" spc="-55" dirty="0">
                <a:solidFill>
                  <a:srgbClr val="232323"/>
                </a:solidFill>
                <a:latin typeface="Verdana" panose="020B0604030504040204" pitchFamily="34" charset="0"/>
                <a:ea typeface="Verdana" panose="020B0604030504040204" pitchFamily="34" charset="0"/>
              </a:rPr>
              <a:t> </a:t>
            </a:r>
            <a:r>
              <a:rPr lang="es-ES" sz="700" spc="-10" dirty="0">
                <a:solidFill>
                  <a:srgbClr val="232323"/>
                </a:solidFill>
                <a:latin typeface="Verdana" panose="020B0604030504040204" pitchFamily="34" charset="0"/>
                <a:ea typeface="Verdana" panose="020B0604030504040204" pitchFamily="34" charset="0"/>
              </a:rPr>
              <a:t>con</a:t>
            </a:r>
            <a:r>
              <a:rPr lang="es-ES" sz="700" spc="-55" dirty="0">
                <a:solidFill>
                  <a:srgbClr val="232323"/>
                </a:solidFill>
                <a:latin typeface="Verdana" panose="020B0604030504040204" pitchFamily="34" charset="0"/>
                <a:ea typeface="Verdana" panose="020B0604030504040204" pitchFamily="34" charset="0"/>
              </a:rPr>
              <a:t> </a:t>
            </a:r>
            <a:r>
              <a:rPr lang="es-ES" sz="700" spc="-10" dirty="0">
                <a:solidFill>
                  <a:srgbClr val="3F3F3F"/>
                </a:solidFill>
                <a:latin typeface="Verdana" panose="020B0604030504040204" pitchFamily="34" charset="0"/>
                <a:ea typeface="Verdana" panose="020B0604030504040204" pitchFamily="34" charset="0"/>
              </a:rPr>
              <a:t>lo</a:t>
            </a:r>
            <a:r>
              <a:rPr lang="es-ES" sz="700" spc="-70" dirty="0">
                <a:solidFill>
                  <a:srgbClr val="3F3F3F"/>
                </a:solidFill>
                <a:latin typeface="Verdana" panose="020B0604030504040204" pitchFamily="34" charset="0"/>
                <a:ea typeface="Verdana" panose="020B0604030504040204" pitchFamily="34" charset="0"/>
              </a:rPr>
              <a:t> </a:t>
            </a:r>
            <a:r>
              <a:rPr lang="es-ES" sz="700" spc="-10" dirty="0">
                <a:solidFill>
                  <a:srgbClr val="232323"/>
                </a:solidFill>
                <a:latin typeface="Verdana" panose="020B0604030504040204" pitchFamily="34" charset="0"/>
                <a:ea typeface="Verdana" panose="020B0604030504040204" pitchFamily="34" charset="0"/>
              </a:rPr>
              <a:t>dispuesto </a:t>
            </a:r>
            <a:r>
              <a:rPr lang="es-ES" sz="700" spc="-5" dirty="0">
                <a:solidFill>
                  <a:srgbClr val="232323"/>
                </a:solidFill>
                <a:latin typeface="Verdana" panose="020B0604030504040204" pitchFamily="34" charset="0"/>
                <a:ea typeface="Verdana" panose="020B0604030504040204" pitchFamily="34" charset="0"/>
              </a:rPr>
              <a:t>por</a:t>
            </a:r>
            <a:r>
              <a:rPr lang="es-ES" sz="700" spc="-10" dirty="0">
                <a:solidFill>
                  <a:srgbClr val="232323"/>
                </a:solidFill>
                <a:latin typeface="Verdana" panose="020B0604030504040204" pitchFamily="34" charset="0"/>
                <a:ea typeface="Verdana" panose="020B0604030504040204" pitchFamily="34" charset="0"/>
              </a:rPr>
              <a:t> </a:t>
            </a:r>
            <a:r>
              <a:rPr lang="es-ES" sz="700" spc="-5" dirty="0">
                <a:solidFill>
                  <a:srgbClr val="3F3F3F"/>
                </a:solidFill>
                <a:latin typeface="Verdana" panose="020B0604030504040204" pitchFamily="34" charset="0"/>
                <a:ea typeface="Verdana" panose="020B0604030504040204" pitchFamily="34" charset="0"/>
              </a:rPr>
              <a:t>la</a:t>
            </a:r>
            <a:r>
              <a:rPr lang="es-ES" sz="700" spc="-40" dirty="0">
                <a:solidFill>
                  <a:srgbClr val="3F3F3F"/>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Ley</a:t>
            </a:r>
            <a:r>
              <a:rPr lang="es-ES" sz="700" spc="-15"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N°</a:t>
            </a:r>
            <a:r>
              <a:rPr lang="es-ES" sz="700" spc="-45"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20.285, Ley de</a:t>
            </a:r>
            <a:r>
              <a:rPr lang="es-ES" sz="700" spc="-8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Transparencia.</a:t>
            </a:r>
            <a:endParaRPr lang="en-US" sz="700" spc="-5" dirty="0">
              <a:latin typeface="Verdana" panose="020B0604030504040204" pitchFamily="34" charset="0"/>
              <a:ea typeface="Verdana" panose="020B0604030504040204" pitchFamily="34" charset="0"/>
            </a:endParaRPr>
          </a:p>
          <a:p>
            <a:pPr marL="171450" marR="242570" lvl="0" indent="-171450">
              <a:spcAft>
                <a:spcPts val="0"/>
              </a:spcAft>
              <a:buClr>
                <a:srgbClr val="232323"/>
              </a:buClr>
              <a:buSzPts val="1100"/>
              <a:buFont typeface="Arial" panose="020B0604020202020204" pitchFamily="34" charset="0"/>
              <a:buChar char="•"/>
              <a:tabLst>
                <a:tab pos="621665" algn="l"/>
                <a:tab pos="634365" algn="l"/>
              </a:tabLst>
            </a:pPr>
            <a:r>
              <a:rPr lang="es-ES" sz="700" spc="-5" dirty="0">
                <a:solidFill>
                  <a:srgbClr val="232323"/>
                </a:solidFill>
                <a:latin typeface="Verdana" panose="020B0604030504040204" pitchFamily="34" charset="0"/>
                <a:ea typeface="Verdana" panose="020B0604030504040204" pitchFamily="34" charset="0"/>
              </a:rPr>
              <a:t>Rol</a:t>
            </a:r>
            <a:r>
              <a:rPr lang="es-ES" sz="700" spc="-15"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de</a:t>
            </a:r>
            <a:r>
              <a:rPr lang="es-ES" sz="700" spc="-15"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Administrador y Publicador en</a:t>
            </a:r>
            <a:r>
              <a:rPr lang="es-ES" sz="700" spc="-3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el Portal</a:t>
            </a:r>
            <a:r>
              <a:rPr lang="es-ES" sz="700" spc="-20" dirty="0">
                <a:solidFill>
                  <a:srgbClr val="232323"/>
                </a:solidFill>
                <a:latin typeface="Verdana" panose="020B0604030504040204" pitchFamily="34" charset="0"/>
                <a:ea typeface="Verdana" panose="020B0604030504040204" pitchFamily="34" charset="0"/>
              </a:rPr>
              <a:t> </a:t>
            </a:r>
            <a:r>
              <a:rPr lang="es-ES" sz="700" spc="-5" dirty="0">
                <a:solidFill>
                  <a:srgbClr val="3F3F3F"/>
                </a:solidFill>
                <a:latin typeface="Verdana" panose="020B0604030504040204" pitchFamily="34" charset="0"/>
                <a:ea typeface="Verdana" panose="020B0604030504040204" pitchFamily="34" charset="0"/>
              </a:rPr>
              <a:t>informático </a:t>
            </a:r>
            <a:r>
              <a:rPr lang="es-ES" sz="700" spc="-5" dirty="0">
                <a:solidFill>
                  <a:srgbClr val="232323"/>
                </a:solidFill>
                <a:latin typeface="Verdana" panose="020B0604030504040204" pitchFamily="34" charset="0"/>
                <a:ea typeface="Verdana" panose="020B0604030504040204" pitchFamily="34" charset="0"/>
              </a:rPr>
              <a:t>de Transparencia</a:t>
            </a:r>
            <a:r>
              <a:rPr lang="es-ES" sz="700" spc="15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Activa del Servicio de Salud Metropolitano Sur, según Resoluci6n </a:t>
            </a:r>
            <a:r>
              <a:rPr lang="es-ES" sz="600" spc="-5" dirty="0">
                <a:solidFill>
                  <a:srgbClr val="232323"/>
                </a:solidFill>
                <a:latin typeface="Verdana" panose="020B0604030504040204" pitchFamily="34" charset="0"/>
                <a:ea typeface="Verdana" panose="020B0604030504040204" pitchFamily="34" charset="0"/>
              </a:rPr>
              <a:t>N°</a:t>
            </a:r>
            <a:r>
              <a:rPr lang="es-ES" sz="600" spc="18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500 del 4 de enero del 2023, o de las sucesivas instrucciones del área de Transparencia Activa emitidas por el Consejo Para la Transparencia.</a:t>
            </a:r>
            <a:endParaRPr lang="en-US" sz="700" spc="-5" dirty="0">
              <a:latin typeface="Verdana" panose="020B0604030504040204" pitchFamily="34" charset="0"/>
              <a:ea typeface="Verdana" panose="020B0604030504040204" pitchFamily="34" charset="0"/>
            </a:endParaRPr>
          </a:p>
          <a:p>
            <a:pPr marR="242570" lvl="0">
              <a:spcAft>
                <a:spcPts val="0"/>
              </a:spcAft>
              <a:buClr>
                <a:srgbClr val="232323"/>
              </a:buClr>
              <a:buSzPts val="1100"/>
              <a:tabLst>
                <a:tab pos="621665" algn="l"/>
                <a:tab pos="634365" algn="l"/>
              </a:tabLst>
            </a:pPr>
            <a:endParaRPr lang="es-ES" sz="700" dirty="0">
              <a:solidFill>
                <a:srgbClr val="232323"/>
              </a:solidFill>
              <a:latin typeface="Verdana" panose="020B0604030504040204" pitchFamily="34" charset="0"/>
              <a:ea typeface="Verdana" panose="020B0604030504040204" pitchFamily="34" charset="0"/>
            </a:endParaRPr>
          </a:p>
          <a:p>
            <a:pPr marR="242570" lvl="0">
              <a:spcAft>
                <a:spcPts val="0"/>
              </a:spcAft>
              <a:buClr>
                <a:srgbClr val="232323"/>
              </a:buClr>
              <a:buSzPts val="1100"/>
              <a:tabLst>
                <a:tab pos="621665" algn="l"/>
                <a:tab pos="634365" algn="l"/>
              </a:tabLst>
            </a:pPr>
            <a:r>
              <a:rPr lang="es-ES" sz="700" dirty="0">
                <a:solidFill>
                  <a:srgbClr val="232323"/>
                </a:solidFill>
                <a:latin typeface="Verdana" panose="020B0604030504040204" pitchFamily="34" charset="0"/>
                <a:ea typeface="Verdana" panose="020B0604030504040204" pitchFamily="34" charset="0"/>
              </a:rPr>
              <a:t>En</a:t>
            </a:r>
            <a:r>
              <a:rPr lang="es-ES" sz="700" spc="2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Gestión</a:t>
            </a:r>
            <a:r>
              <a:rPr lang="es-ES" sz="700" spc="10"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de</a:t>
            </a:r>
            <a:r>
              <a:rPr lang="es-ES" sz="700" spc="-45"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Solicitudes</a:t>
            </a:r>
            <a:r>
              <a:rPr lang="es-ES" sz="700" spc="70" dirty="0">
                <a:solidFill>
                  <a:srgbClr val="232323"/>
                </a:solidFill>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de</a:t>
            </a:r>
            <a:r>
              <a:rPr lang="es-ES" sz="700" spc="-10" dirty="0">
                <a:solidFill>
                  <a:srgbClr val="232323"/>
                </a:solidFill>
                <a:latin typeface="Verdana" panose="020B0604030504040204" pitchFamily="34" charset="0"/>
                <a:ea typeface="Verdana" panose="020B0604030504040204" pitchFamily="34" charset="0"/>
              </a:rPr>
              <a:t> Transparencia:</a:t>
            </a:r>
            <a:endParaRPr lang="en-US" sz="700" dirty="0">
              <a:latin typeface="Verdana" panose="020B0604030504040204" pitchFamily="34" charset="0"/>
              <a:ea typeface="Verdana" panose="020B0604030504040204" pitchFamily="34" charset="0"/>
            </a:endParaRPr>
          </a:p>
          <a:p>
            <a:pPr marL="171450" marR="242570" lvl="0" indent="-171450">
              <a:spcAft>
                <a:spcPts val="0"/>
              </a:spcAft>
              <a:buClr>
                <a:srgbClr val="232323"/>
              </a:buClr>
              <a:buSzPts val="1100"/>
              <a:buFont typeface="Arial" panose="020B0604020202020204" pitchFamily="34" charset="0"/>
              <a:buChar char="•"/>
              <a:tabLst>
                <a:tab pos="621665" algn="l"/>
                <a:tab pos="634365" algn="l"/>
              </a:tabLst>
            </a:pPr>
            <a:r>
              <a:rPr lang="es-ES" sz="700" spc="-5" dirty="0">
                <a:solidFill>
                  <a:srgbClr val="232323"/>
                </a:solidFill>
                <a:latin typeface="Verdana" panose="020B0604030504040204" pitchFamily="34" charset="0"/>
                <a:ea typeface="Verdana" panose="020B0604030504040204" pitchFamily="34" charset="0"/>
              </a:rPr>
              <a:t>Recepción,</a:t>
            </a:r>
            <a:r>
              <a:rPr lang="es-ES" sz="700" spc="2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registro y coordinación</a:t>
            </a:r>
            <a:r>
              <a:rPr lang="es-ES" sz="700" spc="2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de respuesta</a:t>
            </a:r>
            <a:r>
              <a:rPr lang="es-ES" sz="700" spc="2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de solicitudes</a:t>
            </a:r>
            <a:r>
              <a:rPr lang="es-ES" sz="700" spc="2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de la Ley N° 20.285, utilizando la plataforma web que dispone el Consejo Para La Transparencia, en </a:t>
            </a:r>
            <a:r>
              <a:rPr lang="es-ES" sz="700" spc="-5" dirty="0">
                <a:solidFill>
                  <a:srgbClr val="3F3F3F"/>
                </a:solidFill>
                <a:latin typeface="Verdana" panose="020B0604030504040204" pitchFamily="34" charset="0"/>
                <a:ea typeface="Verdana" panose="020B0604030504040204" pitchFamily="34" charset="0"/>
              </a:rPr>
              <a:t>los </a:t>
            </a:r>
            <a:r>
              <a:rPr lang="es-ES" sz="700" spc="-5" dirty="0">
                <a:solidFill>
                  <a:srgbClr val="232323"/>
                </a:solidFill>
                <a:latin typeface="Verdana" panose="020B0604030504040204" pitchFamily="34" charset="0"/>
                <a:ea typeface="Verdana" panose="020B0604030504040204" pitchFamily="34" charset="0"/>
              </a:rPr>
              <a:t>Departamentos</a:t>
            </a:r>
            <a:r>
              <a:rPr lang="es-ES" sz="700" spc="2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y </a:t>
            </a:r>
            <a:r>
              <a:rPr lang="es-ES" sz="700" spc="-5" dirty="0">
                <a:solidFill>
                  <a:srgbClr val="3F3F3F"/>
                </a:solidFill>
                <a:latin typeface="Verdana" panose="020B0604030504040204" pitchFamily="34" charset="0"/>
                <a:ea typeface="Verdana" panose="020B0604030504040204" pitchFamily="34" charset="0"/>
              </a:rPr>
              <a:t>Unidades </a:t>
            </a:r>
            <a:r>
              <a:rPr lang="es-ES" sz="700" spc="-5" dirty="0">
                <a:solidFill>
                  <a:srgbClr val="232323"/>
                </a:solidFill>
                <a:latin typeface="Verdana" panose="020B0604030504040204" pitchFamily="34" charset="0"/>
                <a:ea typeface="Verdana" panose="020B0604030504040204" pitchFamily="34" charset="0"/>
              </a:rPr>
              <a:t>del SSMS.</a:t>
            </a:r>
            <a:endParaRPr lang="en-US" sz="700" spc="-5" dirty="0">
              <a:latin typeface="Verdana" panose="020B0604030504040204" pitchFamily="34" charset="0"/>
              <a:ea typeface="Verdana" panose="020B0604030504040204" pitchFamily="34" charset="0"/>
            </a:endParaRPr>
          </a:p>
          <a:p>
            <a:pPr marL="171450" marR="226060" lvl="0" indent="-171450">
              <a:spcAft>
                <a:spcPts val="0"/>
              </a:spcAft>
              <a:buClr>
                <a:srgbClr val="232323"/>
              </a:buClr>
              <a:buSzPts val="1100"/>
              <a:buFont typeface="Arial" panose="020B0604020202020204" pitchFamily="34" charset="0"/>
              <a:buChar char="•"/>
              <a:tabLst>
                <a:tab pos="640715" algn="l"/>
                <a:tab pos="649605" algn="l"/>
              </a:tabLst>
            </a:pPr>
            <a:r>
              <a:rPr lang="es-ES" sz="700" spc="-5" dirty="0">
                <a:solidFill>
                  <a:srgbClr val="232323"/>
                </a:solidFill>
                <a:latin typeface="Verdana" panose="020B0604030504040204" pitchFamily="34" charset="0"/>
                <a:ea typeface="Verdana" panose="020B0604030504040204" pitchFamily="34" charset="0"/>
              </a:rPr>
              <a:t>Encargado de asesorar y coordinar </a:t>
            </a:r>
            <a:r>
              <a:rPr lang="es-ES" sz="700" spc="-5" dirty="0">
                <a:solidFill>
                  <a:srgbClr val="3F3F3F"/>
                </a:solidFill>
                <a:latin typeface="Verdana" panose="020B0604030504040204" pitchFamily="34" charset="0"/>
                <a:ea typeface="Verdana" panose="020B0604030504040204" pitchFamily="34" charset="0"/>
              </a:rPr>
              <a:t>las </a:t>
            </a:r>
            <a:r>
              <a:rPr lang="es-ES" sz="700" spc="-5" dirty="0">
                <a:solidFill>
                  <a:srgbClr val="232323"/>
                </a:solidFill>
                <a:latin typeface="Verdana" panose="020B0604030504040204" pitchFamily="34" charset="0"/>
                <a:ea typeface="Verdana" panose="020B0604030504040204" pitchFamily="34" charset="0"/>
              </a:rPr>
              <a:t>respuestas a </a:t>
            </a:r>
            <a:r>
              <a:rPr lang="es-ES" sz="700" spc="-5" dirty="0">
                <a:solidFill>
                  <a:srgbClr val="3F3F3F"/>
                </a:solidFill>
                <a:latin typeface="Verdana" panose="020B0604030504040204" pitchFamily="34" charset="0"/>
                <a:ea typeface="Verdana" panose="020B0604030504040204" pitchFamily="34" charset="0"/>
              </a:rPr>
              <a:t>las </a:t>
            </a:r>
            <a:r>
              <a:rPr lang="es-ES" sz="700" spc="-5" dirty="0">
                <a:solidFill>
                  <a:srgbClr val="232323"/>
                </a:solidFill>
                <a:latin typeface="Verdana" panose="020B0604030504040204" pitchFamily="34" charset="0"/>
                <a:ea typeface="Verdana" panose="020B0604030504040204" pitchFamily="34" charset="0"/>
              </a:rPr>
              <a:t>solicitudes de Ley de Transparencia realizadas al SSMS y/o sus Hospitales Dependientes.</a:t>
            </a:r>
            <a:r>
              <a:rPr lang="es-ES" sz="700" spc="2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Además,</a:t>
            </a:r>
            <a:r>
              <a:rPr lang="es-ES" sz="700" spc="2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para</a:t>
            </a:r>
            <a:r>
              <a:rPr lang="es-ES" sz="700" spc="370" dirty="0">
                <a:solidFill>
                  <a:srgbClr val="232323"/>
                </a:solidFill>
                <a:latin typeface="Verdana" panose="020B0604030504040204" pitchFamily="34" charset="0"/>
                <a:ea typeface="Verdana" panose="020B0604030504040204" pitchFamily="34" charset="0"/>
              </a:rPr>
              <a:t> </a:t>
            </a:r>
            <a:r>
              <a:rPr lang="es-ES" sz="700" spc="-5" dirty="0">
                <a:solidFill>
                  <a:srgbClr val="3F3F3F"/>
                </a:solidFill>
                <a:latin typeface="Verdana" panose="020B0604030504040204" pitchFamily="34" charset="0"/>
                <a:ea typeface="Verdana" panose="020B0604030504040204" pitchFamily="34" charset="0"/>
              </a:rPr>
              <a:t>la</a:t>
            </a:r>
            <a:r>
              <a:rPr lang="es-ES" sz="700" spc="375" dirty="0">
                <a:solidFill>
                  <a:srgbClr val="3F3F3F"/>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ejecución</a:t>
            </a:r>
            <a:r>
              <a:rPr lang="es-ES" sz="700" spc="39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debidamente</a:t>
            </a:r>
            <a:r>
              <a:rPr lang="es-ES" sz="700" spc="4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informada</a:t>
            </a:r>
            <a:r>
              <a:rPr lang="es-ES" sz="700" spc="4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de</a:t>
            </a:r>
            <a:r>
              <a:rPr lang="es-ES" sz="700" spc="4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la</a:t>
            </a:r>
            <a:r>
              <a:rPr lang="es-ES" sz="700" spc="4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gestión</a:t>
            </a:r>
            <a:r>
              <a:rPr lang="es-ES" sz="700" spc="39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de</a:t>
            </a:r>
            <a:r>
              <a:rPr lang="es-ES" sz="700" spc="4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solicitudes</a:t>
            </a:r>
            <a:r>
              <a:rPr lang="es-ES" sz="700" spc="400" dirty="0">
                <a:solidFill>
                  <a:srgbClr val="232323"/>
                </a:solidFill>
                <a:latin typeface="Verdana" panose="020B0604030504040204" pitchFamily="34" charset="0"/>
                <a:ea typeface="Verdana" panose="020B0604030504040204" pitchFamily="34" charset="0"/>
              </a:rPr>
              <a:t> </a:t>
            </a:r>
            <a:r>
              <a:rPr lang="es-ES" sz="700" spc="-5" dirty="0">
                <a:solidFill>
                  <a:srgbClr val="232323"/>
                </a:solidFill>
                <a:latin typeface="Verdana" panose="020B0604030504040204" pitchFamily="34" charset="0"/>
                <a:ea typeface="Verdana" panose="020B0604030504040204" pitchFamily="34" charset="0"/>
              </a:rPr>
              <a:t>de</a:t>
            </a:r>
            <a:r>
              <a:rPr lang="en-US" sz="700" spc="-5" dirty="0">
                <a:latin typeface="Verdana" panose="020B0604030504040204" pitchFamily="34" charset="0"/>
                <a:ea typeface="Verdana" panose="020B0604030504040204" pitchFamily="34" charset="0"/>
              </a:rPr>
              <a:t> </a:t>
            </a:r>
            <a:r>
              <a:rPr lang="es-ES" sz="700" dirty="0">
                <a:solidFill>
                  <a:srgbClr val="232323"/>
                </a:solidFill>
                <a:latin typeface="Verdana" panose="020B0604030504040204" pitchFamily="34" charset="0"/>
                <a:ea typeface="Verdana" panose="020B0604030504040204" pitchFamily="34" charset="0"/>
              </a:rPr>
              <a:t>Transparencia, utiliza la plataforma web que dispone el Consejo Para La </a:t>
            </a:r>
            <a:r>
              <a:rPr lang="es-ES" sz="700" spc="-10" dirty="0">
                <a:solidFill>
                  <a:srgbClr val="3F3F3F"/>
                </a:solidFill>
                <a:latin typeface="Verdana" panose="020B0604030504040204" pitchFamily="34" charset="0"/>
                <a:ea typeface="Verdana" panose="020B0604030504040204" pitchFamily="34" charset="0"/>
              </a:rPr>
              <a:t>Transparencia.</a:t>
            </a:r>
            <a:endParaRPr lang="en-US" sz="700" dirty="0">
              <a:latin typeface="Verdana" panose="020B0604030504040204" pitchFamily="34" charset="0"/>
              <a:ea typeface="Verdana" panose="020B0604030504040204" pitchFamily="34" charset="0"/>
            </a:endParaRPr>
          </a:p>
          <a:p>
            <a:pPr marL="171450" marR="212090" lvl="0" indent="-171450">
              <a:spcAft>
                <a:spcPts val="0"/>
              </a:spcAft>
              <a:buClr>
                <a:srgbClr val="232323"/>
              </a:buClr>
              <a:buSzPts val="1100"/>
              <a:buFont typeface="Arial" panose="020B0604020202020204" pitchFamily="34" charset="0"/>
              <a:buChar char="•"/>
              <a:tabLst>
                <a:tab pos="650875" algn="l"/>
                <a:tab pos="660400" algn="l"/>
              </a:tabLst>
            </a:pPr>
            <a:r>
              <a:rPr lang="es-ES" sz="700" spc="-5" dirty="0">
                <a:solidFill>
                  <a:srgbClr val="232323"/>
                </a:solidFill>
                <a:latin typeface="Verdana" panose="020B0604030504040204" pitchFamily="34" charset="0"/>
                <a:ea typeface="Verdana" panose="020B0604030504040204" pitchFamily="34" charset="0"/>
              </a:rPr>
              <a:t>Enlace administrador para el Consejo Para </a:t>
            </a:r>
            <a:r>
              <a:rPr lang="es-ES" sz="700" spc="-5" dirty="0">
                <a:solidFill>
                  <a:srgbClr val="3F3F3F"/>
                </a:solidFill>
                <a:latin typeface="Verdana" panose="020B0604030504040204" pitchFamily="34" charset="0"/>
                <a:ea typeface="Verdana" panose="020B0604030504040204" pitchFamily="34" charset="0"/>
              </a:rPr>
              <a:t>la </a:t>
            </a:r>
            <a:r>
              <a:rPr lang="es-ES" sz="700" spc="-5" dirty="0">
                <a:solidFill>
                  <a:srgbClr val="232323"/>
                </a:solidFill>
                <a:latin typeface="Verdana" panose="020B0604030504040204" pitchFamily="34" charset="0"/>
                <a:ea typeface="Verdana" panose="020B0604030504040204" pitchFamily="34" charset="0"/>
              </a:rPr>
              <a:t>Transparencia: Representaci6n del SSMS ante el Consejo Para La Transparencia desprendido de Capacitaciones, </a:t>
            </a:r>
            <a:r>
              <a:rPr lang="es-ES" sz="700" spc="-5" dirty="0">
                <a:solidFill>
                  <a:srgbClr val="3F3F3F"/>
                </a:solidFill>
                <a:latin typeface="Verdana" panose="020B0604030504040204" pitchFamily="34" charset="0"/>
                <a:ea typeface="Verdana" panose="020B0604030504040204" pitchFamily="34" charset="0"/>
              </a:rPr>
              <a:t>lnstrucciones, </a:t>
            </a:r>
            <a:r>
              <a:rPr lang="es-ES" sz="700" spc="-5" dirty="0">
                <a:solidFill>
                  <a:srgbClr val="232323"/>
                </a:solidFill>
                <a:latin typeface="Verdana" panose="020B0604030504040204" pitchFamily="34" charset="0"/>
                <a:ea typeface="Verdana" panose="020B0604030504040204" pitchFamily="34" charset="0"/>
              </a:rPr>
              <a:t>Eventos, entre otras actividades.</a:t>
            </a:r>
            <a:endParaRPr lang="es-ES" sz="700" dirty="0">
              <a:latin typeface="Verdana" panose="020B0604030504040204" pitchFamily="34" charset="0"/>
              <a:ea typeface="Verdana" panose="020B0604030504040204" pitchFamily="34" charset="0"/>
            </a:endParaRPr>
          </a:p>
          <a:p>
            <a:pPr marL="78105"/>
            <a:r>
              <a:rPr lang="es-ES" sz="700" dirty="0">
                <a:solidFill>
                  <a:srgbClr val="1A1C1C"/>
                </a:solidFill>
                <a:latin typeface="Verdana" panose="020B0604030504040204" pitchFamily="34" charset="0"/>
                <a:ea typeface="Verdana" panose="020B0604030504040204" pitchFamily="34" charset="0"/>
              </a:rPr>
              <a:t>En</a:t>
            </a:r>
            <a:r>
              <a:rPr lang="es-ES" sz="700" spc="90" dirty="0">
                <a:solidFill>
                  <a:srgbClr val="1A1C1C"/>
                </a:solidFill>
                <a:latin typeface="Verdana" panose="020B0604030504040204" pitchFamily="34" charset="0"/>
                <a:ea typeface="Verdana" panose="020B0604030504040204" pitchFamily="34" charset="0"/>
              </a:rPr>
              <a:t> </a:t>
            </a:r>
            <a:r>
              <a:rPr lang="es-ES" sz="700" dirty="0">
                <a:solidFill>
                  <a:srgbClr val="1A1C1C"/>
                </a:solidFill>
                <a:latin typeface="Verdana" panose="020B0604030504040204" pitchFamily="34" charset="0"/>
                <a:ea typeface="Verdana" panose="020B0604030504040204" pitchFamily="34" charset="0"/>
              </a:rPr>
              <a:t>Gestión</a:t>
            </a:r>
            <a:r>
              <a:rPr lang="es-ES" sz="700" spc="50" dirty="0">
                <a:solidFill>
                  <a:srgbClr val="1A1C1C"/>
                </a:solidFill>
                <a:latin typeface="Verdana" panose="020B0604030504040204" pitchFamily="34" charset="0"/>
                <a:ea typeface="Verdana" panose="020B0604030504040204" pitchFamily="34" charset="0"/>
              </a:rPr>
              <a:t> </a:t>
            </a:r>
            <a:r>
              <a:rPr lang="es-ES" sz="700" dirty="0">
                <a:solidFill>
                  <a:srgbClr val="2A2A2A"/>
                </a:solidFill>
                <a:latin typeface="Verdana" panose="020B0604030504040204" pitchFamily="34" charset="0"/>
                <a:ea typeface="Verdana" panose="020B0604030504040204" pitchFamily="34" charset="0"/>
              </a:rPr>
              <a:t>de</a:t>
            </a:r>
            <a:r>
              <a:rPr lang="es-ES" sz="700" spc="-80" dirty="0">
                <a:solidFill>
                  <a:srgbClr val="2A2A2A"/>
                </a:solidFill>
                <a:latin typeface="Verdana" panose="020B0604030504040204" pitchFamily="34" charset="0"/>
                <a:ea typeface="Verdana" panose="020B0604030504040204" pitchFamily="34" charset="0"/>
              </a:rPr>
              <a:t> </a:t>
            </a:r>
            <a:r>
              <a:rPr lang="es-ES" sz="700" dirty="0">
                <a:solidFill>
                  <a:srgbClr val="1A1C1C"/>
                </a:solidFill>
                <a:latin typeface="Verdana" panose="020B0604030504040204" pitchFamily="34" charset="0"/>
                <a:ea typeface="Verdana" panose="020B0604030504040204" pitchFamily="34" charset="0"/>
              </a:rPr>
              <a:t>Solicitudes</a:t>
            </a:r>
            <a:r>
              <a:rPr lang="es-ES" sz="700" spc="20" dirty="0">
                <a:solidFill>
                  <a:srgbClr val="1A1C1C"/>
                </a:solidFill>
                <a:latin typeface="Verdana" panose="020B0604030504040204" pitchFamily="34" charset="0"/>
                <a:ea typeface="Verdana" panose="020B0604030504040204" pitchFamily="34" charset="0"/>
              </a:rPr>
              <a:t> </a:t>
            </a:r>
            <a:r>
              <a:rPr lang="es-ES" sz="700" spc="-10" dirty="0">
                <a:solidFill>
                  <a:srgbClr val="1A1C1C"/>
                </a:solidFill>
                <a:latin typeface="Verdana" panose="020B0604030504040204" pitchFamily="34" charset="0"/>
                <a:ea typeface="Verdana" panose="020B0604030504040204" pitchFamily="34" charset="0"/>
              </a:rPr>
              <a:t>Ciudadanas</a:t>
            </a:r>
            <a:endParaRPr lang="en-US" sz="700" dirty="0">
              <a:latin typeface="Verdana" panose="020B0604030504040204" pitchFamily="34" charset="0"/>
              <a:ea typeface="Verdana" panose="020B0604030504040204" pitchFamily="34" charset="0"/>
            </a:endParaRPr>
          </a:p>
          <a:p>
            <a:pPr marL="78105"/>
            <a:r>
              <a:rPr lang="es-ES" sz="700" dirty="0">
                <a:solidFill>
                  <a:srgbClr val="1A1C1C"/>
                </a:solidFill>
                <a:latin typeface="Verdana" panose="020B0604030504040204" pitchFamily="34" charset="0"/>
                <a:ea typeface="Verdana" panose="020B0604030504040204" pitchFamily="34" charset="0"/>
              </a:rPr>
              <a:t>Coordinar</a:t>
            </a:r>
            <a:r>
              <a:rPr lang="es-ES" sz="700" spc="200" dirty="0">
                <a:solidFill>
                  <a:srgbClr val="1A1C1C"/>
                </a:solidFill>
                <a:latin typeface="Verdana" panose="020B0604030504040204" pitchFamily="34" charset="0"/>
                <a:ea typeface="Verdana" panose="020B0604030504040204" pitchFamily="34" charset="0"/>
              </a:rPr>
              <a:t> </a:t>
            </a:r>
            <a:r>
              <a:rPr lang="es-ES" sz="700" dirty="0">
                <a:solidFill>
                  <a:srgbClr val="2A2A2A"/>
                </a:solidFill>
                <a:latin typeface="Verdana" panose="020B0604030504040204" pitchFamily="34" charset="0"/>
                <a:ea typeface="Verdana" panose="020B0604030504040204" pitchFamily="34" charset="0"/>
              </a:rPr>
              <a:t>la</a:t>
            </a:r>
            <a:r>
              <a:rPr lang="es-ES" sz="700" spc="160" dirty="0">
                <a:solidFill>
                  <a:srgbClr val="2A2A2A"/>
                </a:solidFill>
                <a:latin typeface="Verdana" panose="020B0604030504040204" pitchFamily="34" charset="0"/>
                <a:ea typeface="Verdana" panose="020B0604030504040204" pitchFamily="34" charset="0"/>
              </a:rPr>
              <a:t> </a:t>
            </a:r>
            <a:r>
              <a:rPr lang="es-ES" sz="700" dirty="0">
                <a:solidFill>
                  <a:srgbClr val="2A2A2A"/>
                </a:solidFill>
                <a:latin typeface="Verdana" panose="020B0604030504040204" pitchFamily="34" charset="0"/>
                <a:ea typeface="Verdana" panose="020B0604030504040204" pitchFamily="34" charset="0"/>
              </a:rPr>
              <a:t>derivación y respuestas</a:t>
            </a:r>
            <a:r>
              <a:rPr lang="es-ES" sz="700" spc="195" dirty="0">
                <a:solidFill>
                  <a:srgbClr val="2A2A2A"/>
                </a:solidFill>
                <a:latin typeface="Verdana" panose="020B0604030504040204" pitchFamily="34" charset="0"/>
                <a:ea typeface="Verdana" panose="020B0604030504040204" pitchFamily="34" charset="0"/>
              </a:rPr>
              <a:t> </a:t>
            </a:r>
            <a:r>
              <a:rPr lang="es-ES" sz="700" dirty="0">
                <a:solidFill>
                  <a:srgbClr val="2A2A2A"/>
                </a:solidFill>
                <a:latin typeface="Verdana" panose="020B0604030504040204" pitchFamily="34" charset="0"/>
                <a:ea typeface="Verdana" panose="020B0604030504040204" pitchFamily="34" charset="0"/>
              </a:rPr>
              <a:t>de </a:t>
            </a:r>
            <a:r>
              <a:rPr lang="es-ES" sz="700" dirty="0">
                <a:solidFill>
                  <a:srgbClr val="1A1C1C"/>
                </a:solidFill>
                <a:latin typeface="Verdana" panose="020B0604030504040204" pitchFamily="34" charset="0"/>
                <a:ea typeface="Verdana" panose="020B0604030504040204" pitchFamily="34" charset="0"/>
              </a:rPr>
              <a:t>reclamos</a:t>
            </a:r>
            <a:r>
              <a:rPr lang="es-ES" sz="700" dirty="0">
                <a:solidFill>
                  <a:srgbClr val="3F4141"/>
                </a:solidFill>
                <a:latin typeface="Verdana" panose="020B0604030504040204" pitchFamily="34" charset="0"/>
                <a:ea typeface="Verdana" panose="020B0604030504040204" pitchFamily="34" charset="0"/>
              </a:rPr>
              <a:t>, </a:t>
            </a:r>
            <a:r>
              <a:rPr lang="es-ES" sz="700" dirty="0">
                <a:solidFill>
                  <a:srgbClr val="1A1C1C"/>
                </a:solidFill>
                <a:latin typeface="Verdana" panose="020B0604030504040204" pitchFamily="34" charset="0"/>
                <a:ea typeface="Verdana" panose="020B0604030504040204" pitchFamily="34" charset="0"/>
              </a:rPr>
              <a:t>sol</a:t>
            </a:r>
            <a:r>
              <a:rPr lang="es-ES" sz="700" dirty="0">
                <a:solidFill>
                  <a:srgbClr val="3F4141"/>
                </a:solidFill>
                <a:latin typeface="Verdana" panose="020B0604030504040204" pitchFamily="34" charset="0"/>
                <a:ea typeface="Verdana" panose="020B0604030504040204" pitchFamily="34" charset="0"/>
              </a:rPr>
              <a:t>i</a:t>
            </a:r>
            <a:r>
              <a:rPr lang="es-ES" sz="700" dirty="0">
                <a:solidFill>
                  <a:srgbClr val="1A1C1C"/>
                </a:solidFill>
                <a:latin typeface="Verdana" panose="020B0604030504040204" pitchFamily="34" charset="0"/>
                <a:ea typeface="Verdana" panose="020B0604030504040204" pitchFamily="34" charset="0"/>
              </a:rPr>
              <a:t>ci</a:t>
            </a:r>
            <a:r>
              <a:rPr lang="es-ES" sz="700" dirty="0">
                <a:solidFill>
                  <a:srgbClr val="3F4141"/>
                </a:solidFill>
                <a:latin typeface="Verdana" panose="020B0604030504040204" pitchFamily="34" charset="0"/>
                <a:ea typeface="Verdana" panose="020B0604030504040204" pitchFamily="34" charset="0"/>
              </a:rPr>
              <a:t>tud</a:t>
            </a:r>
            <a:r>
              <a:rPr lang="es-ES" sz="700" dirty="0">
                <a:solidFill>
                  <a:srgbClr val="1A1C1C"/>
                </a:solidFill>
                <a:latin typeface="Verdana" panose="020B0604030504040204" pitchFamily="34" charset="0"/>
                <a:ea typeface="Verdana" panose="020B0604030504040204" pitchFamily="34" charset="0"/>
              </a:rPr>
              <a:t>es</a:t>
            </a:r>
            <a:r>
              <a:rPr lang="es-ES" sz="700" dirty="0">
                <a:solidFill>
                  <a:srgbClr val="3F4141"/>
                </a:solidFill>
                <a:latin typeface="Verdana" panose="020B0604030504040204" pitchFamily="34" charset="0"/>
                <a:ea typeface="Verdana" panose="020B0604030504040204" pitchFamily="34" charset="0"/>
              </a:rPr>
              <a:t>, </a:t>
            </a:r>
            <a:r>
              <a:rPr lang="es-ES" sz="700" dirty="0">
                <a:solidFill>
                  <a:srgbClr val="2A2A2A"/>
                </a:solidFill>
                <a:latin typeface="Verdana" panose="020B0604030504040204" pitchFamily="34" charset="0"/>
                <a:ea typeface="Verdana" panose="020B0604030504040204" pitchFamily="34" charset="0"/>
              </a:rPr>
              <a:t>consultas y felicitaciones, </a:t>
            </a:r>
            <a:r>
              <a:rPr lang="es-ES" sz="700" dirty="0">
                <a:solidFill>
                  <a:srgbClr val="3F4141"/>
                </a:solidFill>
                <a:latin typeface="Verdana" panose="020B0604030504040204" pitchFamily="34" charset="0"/>
                <a:ea typeface="Verdana" panose="020B0604030504040204" pitchFamily="34" charset="0"/>
              </a:rPr>
              <a:t>ingr</a:t>
            </a:r>
            <a:r>
              <a:rPr lang="es-ES" sz="700" dirty="0">
                <a:solidFill>
                  <a:srgbClr val="1A1C1C"/>
                </a:solidFill>
                <a:latin typeface="Verdana" panose="020B0604030504040204" pitchFamily="34" charset="0"/>
                <a:ea typeface="Verdana" panose="020B0604030504040204" pitchFamily="34" charset="0"/>
              </a:rPr>
              <a:t>esadas</a:t>
            </a:r>
            <a:r>
              <a:rPr lang="es-ES" sz="700" spc="150" dirty="0">
                <a:solidFill>
                  <a:srgbClr val="1A1C1C"/>
                </a:solidFill>
                <a:latin typeface="Verdana" panose="020B0604030504040204" pitchFamily="34" charset="0"/>
                <a:ea typeface="Verdana" panose="020B0604030504040204" pitchFamily="34" charset="0"/>
              </a:rPr>
              <a:t> </a:t>
            </a:r>
            <a:r>
              <a:rPr lang="es-ES" sz="700" dirty="0">
                <a:solidFill>
                  <a:srgbClr val="1A1C1C"/>
                </a:solidFill>
                <a:latin typeface="Verdana" panose="020B0604030504040204" pitchFamily="34" charset="0"/>
                <a:ea typeface="Verdana" panose="020B0604030504040204" pitchFamily="34" charset="0"/>
              </a:rPr>
              <a:t>al Portal OIRS En</a:t>
            </a:r>
            <a:r>
              <a:rPr lang="es-ES" sz="700" spc="-15" dirty="0">
                <a:solidFill>
                  <a:srgbClr val="1A1C1C"/>
                </a:solidFill>
                <a:latin typeface="Verdana" panose="020B0604030504040204" pitchFamily="34" charset="0"/>
                <a:ea typeface="Verdana" panose="020B0604030504040204" pitchFamily="34" charset="0"/>
              </a:rPr>
              <a:t> </a:t>
            </a:r>
            <a:r>
              <a:rPr lang="es-ES" sz="700" dirty="0">
                <a:solidFill>
                  <a:srgbClr val="2A2A2A"/>
                </a:solidFill>
                <a:latin typeface="Verdana" panose="020B0604030504040204" pitchFamily="34" charset="0"/>
                <a:ea typeface="Verdana" panose="020B0604030504040204" pitchFamily="34" charset="0"/>
              </a:rPr>
              <a:t>Línea del</a:t>
            </a:r>
            <a:r>
              <a:rPr lang="es-ES" sz="700" spc="-55" dirty="0">
                <a:solidFill>
                  <a:srgbClr val="2A2A2A"/>
                </a:solidFill>
                <a:latin typeface="Verdana" panose="020B0604030504040204" pitchFamily="34" charset="0"/>
                <a:ea typeface="Verdana" panose="020B0604030504040204" pitchFamily="34" charset="0"/>
              </a:rPr>
              <a:t> </a:t>
            </a:r>
            <a:r>
              <a:rPr lang="es-ES" sz="700" dirty="0">
                <a:solidFill>
                  <a:srgbClr val="2A2A2A"/>
                </a:solidFill>
                <a:latin typeface="Verdana" panose="020B0604030504040204" pitchFamily="34" charset="0"/>
                <a:ea typeface="Verdana" panose="020B0604030504040204" pitchFamily="34" charset="0"/>
              </a:rPr>
              <a:t>Ministerio de </a:t>
            </a:r>
            <a:r>
              <a:rPr lang="es-ES" sz="700" dirty="0">
                <a:solidFill>
                  <a:srgbClr val="1A1C1C"/>
                </a:solidFill>
                <a:latin typeface="Verdana" panose="020B0604030504040204" pitchFamily="34" charset="0"/>
                <a:ea typeface="Verdana" panose="020B0604030504040204" pitchFamily="34" charset="0"/>
              </a:rPr>
              <a:t>Salud, </a:t>
            </a:r>
            <a:r>
              <a:rPr lang="es-ES" sz="700" dirty="0">
                <a:solidFill>
                  <a:srgbClr val="2A2A2A"/>
                </a:solidFill>
                <a:latin typeface="Verdana" panose="020B0604030504040204" pitchFamily="34" charset="0"/>
                <a:ea typeface="Verdana" panose="020B0604030504040204" pitchFamily="34" charset="0"/>
              </a:rPr>
              <a:t>dirigidas al</a:t>
            </a:r>
            <a:r>
              <a:rPr lang="es-ES" sz="700" spc="-35" dirty="0">
                <a:solidFill>
                  <a:srgbClr val="2A2A2A"/>
                </a:solidFill>
                <a:latin typeface="Verdana" panose="020B0604030504040204" pitchFamily="34" charset="0"/>
                <a:ea typeface="Verdana" panose="020B0604030504040204" pitchFamily="34" charset="0"/>
              </a:rPr>
              <a:t> </a:t>
            </a:r>
            <a:r>
              <a:rPr lang="es-ES" sz="700" dirty="0">
                <a:solidFill>
                  <a:srgbClr val="1A1C1C"/>
                </a:solidFill>
                <a:latin typeface="Verdana" panose="020B0604030504040204" pitchFamily="34" charset="0"/>
                <a:ea typeface="Verdana" panose="020B0604030504040204" pitchFamily="34" charset="0"/>
              </a:rPr>
              <a:t>Serv</a:t>
            </a:r>
            <a:r>
              <a:rPr lang="es-ES" sz="700" dirty="0">
                <a:solidFill>
                  <a:srgbClr val="3F4141"/>
                </a:solidFill>
                <a:latin typeface="Verdana" panose="020B0604030504040204" pitchFamily="34" charset="0"/>
                <a:ea typeface="Verdana" panose="020B0604030504040204" pitchFamily="34" charset="0"/>
              </a:rPr>
              <a:t>icio </a:t>
            </a:r>
            <a:r>
              <a:rPr lang="es-ES" sz="700" dirty="0">
                <a:solidFill>
                  <a:srgbClr val="2A2A2A"/>
                </a:solidFill>
                <a:latin typeface="Verdana" panose="020B0604030504040204" pitchFamily="34" charset="0"/>
                <a:ea typeface="Verdana" panose="020B0604030504040204" pitchFamily="34" charset="0"/>
              </a:rPr>
              <a:t>de</a:t>
            </a:r>
            <a:r>
              <a:rPr lang="es-ES" sz="700" spc="-20" dirty="0">
                <a:solidFill>
                  <a:srgbClr val="2A2A2A"/>
                </a:solidFill>
                <a:latin typeface="Verdana" panose="020B0604030504040204" pitchFamily="34" charset="0"/>
                <a:ea typeface="Verdana" panose="020B0604030504040204" pitchFamily="34" charset="0"/>
              </a:rPr>
              <a:t> </a:t>
            </a:r>
            <a:r>
              <a:rPr lang="es-ES" sz="700" dirty="0">
                <a:solidFill>
                  <a:srgbClr val="1A1C1C"/>
                </a:solidFill>
                <a:latin typeface="Verdana" panose="020B0604030504040204" pitchFamily="34" charset="0"/>
                <a:ea typeface="Verdana" panose="020B0604030504040204" pitchFamily="34" charset="0"/>
              </a:rPr>
              <a:t>Salud </a:t>
            </a:r>
            <a:r>
              <a:rPr lang="es-ES" sz="700" dirty="0">
                <a:solidFill>
                  <a:srgbClr val="2A2A2A"/>
                </a:solidFill>
                <a:latin typeface="Verdana" panose="020B0604030504040204" pitchFamily="34" charset="0"/>
                <a:ea typeface="Verdana" panose="020B0604030504040204" pitchFamily="34" charset="0"/>
              </a:rPr>
              <a:t>Metropolitano </a:t>
            </a:r>
            <a:r>
              <a:rPr lang="es-ES" sz="700" dirty="0">
                <a:solidFill>
                  <a:srgbClr val="1A1C1C"/>
                </a:solidFill>
                <a:latin typeface="Verdana" panose="020B0604030504040204" pitchFamily="34" charset="0"/>
                <a:ea typeface="Verdana" panose="020B0604030504040204" pitchFamily="34" charset="0"/>
              </a:rPr>
              <a:t>Sur, </a:t>
            </a:r>
            <a:r>
              <a:rPr lang="es-ES" sz="700" dirty="0">
                <a:solidFill>
                  <a:srgbClr val="2A2A2A"/>
                </a:solidFill>
                <a:latin typeface="Verdana" panose="020B0604030504040204" pitchFamily="34" charset="0"/>
                <a:ea typeface="Verdana" panose="020B0604030504040204" pitchFamily="34" charset="0"/>
              </a:rPr>
              <a:t>los </a:t>
            </a:r>
            <a:r>
              <a:rPr lang="es-ES" sz="700" dirty="0">
                <a:solidFill>
                  <a:srgbClr val="1A1C1C"/>
                </a:solidFill>
                <a:latin typeface="Verdana" panose="020B0604030504040204" pitchFamily="34" charset="0"/>
                <a:ea typeface="Verdana" panose="020B0604030504040204" pitchFamily="34" charset="0"/>
              </a:rPr>
              <a:t>Establecimientos </a:t>
            </a:r>
            <a:r>
              <a:rPr lang="es-ES" sz="700" dirty="0">
                <a:solidFill>
                  <a:srgbClr val="2A2A2A"/>
                </a:solidFill>
                <a:latin typeface="Verdana" panose="020B0604030504040204" pitchFamily="34" charset="0"/>
                <a:ea typeface="Verdana" panose="020B0604030504040204" pitchFamily="34" charset="0"/>
              </a:rPr>
              <a:t>Hospitalarios</a:t>
            </a:r>
            <a:r>
              <a:rPr lang="es-ES" sz="700" spc="200" dirty="0">
                <a:solidFill>
                  <a:srgbClr val="2A2A2A"/>
                </a:solidFill>
                <a:latin typeface="Verdana" panose="020B0604030504040204" pitchFamily="34" charset="0"/>
                <a:ea typeface="Verdana" panose="020B0604030504040204" pitchFamily="34" charset="0"/>
              </a:rPr>
              <a:t> </a:t>
            </a:r>
            <a:r>
              <a:rPr lang="es-ES" sz="700" dirty="0">
                <a:solidFill>
                  <a:srgbClr val="2A2A2A"/>
                </a:solidFill>
                <a:latin typeface="Verdana" panose="020B0604030504040204" pitchFamily="34" charset="0"/>
                <a:ea typeface="Verdana" panose="020B0604030504040204" pitchFamily="34" charset="0"/>
              </a:rPr>
              <a:t>y </a:t>
            </a:r>
            <a:r>
              <a:rPr lang="es-ES" sz="700" dirty="0">
                <a:solidFill>
                  <a:srgbClr val="1A1C1C"/>
                </a:solidFill>
                <a:latin typeface="Verdana" panose="020B0604030504040204" pitchFamily="34" charset="0"/>
                <a:ea typeface="Verdana" panose="020B0604030504040204" pitchFamily="34" charset="0"/>
              </a:rPr>
              <a:t>de </a:t>
            </a:r>
            <a:r>
              <a:rPr lang="es-ES" sz="700" dirty="0">
                <a:solidFill>
                  <a:srgbClr val="2A2A2A"/>
                </a:solidFill>
                <a:latin typeface="Verdana" panose="020B0604030504040204" pitchFamily="34" charset="0"/>
                <a:ea typeface="Verdana" panose="020B0604030504040204" pitchFamily="34" charset="0"/>
              </a:rPr>
              <a:t>Atención </a:t>
            </a:r>
            <a:r>
              <a:rPr lang="es-ES" sz="700" dirty="0">
                <a:solidFill>
                  <a:srgbClr val="1A1C1C"/>
                </a:solidFill>
                <a:latin typeface="Verdana" panose="020B0604030504040204" pitchFamily="34" charset="0"/>
                <a:ea typeface="Verdana" panose="020B0604030504040204" pitchFamily="34" charset="0"/>
              </a:rPr>
              <a:t>Primaria de </a:t>
            </a:r>
            <a:r>
              <a:rPr lang="es-ES" sz="700" dirty="0">
                <a:solidFill>
                  <a:srgbClr val="2A2A2A"/>
                </a:solidFill>
                <a:latin typeface="Verdana" panose="020B0604030504040204" pitchFamily="34" charset="0"/>
                <a:ea typeface="Verdana" panose="020B0604030504040204" pitchFamily="34" charset="0"/>
              </a:rPr>
              <a:t>la RED. Las </a:t>
            </a:r>
            <a:r>
              <a:rPr lang="es-ES" sz="700" dirty="0">
                <a:solidFill>
                  <a:srgbClr val="1A1C1C"/>
                </a:solidFill>
                <a:latin typeface="Verdana" panose="020B0604030504040204" pitchFamily="34" charset="0"/>
                <a:ea typeface="Verdana" panose="020B0604030504040204" pitchFamily="34" charset="0"/>
              </a:rPr>
              <a:t>solicitudes ciudadanas </a:t>
            </a:r>
            <a:r>
              <a:rPr lang="es-ES" sz="700" dirty="0">
                <a:solidFill>
                  <a:srgbClr val="2A2A2A"/>
                </a:solidFill>
                <a:latin typeface="Verdana" panose="020B0604030504040204" pitchFamily="34" charset="0"/>
                <a:ea typeface="Verdana" panose="020B0604030504040204" pitchFamily="34" charset="0"/>
              </a:rPr>
              <a:t>que tiene </a:t>
            </a:r>
            <a:r>
              <a:rPr lang="es-ES" sz="700" dirty="0">
                <a:solidFill>
                  <a:srgbClr val="1A1C1C"/>
                </a:solidFill>
                <a:latin typeface="Verdana" panose="020B0604030504040204" pitchFamily="34" charset="0"/>
                <a:ea typeface="Verdana" panose="020B0604030504040204" pitchFamily="34" charset="0"/>
              </a:rPr>
              <a:t>como </a:t>
            </a:r>
            <a:r>
              <a:rPr lang="es-ES" sz="700" dirty="0">
                <a:solidFill>
                  <a:srgbClr val="2A2A2A"/>
                </a:solidFill>
                <a:latin typeface="Verdana" panose="020B0604030504040204" pitchFamily="34" charset="0"/>
                <a:ea typeface="Verdana" panose="020B0604030504040204" pitchFamily="34" charset="0"/>
              </a:rPr>
              <a:t>tarea </a:t>
            </a:r>
            <a:r>
              <a:rPr lang="es-ES" sz="700" dirty="0">
                <a:solidFill>
                  <a:srgbClr val="1A1C1C"/>
                </a:solidFill>
                <a:latin typeface="Verdana" panose="020B0604030504040204" pitchFamily="34" charset="0"/>
                <a:ea typeface="Verdana" panose="020B0604030504040204" pitchFamily="34" charset="0"/>
              </a:rPr>
              <a:t>son:</a:t>
            </a:r>
            <a:endParaRPr lang="en-US" sz="700" dirty="0">
              <a:latin typeface="Verdana" panose="020B0604030504040204" pitchFamily="34" charset="0"/>
              <a:ea typeface="Verdana" panose="020B0604030504040204" pitchFamily="34" charset="0"/>
            </a:endParaRPr>
          </a:p>
          <a:p>
            <a:pPr marL="253365" marR="276860" indent="-171450">
              <a:buFont typeface="Arial" panose="020B0604020202020204" pitchFamily="34" charset="0"/>
              <a:buChar char="•"/>
            </a:pPr>
            <a:r>
              <a:rPr lang="es-ES" sz="700" spc="-5" dirty="0">
                <a:solidFill>
                  <a:srgbClr val="1A1C1C"/>
                </a:solidFill>
                <a:latin typeface="Verdana" panose="020B0604030504040204" pitchFamily="34" charset="0"/>
                <a:ea typeface="Verdana" panose="020B0604030504040204" pitchFamily="34" charset="0"/>
              </a:rPr>
              <a:t>Coordinar</a:t>
            </a:r>
            <a:r>
              <a:rPr lang="es-ES" sz="700" spc="400" dirty="0">
                <a:solidFill>
                  <a:srgbClr val="1A1C1C"/>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la</a:t>
            </a:r>
            <a:r>
              <a:rPr lang="es-ES" sz="700" spc="400" dirty="0">
                <a:solidFill>
                  <a:srgbClr val="2A2A2A"/>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derivación</a:t>
            </a:r>
            <a:r>
              <a:rPr lang="es-ES" sz="700" spc="400" dirty="0">
                <a:solidFill>
                  <a:srgbClr val="2A2A2A"/>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y</a:t>
            </a:r>
            <a:r>
              <a:rPr lang="es-ES" sz="700" spc="400" dirty="0">
                <a:solidFill>
                  <a:srgbClr val="2A2A2A"/>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respuestas</a:t>
            </a:r>
            <a:r>
              <a:rPr lang="es-ES" sz="700" spc="400" dirty="0">
                <a:solidFill>
                  <a:srgbClr val="2A2A2A"/>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de</a:t>
            </a:r>
            <a:r>
              <a:rPr lang="es-ES" sz="700" spc="400" dirty="0">
                <a:solidFill>
                  <a:srgbClr val="2A2A2A"/>
                </a:solidFill>
                <a:latin typeface="Verdana" panose="020B0604030504040204" pitchFamily="34" charset="0"/>
                <a:ea typeface="Verdana" panose="020B0604030504040204" pitchFamily="34" charset="0"/>
              </a:rPr>
              <a:t> </a:t>
            </a:r>
            <a:r>
              <a:rPr lang="es-ES" sz="700" spc="-5" dirty="0">
                <a:solidFill>
                  <a:srgbClr val="3F4141"/>
                </a:solidFill>
                <a:latin typeface="Verdana" panose="020B0604030504040204" pitchFamily="34" charset="0"/>
                <a:ea typeface="Verdana" panose="020B0604030504040204" pitchFamily="34" charset="0"/>
              </a:rPr>
              <a:t>l</a:t>
            </a:r>
            <a:r>
              <a:rPr lang="es-ES" sz="700" spc="-5" dirty="0">
                <a:solidFill>
                  <a:srgbClr val="1A1C1C"/>
                </a:solidFill>
                <a:latin typeface="Verdana" panose="020B0604030504040204" pitchFamily="34" charset="0"/>
                <a:ea typeface="Verdana" panose="020B0604030504040204" pitchFamily="34" charset="0"/>
              </a:rPr>
              <a:t>as</a:t>
            </a:r>
            <a:r>
              <a:rPr lang="es-ES" sz="700" spc="400" dirty="0">
                <a:solidFill>
                  <a:srgbClr val="1A1C1C"/>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So</a:t>
            </a:r>
            <a:r>
              <a:rPr lang="es-ES" sz="700" spc="-5" dirty="0">
                <a:solidFill>
                  <a:srgbClr val="3F4141"/>
                </a:solidFill>
                <a:latin typeface="Verdana" panose="020B0604030504040204" pitchFamily="34" charset="0"/>
                <a:ea typeface="Verdana" panose="020B0604030504040204" pitchFamily="34" charset="0"/>
              </a:rPr>
              <a:t>li</a:t>
            </a:r>
            <a:r>
              <a:rPr lang="es-ES" sz="700" spc="-5" dirty="0">
                <a:solidFill>
                  <a:srgbClr val="1A1C1C"/>
                </a:solidFill>
                <a:latin typeface="Verdana" panose="020B0604030504040204" pitchFamily="34" charset="0"/>
                <a:ea typeface="Verdana" panose="020B0604030504040204" pitchFamily="34" charset="0"/>
              </a:rPr>
              <a:t>citudes</a:t>
            </a:r>
            <a:r>
              <a:rPr lang="es-ES" sz="700" spc="400" dirty="0">
                <a:solidFill>
                  <a:srgbClr val="1A1C1C"/>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Ciudadanas </a:t>
            </a:r>
            <a:r>
              <a:rPr lang="es-ES" sz="700" spc="-5" dirty="0">
                <a:solidFill>
                  <a:srgbClr val="2A2A2A"/>
                </a:solidFill>
                <a:latin typeface="Verdana" panose="020B0604030504040204" pitchFamily="34" charset="0"/>
                <a:ea typeface="Verdana" panose="020B0604030504040204" pitchFamily="34" charset="0"/>
              </a:rPr>
              <a:t>realizadas </a:t>
            </a:r>
            <a:r>
              <a:rPr lang="es-ES" sz="700" spc="-5" dirty="0">
                <a:solidFill>
                  <a:srgbClr val="1A1C1C"/>
                </a:solidFill>
                <a:latin typeface="Verdana" panose="020B0604030504040204" pitchFamily="34" charset="0"/>
                <a:ea typeface="Verdana" panose="020B0604030504040204" pitchFamily="34" charset="0"/>
              </a:rPr>
              <a:t>a </a:t>
            </a:r>
            <a:r>
              <a:rPr lang="es-ES" sz="700" spc="-5" dirty="0">
                <a:solidFill>
                  <a:srgbClr val="3F4141"/>
                </a:solidFill>
                <a:latin typeface="Verdana" panose="020B0604030504040204" pitchFamily="34" charset="0"/>
                <a:ea typeface="Verdana" panose="020B0604030504040204" pitchFamily="34" charset="0"/>
              </a:rPr>
              <a:t>l</a:t>
            </a:r>
            <a:r>
              <a:rPr lang="es-ES" sz="700" spc="-5" dirty="0">
                <a:solidFill>
                  <a:srgbClr val="1A1C1C"/>
                </a:solidFill>
                <a:latin typeface="Verdana" panose="020B0604030504040204" pitchFamily="34" charset="0"/>
                <a:ea typeface="Verdana" panose="020B0604030504040204" pitchFamily="34" charset="0"/>
              </a:rPr>
              <a:t>a </a:t>
            </a:r>
            <a:r>
              <a:rPr lang="es-ES" sz="700" spc="-5" dirty="0">
                <a:solidFill>
                  <a:srgbClr val="2A2A2A"/>
                </a:solidFill>
                <a:latin typeface="Verdana" panose="020B0604030504040204" pitchFamily="34" charset="0"/>
                <a:ea typeface="Verdana" panose="020B0604030504040204" pitchFamily="34" charset="0"/>
              </a:rPr>
              <a:t>Presidencia</a:t>
            </a:r>
            <a:r>
              <a:rPr lang="es-ES" sz="700" spc="200" dirty="0">
                <a:solidFill>
                  <a:srgbClr val="2A2A2A"/>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o </a:t>
            </a:r>
            <a:r>
              <a:rPr lang="es-ES" sz="700" spc="-5" dirty="0">
                <a:solidFill>
                  <a:srgbClr val="3F4141"/>
                </a:solidFill>
                <a:latin typeface="Verdana" panose="020B0604030504040204" pitchFamily="34" charset="0"/>
                <a:ea typeface="Verdana" panose="020B0604030504040204" pitchFamily="34" charset="0"/>
              </a:rPr>
              <a:t>INP</a:t>
            </a:r>
            <a:r>
              <a:rPr lang="es-ES" sz="700" spc="-5" dirty="0">
                <a:solidFill>
                  <a:srgbClr val="1A1C1C"/>
                </a:solidFill>
                <a:latin typeface="Verdana" panose="020B0604030504040204" pitchFamily="34" charset="0"/>
                <a:ea typeface="Verdana" panose="020B0604030504040204" pitchFamily="34" charset="0"/>
              </a:rPr>
              <a:t>R, </a:t>
            </a:r>
            <a:r>
              <a:rPr lang="es-ES" sz="700" spc="-5" dirty="0">
                <a:solidFill>
                  <a:srgbClr val="2A2A2A"/>
                </a:solidFill>
                <a:latin typeface="Verdana" panose="020B0604030504040204" pitchFamily="34" charset="0"/>
                <a:ea typeface="Verdana" panose="020B0604030504040204" pitchFamily="34" charset="0"/>
              </a:rPr>
              <a:t>que </a:t>
            </a:r>
            <a:r>
              <a:rPr lang="es-ES" sz="700" spc="-5" dirty="0">
                <a:solidFill>
                  <a:srgbClr val="1A1C1C"/>
                </a:solidFill>
                <a:latin typeface="Verdana" panose="020B0604030504040204" pitchFamily="34" charset="0"/>
                <a:ea typeface="Verdana" panose="020B0604030504040204" pitchFamily="34" charset="0"/>
              </a:rPr>
              <a:t>son </a:t>
            </a:r>
            <a:r>
              <a:rPr lang="es-ES" sz="700" spc="-5" dirty="0">
                <a:solidFill>
                  <a:srgbClr val="2A2A2A"/>
                </a:solidFill>
                <a:latin typeface="Verdana" panose="020B0604030504040204" pitchFamily="34" charset="0"/>
                <a:ea typeface="Verdana" panose="020B0604030504040204" pitchFamily="34" charset="0"/>
              </a:rPr>
              <a:t>recibidas </a:t>
            </a:r>
            <a:r>
              <a:rPr lang="es-ES" sz="700" spc="-5" dirty="0">
                <a:solidFill>
                  <a:srgbClr val="1A1C1C"/>
                </a:solidFill>
                <a:latin typeface="Verdana" panose="020B0604030504040204" pitchFamily="34" charset="0"/>
                <a:ea typeface="Verdana" panose="020B0604030504040204" pitchFamily="34" charset="0"/>
              </a:rPr>
              <a:t>en este SSMS</a:t>
            </a:r>
            <a:endParaRPr lang="en-US" sz="700" spc="-5" dirty="0">
              <a:latin typeface="Verdana" panose="020B0604030504040204" pitchFamily="34" charset="0"/>
              <a:ea typeface="Verdana" panose="020B0604030504040204" pitchFamily="34" charset="0"/>
            </a:endParaRPr>
          </a:p>
          <a:p>
            <a:pPr marL="253365" marR="276860" indent="-171450">
              <a:buFont typeface="Arial" panose="020B0604020202020204" pitchFamily="34" charset="0"/>
              <a:buChar char="•"/>
            </a:pPr>
            <a:r>
              <a:rPr lang="es-ES" sz="700" spc="-5" dirty="0">
                <a:solidFill>
                  <a:srgbClr val="1A1C1C"/>
                </a:solidFill>
                <a:latin typeface="Verdana" panose="020B0604030504040204" pitchFamily="34" charset="0"/>
                <a:ea typeface="Verdana" panose="020B0604030504040204" pitchFamily="34" charset="0"/>
              </a:rPr>
              <a:t>Solicitudes Cámara </a:t>
            </a:r>
            <a:r>
              <a:rPr lang="es-ES" sz="700" spc="-5" dirty="0">
                <a:solidFill>
                  <a:srgbClr val="2A2A2A"/>
                </a:solidFill>
                <a:latin typeface="Verdana" panose="020B0604030504040204" pitchFamily="34" charset="0"/>
                <a:ea typeface="Verdana" panose="020B0604030504040204" pitchFamily="34" charset="0"/>
              </a:rPr>
              <a:t>de</a:t>
            </a:r>
            <a:r>
              <a:rPr lang="es-ES" sz="700" spc="-50" dirty="0">
                <a:solidFill>
                  <a:srgbClr val="2A2A2A"/>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D</a:t>
            </a:r>
            <a:r>
              <a:rPr lang="es-ES" sz="700" spc="-5" dirty="0">
                <a:solidFill>
                  <a:srgbClr val="3F4141"/>
                </a:solidFill>
                <a:latin typeface="Verdana" panose="020B0604030504040204" pitchFamily="34" charset="0"/>
                <a:ea typeface="Verdana" panose="020B0604030504040204" pitchFamily="34" charset="0"/>
              </a:rPr>
              <a:t>iput</a:t>
            </a:r>
            <a:r>
              <a:rPr lang="es-ES" sz="700" spc="-5" dirty="0">
                <a:solidFill>
                  <a:srgbClr val="1A1C1C"/>
                </a:solidFill>
                <a:latin typeface="Verdana" panose="020B0604030504040204" pitchFamily="34" charset="0"/>
                <a:ea typeface="Verdana" panose="020B0604030504040204" pitchFamily="34" charset="0"/>
              </a:rPr>
              <a:t>ados </a:t>
            </a:r>
            <a:r>
              <a:rPr lang="es-ES" sz="700" spc="-5" dirty="0">
                <a:solidFill>
                  <a:srgbClr val="2A2A2A"/>
                </a:solidFill>
                <a:latin typeface="Verdana" panose="020B0604030504040204" pitchFamily="34" charset="0"/>
                <a:ea typeface="Verdana" panose="020B0604030504040204" pitchFamily="34" charset="0"/>
              </a:rPr>
              <a:t>y</a:t>
            </a:r>
            <a:r>
              <a:rPr lang="es-ES" sz="700" spc="-30" dirty="0">
                <a:solidFill>
                  <a:srgbClr val="2A2A2A"/>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Senado</a:t>
            </a:r>
            <a:r>
              <a:rPr lang="es-ES" sz="700" spc="-15" dirty="0">
                <a:solidFill>
                  <a:srgbClr val="1A1C1C"/>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recibidas directamente en</a:t>
            </a:r>
            <a:r>
              <a:rPr lang="es-ES" sz="700" spc="-40" dirty="0">
                <a:solidFill>
                  <a:srgbClr val="1A1C1C"/>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esta </a:t>
            </a:r>
            <a:r>
              <a:rPr lang="es-ES" sz="700" spc="-5" dirty="0">
                <a:solidFill>
                  <a:srgbClr val="2A2A2A"/>
                </a:solidFill>
                <a:latin typeface="Verdana" panose="020B0604030504040204" pitchFamily="34" charset="0"/>
                <a:ea typeface="Verdana" panose="020B0604030504040204" pitchFamily="34" charset="0"/>
              </a:rPr>
              <a:t>Unidad desde del </a:t>
            </a:r>
            <a:r>
              <a:rPr lang="es-ES" sz="700" spc="-5" dirty="0">
                <a:solidFill>
                  <a:srgbClr val="1A1C1C"/>
                </a:solidFill>
                <a:latin typeface="Verdana" panose="020B0604030504040204" pitchFamily="34" charset="0"/>
                <a:ea typeface="Verdana" panose="020B0604030504040204" pitchFamily="34" charset="0"/>
              </a:rPr>
              <a:t>sistema del Congreso </a:t>
            </a:r>
            <a:r>
              <a:rPr lang="es-ES" sz="700" spc="-5" dirty="0">
                <a:solidFill>
                  <a:srgbClr val="2A2A2A"/>
                </a:solidFill>
                <a:latin typeface="Verdana" panose="020B0604030504040204" pitchFamily="34" charset="0"/>
                <a:ea typeface="Verdana" panose="020B0604030504040204" pitchFamily="34" charset="0"/>
              </a:rPr>
              <a:t>Nacional</a:t>
            </a:r>
            <a:endParaRPr lang="en-US" sz="700" spc="-5" dirty="0">
              <a:latin typeface="Verdana" panose="020B0604030504040204" pitchFamily="34" charset="0"/>
              <a:ea typeface="Verdana" panose="020B0604030504040204" pitchFamily="34" charset="0"/>
            </a:endParaRPr>
          </a:p>
          <a:p>
            <a:pPr marL="253365" marR="276860" indent="-171450">
              <a:buFont typeface="Arial" panose="020B0604020202020204" pitchFamily="34" charset="0"/>
              <a:buChar char="•"/>
            </a:pPr>
            <a:r>
              <a:rPr lang="es-ES" sz="700" spc="-5" dirty="0">
                <a:solidFill>
                  <a:srgbClr val="1A1C1C"/>
                </a:solidFill>
                <a:latin typeface="Verdana" panose="020B0604030504040204" pitchFamily="34" charset="0"/>
                <a:ea typeface="Verdana" panose="020B0604030504040204" pitchFamily="34" charset="0"/>
              </a:rPr>
              <a:t>Reclamos </a:t>
            </a:r>
            <a:r>
              <a:rPr lang="es-ES" sz="700" spc="-5" dirty="0">
                <a:solidFill>
                  <a:srgbClr val="2A2A2A"/>
                </a:solidFill>
                <a:latin typeface="Verdana" panose="020B0604030504040204" pitchFamily="34" charset="0"/>
                <a:ea typeface="Verdana" panose="020B0604030504040204" pitchFamily="34" charset="0"/>
              </a:rPr>
              <a:t>ingresados</a:t>
            </a:r>
            <a:r>
              <a:rPr lang="es-ES" sz="700" spc="200" dirty="0">
                <a:solidFill>
                  <a:srgbClr val="2A2A2A"/>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al sistema</a:t>
            </a:r>
            <a:r>
              <a:rPr lang="es-ES" sz="700" spc="190" dirty="0">
                <a:solidFill>
                  <a:srgbClr val="1A1C1C"/>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informático</a:t>
            </a:r>
            <a:r>
              <a:rPr lang="es-ES" sz="700" spc="170" dirty="0">
                <a:solidFill>
                  <a:srgbClr val="2A2A2A"/>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O</a:t>
            </a:r>
            <a:r>
              <a:rPr lang="es-ES" sz="700" spc="-5" dirty="0">
                <a:solidFill>
                  <a:srgbClr val="3F4141"/>
                </a:solidFill>
                <a:latin typeface="Verdana" panose="020B0604030504040204" pitchFamily="34" charset="0"/>
                <a:ea typeface="Verdana" panose="020B0604030504040204" pitchFamily="34" charset="0"/>
              </a:rPr>
              <a:t>I</a:t>
            </a:r>
            <a:r>
              <a:rPr lang="es-ES" sz="700" spc="-5" dirty="0">
                <a:solidFill>
                  <a:srgbClr val="1A1C1C"/>
                </a:solidFill>
                <a:latin typeface="Verdana" panose="020B0604030504040204" pitchFamily="34" charset="0"/>
                <a:ea typeface="Verdana" panose="020B0604030504040204" pitchFamily="34" charset="0"/>
              </a:rPr>
              <a:t>RS en </a:t>
            </a:r>
            <a:r>
              <a:rPr lang="es-ES" sz="700" spc="-5" dirty="0">
                <a:solidFill>
                  <a:srgbClr val="2A2A2A"/>
                </a:solidFill>
                <a:latin typeface="Verdana" panose="020B0604030504040204" pitchFamily="34" charset="0"/>
                <a:ea typeface="Verdana" panose="020B0604030504040204" pitchFamily="34" charset="0"/>
              </a:rPr>
              <a:t>Línea,</a:t>
            </a:r>
            <a:r>
              <a:rPr lang="es-ES" sz="700" spc="175" dirty="0">
                <a:solidFill>
                  <a:srgbClr val="2A2A2A"/>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dependiente del Ministerio de </a:t>
            </a:r>
            <a:r>
              <a:rPr lang="es-ES" sz="700" spc="-5" dirty="0">
                <a:solidFill>
                  <a:srgbClr val="1A1C1C"/>
                </a:solidFill>
                <a:latin typeface="Verdana" panose="020B0604030504040204" pitchFamily="34" charset="0"/>
                <a:ea typeface="Verdana" panose="020B0604030504040204" pitchFamily="34" charset="0"/>
              </a:rPr>
              <a:t>Salud</a:t>
            </a:r>
            <a:endParaRPr lang="en-US" sz="700" spc="-5" dirty="0">
              <a:latin typeface="Verdana" panose="020B0604030504040204" pitchFamily="34" charset="0"/>
              <a:ea typeface="Verdana" panose="020B0604030504040204" pitchFamily="34" charset="0"/>
            </a:endParaRPr>
          </a:p>
          <a:p>
            <a:pPr marL="253365" marR="276860" indent="-171450">
              <a:buFont typeface="Arial" panose="020B0604020202020204" pitchFamily="34" charset="0"/>
              <a:buChar char="•"/>
            </a:pPr>
            <a:r>
              <a:rPr lang="es-ES" sz="700" spc="-5" dirty="0">
                <a:solidFill>
                  <a:srgbClr val="1A1C1C"/>
                </a:solidFill>
                <a:latin typeface="Verdana" panose="020B0604030504040204" pitchFamily="34" charset="0"/>
                <a:ea typeface="Verdana" panose="020B0604030504040204" pitchFamily="34" charset="0"/>
              </a:rPr>
              <a:t>Solicitudes</a:t>
            </a:r>
            <a:r>
              <a:rPr lang="es-ES" sz="700" spc="200" dirty="0">
                <a:solidFill>
                  <a:srgbClr val="1A1C1C"/>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del</a:t>
            </a:r>
            <a:r>
              <a:rPr lang="es-ES" sz="700" spc="150" dirty="0">
                <a:solidFill>
                  <a:srgbClr val="2A2A2A"/>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Gabinete</a:t>
            </a:r>
            <a:r>
              <a:rPr lang="es-ES" sz="700" spc="200" dirty="0">
                <a:solidFill>
                  <a:srgbClr val="1A1C1C"/>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Ministerio</a:t>
            </a:r>
            <a:r>
              <a:rPr lang="es-ES" sz="700" spc="200" dirty="0">
                <a:solidFill>
                  <a:srgbClr val="2A2A2A"/>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De</a:t>
            </a:r>
            <a:r>
              <a:rPr lang="es-ES" sz="700" spc="190" dirty="0">
                <a:solidFill>
                  <a:srgbClr val="2A2A2A"/>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Sa</a:t>
            </a:r>
            <a:r>
              <a:rPr lang="es-ES" sz="700" spc="-5" dirty="0">
                <a:solidFill>
                  <a:srgbClr val="3F4141"/>
                </a:solidFill>
                <a:latin typeface="Verdana" panose="020B0604030504040204" pitchFamily="34" charset="0"/>
                <a:ea typeface="Verdana" panose="020B0604030504040204" pitchFamily="34" charset="0"/>
              </a:rPr>
              <a:t>lud</a:t>
            </a:r>
            <a:r>
              <a:rPr lang="es-ES" sz="700" spc="180" dirty="0">
                <a:solidFill>
                  <a:srgbClr val="3F4141"/>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(Solicitudes</a:t>
            </a:r>
            <a:r>
              <a:rPr lang="es-ES" sz="700" spc="200" dirty="0">
                <a:solidFill>
                  <a:srgbClr val="2A2A2A"/>
                </a:solidFill>
                <a:latin typeface="Verdana" panose="020B0604030504040204" pitchFamily="34" charset="0"/>
                <a:ea typeface="Verdana" panose="020B0604030504040204" pitchFamily="34" charset="0"/>
              </a:rPr>
              <a:t> </a:t>
            </a:r>
            <a:r>
              <a:rPr lang="es-ES" sz="700" spc="-5" dirty="0">
                <a:solidFill>
                  <a:srgbClr val="2A2A2A"/>
                </a:solidFill>
                <a:latin typeface="Verdana" panose="020B0604030504040204" pitchFamily="34" charset="0"/>
                <a:ea typeface="Verdana" panose="020B0604030504040204" pitchFamily="34" charset="0"/>
              </a:rPr>
              <a:t>realizadas</a:t>
            </a:r>
            <a:r>
              <a:rPr lang="es-ES" sz="700" spc="200" dirty="0">
                <a:solidFill>
                  <a:srgbClr val="2A2A2A"/>
                </a:solidFill>
                <a:latin typeface="Verdana" panose="020B0604030504040204" pitchFamily="34" charset="0"/>
                <a:ea typeface="Verdana" panose="020B0604030504040204" pitchFamily="34" charset="0"/>
              </a:rPr>
              <a:t> </a:t>
            </a:r>
            <a:r>
              <a:rPr lang="es-ES" sz="700" spc="-5" dirty="0">
                <a:solidFill>
                  <a:srgbClr val="1A1C1C"/>
                </a:solidFill>
                <a:latin typeface="Verdana" panose="020B0604030504040204" pitchFamily="34" charset="0"/>
                <a:ea typeface="Verdana" panose="020B0604030504040204" pitchFamily="34" charset="0"/>
              </a:rPr>
              <a:t>a</a:t>
            </a:r>
            <a:r>
              <a:rPr lang="es-ES" sz="700" spc="150" dirty="0">
                <a:solidFill>
                  <a:srgbClr val="1A1C1C"/>
                </a:solidFill>
                <a:latin typeface="Verdana" panose="020B0604030504040204" pitchFamily="34" charset="0"/>
                <a:ea typeface="Verdana" panose="020B0604030504040204" pitchFamily="34" charset="0"/>
              </a:rPr>
              <a:t> </a:t>
            </a:r>
            <a:r>
              <a:rPr lang="es-ES" sz="700" spc="-5" dirty="0">
                <a:solidFill>
                  <a:srgbClr val="3F4141"/>
                </a:solidFill>
                <a:latin typeface="Verdana" panose="020B0604030504040204" pitchFamily="34" charset="0"/>
                <a:ea typeface="Verdana" panose="020B0604030504040204" pitchFamily="34" charset="0"/>
              </a:rPr>
              <a:t>l</a:t>
            </a:r>
            <a:r>
              <a:rPr lang="es-ES" sz="700" spc="-5" dirty="0">
                <a:solidFill>
                  <a:srgbClr val="1A1C1C"/>
                </a:solidFill>
                <a:latin typeface="Verdana" panose="020B0604030504040204" pitchFamily="34" charset="0"/>
                <a:ea typeface="Verdana" panose="020B0604030504040204" pitchFamily="34" charset="0"/>
              </a:rPr>
              <a:t>a </a:t>
            </a:r>
            <a:r>
              <a:rPr lang="es-ES" sz="700" spc="-5" dirty="0">
                <a:solidFill>
                  <a:srgbClr val="2A2A2A"/>
                </a:solidFill>
                <a:latin typeface="Verdana" panose="020B0604030504040204" pitchFamily="34" charset="0"/>
                <a:ea typeface="Verdana" panose="020B0604030504040204" pitchFamily="34" charset="0"/>
              </a:rPr>
              <a:t>Ministro/a de </a:t>
            </a:r>
            <a:r>
              <a:rPr lang="es-ES" sz="700" spc="-5" dirty="0">
                <a:solidFill>
                  <a:srgbClr val="1A1C1C"/>
                </a:solidFill>
                <a:latin typeface="Verdana" panose="020B0604030504040204" pitchFamily="34" charset="0"/>
                <a:ea typeface="Verdana" panose="020B0604030504040204" pitchFamily="34" charset="0"/>
              </a:rPr>
              <a:t>Salud </a:t>
            </a:r>
            <a:r>
              <a:rPr lang="es-ES" sz="700" spc="-5" dirty="0">
                <a:solidFill>
                  <a:srgbClr val="2A2A2A"/>
                </a:solidFill>
                <a:latin typeface="Verdana" panose="020B0604030504040204" pitchFamily="34" charset="0"/>
                <a:ea typeface="Verdana" panose="020B0604030504040204" pitchFamily="34" charset="0"/>
              </a:rPr>
              <a:t>y derivadas </a:t>
            </a:r>
            <a:r>
              <a:rPr lang="es-ES" sz="700" spc="-5" dirty="0">
                <a:solidFill>
                  <a:srgbClr val="1A1C1C"/>
                </a:solidFill>
                <a:latin typeface="Verdana" panose="020B0604030504040204" pitchFamily="34" charset="0"/>
                <a:ea typeface="Verdana" panose="020B0604030504040204" pitchFamily="34" charset="0"/>
              </a:rPr>
              <a:t>a </a:t>
            </a:r>
            <a:r>
              <a:rPr lang="es-ES" sz="700" spc="-5" dirty="0">
                <a:solidFill>
                  <a:srgbClr val="2A2A2A"/>
                </a:solidFill>
                <a:latin typeface="Verdana" panose="020B0604030504040204" pitchFamily="34" charset="0"/>
                <a:ea typeface="Verdana" panose="020B0604030504040204" pitchFamily="34" charset="0"/>
              </a:rPr>
              <a:t>este </a:t>
            </a:r>
            <a:r>
              <a:rPr lang="es-ES" sz="700" spc="-5" dirty="0">
                <a:solidFill>
                  <a:srgbClr val="1A1C1C"/>
                </a:solidFill>
                <a:latin typeface="Verdana" panose="020B0604030504040204" pitchFamily="34" charset="0"/>
                <a:ea typeface="Verdana" panose="020B0604030504040204" pitchFamily="34" charset="0"/>
              </a:rPr>
              <a:t>SSMS </a:t>
            </a:r>
            <a:r>
              <a:rPr lang="es-ES" sz="700" spc="-5" dirty="0">
                <a:solidFill>
                  <a:srgbClr val="2A2A2A"/>
                </a:solidFill>
                <a:latin typeface="Verdana" panose="020B0604030504040204" pitchFamily="34" charset="0"/>
                <a:ea typeface="Verdana" panose="020B0604030504040204" pitchFamily="34" charset="0"/>
              </a:rPr>
              <a:t>para </a:t>
            </a:r>
            <a:r>
              <a:rPr lang="es-ES" sz="700" spc="-5" dirty="0">
                <a:solidFill>
                  <a:srgbClr val="1A1C1C"/>
                </a:solidFill>
                <a:latin typeface="Verdana" panose="020B0604030504040204" pitchFamily="34" charset="0"/>
                <a:ea typeface="Verdana" panose="020B0604030504040204" pitchFamily="34" charset="0"/>
              </a:rPr>
              <a:t>respuesta)</a:t>
            </a:r>
            <a:r>
              <a:rPr lang="es-ES" sz="700" spc="-5" dirty="0">
                <a:latin typeface="Verdana" panose="020B0604030504040204" pitchFamily="34" charset="0"/>
                <a:ea typeface="Verdana" panose="020B0604030504040204" pitchFamily="34" charset="0"/>
              </a:rPr>
              <a:t>.</a:t>
            </a:r>
            <a:endParaRPr lang="en-US" sz="700" spc="-5" dirty="0">
              <a:latin typeface="Verdana" panose="020B0604030504040204" pitchFamily="34" charset="0"/>
              <a:ea typeface="Verdana" panose="020B0604030504040204" pitchFamily="34" charset="0"/>
            </a:endParaRPr>
          </a:p>
          <a:p>
            <a:endParaRPr lang="en-US" dirty="0"/>
          </a:p>
        </p:txBody>
      </p:sp>
      <p:sp>
        <p:nvSpPr>
          <p:cNvPr id="4" name="Rectángulo 3"/>
          <p:cNvSpPr/>
          <p:nvPr/>
        </p:nvSpPr>
        <p:spPr>
          <a:xfrm>
            <a:off x="354381" y="141866"/>
            <a:ext cx="4949140" cy="293563"/>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algn="just">
              <a:spcAft>
                <a:spcPts val="0"/>
              </a:spcAft>
            </a:pPr>
            <a:r>
              <a:rPr lang="es-ES" sz="1600" dirty="0">
                <a:solidFill>
                  <a:schemeClr val="bg1"/>
                </a:solidFill>
                <a:ea typeface="Verdana" panose="020B0604030504040204" pitchFamily="34" charset="0"/>
              </a:rPr>
              <a:t>DEPARTAMENTO GESTIÓN DE LA COMUNICACIÓN</a:t>
            </a:r>
            <a:r>
              <a:rPr lang="es-ES" sz="1600" spc="-20" dirty="0">
                <a:solidFill>
                  <a:schemeClr val="bg1"/>
                </a:solidFill>
                <a:ea typeface="Verdana" panose="020B0604030504040204" pitchFamily="34" charset="0"/>
              </a:rPr>
              <a:t>:</a:t>
            </a:r>
            <a:endParaRPr lang="en-US" sz="2400" dirty="0">
              <a:solidFill>
                <a:schemeClr val="bg1"/>
              </a:solidFill>
              <a:ea typeface="Verdana" panose="020B0604030504040204" pitchFamily="34" charset="0"/>
            </a:endParaRPr>
          </a:p>
        </p:txBody>
      </p:sp>
      <p:sp>
        <p:nvSpPr>
          <p:cNvPr id="5" name="Flecha arriba 4">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9230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33004" y="1123292"/>
            <a:ext cx="5139643" cy="5324535"/>
          </a:xfrm>
          <a:prstGeom prst="rect">
            <a:avLst/>
          </a:prstGeom>
          <a:noFill/>
        </p:spPr>
        <p:txBody>
          <a:bodyPr wrap="square" rtlCol="0">
            <a:spAutoFit/>
          </a:bodyPr>
          <a:lstStyle/>
          <a:p>
            <a:r>
              <a:rPr lang="es-ES" sz="1000" dirty="0"/>
              <a:t>La función de Auditoría es asesorar al Director de Servicio y comprende la fiscalización, control y evaluación de las acciones que debe cumplir el Servicio, en materias de orden asistencial, técnico administrativo, financiero, patrimonial y de gestión, comprendidas en el campo de su competencia. No le corresponderá la substanciación de investigaciones sumarias o sumarios administrativos.</a:t>
            </a:r>
          </a:p>
          <a:p>
            <a:endParaRPr lang="en-US" sz="1000" dirty="0"/>
          </a:p>
          <a:p>
            <a:r>
              <a:rPr lang="es-ES" sz="1000" dirty="0"/>
              <a:t>Le corresponderá desarrollar, de manera exclusiva y excluyente, la función de Auditoría, la que estará a cargo de un profesional, que dependerá directamente del Director del Servicio y gozará de autonomía respecto de las otras jefaturas y dependencias del Servicio.</a:t>
            </a:r>
            <a:endParaRPr lang="en-US" sz="1000" dirty="0"/>
          </a:p>
          <a:p>
            <a:r>
              <a:rPr lang="es-ES" sz="1000" dirty="0"/>
              <a:t> </a:t>
            </a:r>
            <a:endParaRPr lang="en-US" sz="1000" dirty="0"/>
          </a:p>
          <a:p>
            <a:r>
              <a:rPr lang="es-ES" sz="1000" dirty="0"/>
              <a:t>Sin perjuicio de las funciones de Auditoría interna desarrolladas por los Establecimientos de Autogestión en Red de su territorio, todas las funciones o actividades de Auditoría, especialmente las del ámbito de la gestión asistencial que se realicen en dichos Establecimientos, deberán ser coordinadas con la respectiva dependencia de Auditoría del Servicio de acuerdo a las normas técnicas que imparta el Ministerio de Salud.</a:t>
            </a:r>
          </a:p>
          <a:p>
            <a:endParaRPr lang="en-US" sz="1000" dirty="0"/>
          </a:p>
          <a:p>
            <a:r>
              <a:rPr lang="es-ES" sz="1000" dirty="0"/>
              <a:t>Las relaciones entre el encargado de Auditoría y la Contraloría General de la República, se regirán por lo establecido en el artículo 18 de la ley N° 10.336, Orgánica Constitucional de la Contraloría General de la República.</a:t>
            </a:r>
          </a:p>
          <a:p>
            <a:endParaRPr lang="en-US" sz="1000" dirty="0"/>
          </a:p>
          <a:p>
            <a:r>
              <a:rPr lang="es-ES" sz="1000" dirty="0"/>
              <a:t>Asimismo, deberá coordinarse en el ejercicio de sus funciones con la dependencia encargada de esta materia en el Ministerio de Salud.</a:t>
            </a:r>
            <a:endParaRPr lang="en-US" sz="1000" dirty="0"/>
          </a:p>
          <a:p>
            <a:r>
              <a:rPr lang="es-ES" sz="1000" dirty="0"/>
              <a:t> </a:t>
            </a:r>
            <a:endParaRPr lang="en-US" sz="1000" dirty="0"/>
          </a:p>
          <a:p>
            <a:r>
              <a:rPr lang="es-ES" sz="1000" dirty="0"/>
              <a:t>Las jefaturas y funcionarios del Servicio deberán proporcionar la colaboración, informes y antecedentes que la dependencia encargada de auditoría, les requiera para el ejercicio de esta función. Las disposiciones relativas al secreto o reserva de determinados asuntos, no podrán impedir que ellos sean conocidos por esta unidad, sin perjuicio de que sobre sus funcionarios y colaboradores pese igual obligación de reserva, además, de las limitaciones legales pertinentes.</a:t>
            </a:r>
          </a:p>
          <a:p>
            <a:endParaRPr lang="en-US" sz="1000" dirty="0"/>
          </a:p>
          <a:p>
            <a:r>
              <a:rPr lang="es-ES" sz="1000" dirty="0"/>
              <a:t>El encargado de auditoría podrá solicitar al Director el concurso ocasional de profesionales, técnicos y personal administrativo de otras dependencias del Servicio, de acuerdo con la naturaleza, complejidad o volumen de las actividades específicas que deba realizar.</a:t>
            </a:r>
            <a:endParaRPr lang="en-US" sz="1000" dirty="0"/>
          </a:p>
          <a:p>
            <a:r>
              <a:rPr lang="es-ES" sz="1000" dirty="0"/>
              <a:t> </a:t>
            </a:r>
            <a:endParaRPr lang="en-US" sz="2400" dirty="0"/>
          </a:p>
        </p:txBody>
      </p:sp>
      <p:sp>
        <p:nvSpPr>
          <p:cNvPr id="4" name="Rectángulo 3"/>
          <p:cNvSpPr/>
          <p:nvPr/>
        </p:nvSpPr>
        <p:spPr>
          <a:xfrm>
            <a:off x="633004" y="618482"/>
            <a:ext cx="3241601" cy="329610"/>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p:cNvSpPr txBox="1"/>
          <p:nvPr/>
        </p:nvSpPr>
        <p:spPr>
          <a:xfrm>
            <a:off x="725041" y="640315"/>
            <a:ext cx="3057526" cy="307777"/>
          </a:xfrm>
          <a:prstGeom prst="rect">
            <a:avLst/>
          </a:prstGeom>
          <a:noFill/>
        </p:spPr>
        <p:txBody>
          <a:bodyPr wrap="square" rtlCol="0">
            <a:spAutoFit/>
          </a:bodyPr>
          <a:lstStyle/>
          <a:p>
            <a:r>
              <a:rPr lang="es-CL" sz="1400" dirty="0">
                <a:solidFill>
                  <a:schemeClr val="bg1"/>
                </a:solidFill>
                <a:latin typeface="Verdana" panose="020B0604030504040204" pitchFamily="34" charset="0"/>
                <a:ea typeface="Verdana" panose="020B0604030504040204" pitchFamily="34" charset="0"/>
              </a:rPr>
              <a:t>DEPARTAMENTO DE AUDITORÍA</a:t>
            </a:r>
            <a:endParaRPr lang="en-US" sz="1400" dirty="0">
              <a:solidFill>
                <a:schemeClr val="bg1"/>
              </a:solidFill>
              <a:latin typeface="Verdana" panose="020B0604030504040204" pitchFamily="34" charset="0"/>
              <a:ea typeface="Verdana" panose="020B0604030504040204" pitchFamily="34" charset="0"/>
            </a:endParaRPr>
          </a:p>
        </p:txBody>
      </p:sp>
      <p:sp>
        <p:nvSpPr>
          <p:cNvPr id="6" name="CuadroTexto 5"/>
          <p:cNvSpPr txBox="1"/>
          <p:nvPr/>
        </p:nvSpPr>
        <p:spPr>
          <a:xfrm>
            <a:off x="6384897" y="783287"/>
            <a:ext cx="5160397" cy="5847755"/>
          </a:xfrm>
          <a:prstGeom prst="rect">
            <a:avLst/>
          </a:prstGeom>
          <a:noFill/>
        </p:spPr>
        <p:txBody>
          <a:bodyPr wrap="square" rtlCol="0">
            <a:spAutoFit/>
          </a:bodyPr>
          <a:lstStyle/>
          <a:p>
            <a:r>
              <a:rPr lang="es-ES" sz="1000" dirty="0"/>
              <a:t> </a:t>
            </a:r>
            <a:endParaRPr lang="en-US" sz="1000" dirty="0"/>
          </a:p>
          <a:p>
            <a:r>
              <a:rPr lang="es-ES" sz="1000" b="1" dirty="0"/>
              <a:t>Serán funciones específicas del Departamento:</a:t>
            </a:r>
            <a:endParaRPr lang="en-US" sz="1000" b="1" dirty="0"/>
          </a:p>
          <a:p>
            <a:pPr marL="228600" lvl="0" indent="-228600">
              <a:buFont typeface="+mj-lt"/>
              <a:buAutoNum type="alphaLcParenR"/>
            </a:pPr>
            <a:r>
              <a:rPr lang="es-ES" sz="1000" dirty="0"/>
              <a:t>En el aspecto asistencial, controlar el cumplimiento de los planes y programas de salud aprobados por el Ministerio, según las directivas y disposiciones aprobadas por la Dirección del Servicio; evaluar la ejecución de estos planes y programas y realizar las funciones propias de la auditoría de salud en los establecimientos y dependencias del Servicio;</a:t>
            </a:r>
            <a:endParaRPr lang="en-US" sz="1000" dirty="0"/>
          </a:p>
          <a:p>
            <a:pPr marL="228600" lvl="0" indent="-228600">
              <a:buFont typeface="+mj-lt"/>
              <a:buAutoNum type="alphaLcParenR"/>
            </a:pPr>
            <a:r>
              <a:rPr lang="es-ES" sz="1000" dirty="0"/>
              <a:t>En el aspecto administrativo, controlar el fiel y oportuno cumplimiento de las disposiciones relacionadas con el funcionamiento del servicio, con los derechos y obligaciones de los funcionarios y con los demás asuntos de aplicación común en la Administración o en los Servicios de Salud en particular;</a:t>
            </a:r>
            <a:endParaRPr lang="en-US" sz="1000" dirty="0"/>
          </a:p>
          <a:p>
            <a:pPr marL="228600" lvl="0" indent="-228600">
              <a:buFont typeface="+mj-lt"/>
              <a:buAutoNum type="alphaLcParenR"/>
            </a:pPr>
            <a:r>
              <a:rPr lang="es-ES" sz="1000" dirty="0"/>
              <a:t>En el aspecto financiero, contable y patrimonial, controlar la regularidad y corrección de las operaciones y procedimientos relativos al ingreso, administración e inversión de los recursos financieros y patrimoniales del Servicio, y la observancia de las disposiciones de la Ley de Administración Financiera del Estado y demás normas atinentes a estas materias.</a:t>
            </a:r>
            <a:endParaRPr lang="en-US" sz="1000" dirty="0"/>
          </a:p>
          <a:p>
            <a:pPr marL="228600" lvl="0" indent="-228600">
              <a:buFont typeface="+mj-lt"/>
              <a:buAutoNum type="alphaLcParenR"/>
            </a:pPr>
            <a:r>
              <a:rPr lang="es-ES" sz="1000" dirty="0"/>
              <a:t>Velar por la adecuada y oportuna mantención y actualización de datos que garanticen el cumplimiento de la ley de Transparencia, tanto en el sitio Gobierno Transparente de la institución como en todas aquellas acciones relacionadas con la respuesta a requerimientos ciudadanos dentro de los plazas que la ley contempla.</a:t>
            </a:r>
            <a:endParaRPr lang="en-US" sz="1000" dirty="0"/>
          </a:p>
          <a:p>
            <a:pPr marL="228600" lvl="0" indent="-228600">
              <a:buFont typeface="+mj-lt"/>
              <a:buAutoNum type="alphaLcParenR"/>
            </a:pPr>
            <a:r>
              <a:rPr lang="es-ES" sz="1000" dirty="0"/>
              <a:t>Ejercer las demás funciones que le encomiende el Director del Servicio en las materias de su competencia. </a:t>
            </a:r>
            <a:endParaRPr lang="en-US" sz="1000" dirty="0"/>
          </a:p>
          <a:p>
            <a:r>
              <a:rPr lang="es-ES" sz="1000" dirty="0"/>
              <a:t>El Departamento de Auditoría estará a cargo de un profesional.</a:t>
            </a:r>
            <a:endParaRPr lang="en-US" sz="1000" dirty="0"/>
          </a:p>
          <a:p>
            <a:r>
              <a:rPr lang="es-ES" sz="1000" dirty="0"/>
              <a:t> </a:t>
            </a:r>
            <a:endParaRPr lang="en-US" sz="1000" dirty="0"/>
          </a:p>
          <a:p>
            <a:r>
              <a:rPr lang="es-ES" sz="1000" b="1" dirty="0"/>
              <a:t>Serán facultades del jefe o encargado del Departamento de Auditoria:</a:t>
            </a:r>
            <a:endParaRPr lang="en-US" sz="1000" b="1" dirty="0"/>
          </a:p>
          <a:p>
            <a:pPr marL="171450" indent="-171450">
              <a:buFont typeface="Arial" panose="020B0604020202020204" pitchFamily="34" charset="0"/>
              <a:buChar char="•"/>
            </a:pPr>
            <a:r>
              <a:rPr lang="es-ES" sz="1000" dirty="0"/>
              <a:t>Dirigir, organizar, planificar, coordinar y supervisar el funcionamiento del Departamento, de acuerdo con las normas, directivas y manuales aprobados por el Servicio de Salud y las instrucciones impartidas por el Director.</a:t>
            </a:r>
            <a:endParaRPr lang="en-US" sz="1000" dirty="0"/>
          </a:p>
          <a:p>
            <a:pPr marL="171450" indent="-171450">
              <a:buFont typeface="Arial" panose="020B0604020202020204" pitchFamily="34" charset="0"/>
              <a:buChar char="•"/>
            </a:pPr>
            <a:r>
              <a:rPr lang="es-ES" sz="1000" dirty="0"/>
              <a:t>Elaborar y proponer al Director el Plan Anual de Auditoria, en el cual se incorporan los objetivos gubernamentales, ministeriales y de la red asistencial, que incluyen los ámbitos de gestión administrativos, financieros, contables, asistenciales.</a:t>
            </a:r>
            <a:endParaRPr lang="en-US" sz="1000" dirty="0"/>
          </a:p>
          <a:p>
            <a:pPr marL="171450" indent="-171450">
              <a:buFont typeface="Arial" panose="020B0604020202020204" pitchFamily="34" charset="0"/>
              <a:buChar char="•"/>
            </a:pPr>
            <a:r>
              <a:rPr lang="es-ES" sz="1000" dirty="0"/>
              <a:t>Proponer al Director la realizaci6n de acciones especiales y extraordinarias de fiscalización, cuando existan antecedentes que las justifiquen.</a:t>
            </a:r>
            <a:endParaRPr lang="en-US" sz="1000" dirty="0"/>
          </a:p>
          <a:p>
            <a:pPr marL="171450" indent="-171450">
              <a:buFont typeface="Arial" panose="020B0604020202020204" pitchFamily="34" charset="0"/>
              <a:buChar char="•"/>
            </a:pPr>
            <a:r>
              <a:rPr lang="es-ES" sz="1000" dirty="0"/>
              <a:t>Ejercer las atribuciones que le delegue el Director.</a:t>
            </a:r>
            <a:endParaRPr lang="en-US" sz="1000" dirty="0"/>
          </a:p>
          <a:p>
            <a:pPr marL="171450" indent="-171450">
              <a:buFont typeface="Arial" panose="020B0604020202020204" pitchFamily="34" charset="0"/>
              <a:buChar char="•"/>
            </a:pPr>
            <a:r>
              <a:rPr lang="es-ES" sz="1000" dirty="0"/>
              <a:t>Efectuar seguimiento de las recomendaciones y observaciones de las evaluaciones realizadas tanto por los auditores internos del SSMS, la Contraloría General de la República, o las solicitadas por CAIGG y MINSAL.</a:t>
            </a:r>
            <a:endParaRPr lang="en-US" sz="1000" dirty="0"/>
          </a:p>
          <a:p>
            <a:endParaRPr lang="en-US" sz="2400" dirty="0"/>
          </a:p>
        </p:txBody>
      </p:sp>
      <p:sp>
        <p:nvSpPr>
          <p:cNvPr id="7" name="Flecha arriba 6">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47916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043" y="290222"/>
            <a:ext cx="4061253"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p:cNvSpPr txBox="1"/>
          <p:nvPr/>
        </p:nvSpPr>
        <p:spPr>
          <a:xfrm>
            <a:off x="852649" y="362945"/>
            <a:ext cx="4586039" cy="307777"/>
          </a:xfrm>
          <a:prstGeom prst="rect">
            <a:avLst/>
          </a:prstGeom>
          <a:noFill/>
        </p:spPr>
        <p:txBody>
          <a:bodyPr wrap="square" rtlCol="0">
            <a:spAutoFit/>
          </a:bodyPr>
          <a:lstStyle/>
          <a:p>
            <a:pPr algn="ctr"/>
            <a:r>
              <a:rPr lang="es-CL" sz="1400" dirty="0">
                <a:solidFill>
                  <a:schemeClr val="bg1"/>
                </a:solidFill>
                <a:latin typeface="Verdana" panose="020B0604030504040204" pitchFamily="34" charset="0"/>
                <a:ea typeface="Verdana" panose="020B0604030504040204" pitchFamily="34" charset="0"/>
              </a:rPr>
              <a:t>DEPARTAMENTO DE ASESORÍA JURÍDICA</a:t>
            </a:r>
            <a:endParaRPr lang="en-US" sz="1400" dirty="0">
              <a:solidFill>
                <a:schemeClr val="bg1"/>
              </a:solidFill>
              <a:latin typeface="Verdana" panose="020B0604030504040204" pitchFamily="34" charset="0"/>
              <a:ea typeface="Verdana" panose="020B0604030504040204" pitchFamily="34" charset="0"/>
            </a:endParaRPr>
          </a:p>
        </p:txBody>
      </p:sp>
      <p:sp>
        <p:nvSpPr>
          <p:cNvPr id="4" name="CuadroTexto 3"/>
          <p:cNvSpPr txBox="1"/>
          <p:nvPr/>
        </p:nvSpPr>
        <p:spPr>
          <a:xfrm>
            <a:off x="440700" y="1119153"/>
            <a:ext cx="5409935" cy="5186035"/>
          </a:xfrm>
          <a:prstGeom prst="rect">
            <a:avLst/>
          </a:prstGeom>
          <a:noFill/>
        </p:spPr>
        <p:txBody>
          <a:bodyPr wrap="square" rtlCol="0">
            <a:spAutoFit/>
          </a:bodyPr>
          <a:lstStyle/>
          <a:p>
            <a:r>
              <a:rPr lang="es-ES" sz="800" dirty="0">
                <a:latin typeface="Verdana" panose="020B0604030504040204" pitchFamily="34" charset="0"/>
                <a:ea typeface="Verdana" panose="020B0604030504040204" pitchFamily="34" charset="0"/>
              </a:rPr>
              <a:t>La función de este departamento es asesorar al Director del Servicio, a los directivos del Servicio y a los establecimientos integrantes de la red en la interpretación y aplicación de las normas legales y reglamentarias relativas al Servicio, emitiendo los informes que se le requieran sobre las materias de su competencia, así como otorgar el apoyo jurídico que requiera el Director en cuanto al ejercicio de las funciones que le corresponden y respecto de todos los actos administrativos en que se solicite su colaboraci6n. Asimismo, deberá asumir la defensa del Servicio en los juicios en que este sea parte o tenga interés, sin perjuicio de lo establecido en el decreto con fuerza de ley N° 1 de 1993 del Ministerio de Hacienda, Ley Orgánica del Consejo de Defensa del Estado y la defensa de los funcionarios de acuerdo a lo establecido en el articulo 84 de la ley N° 18.834.</a:t>
            </a:r>
            <a:endParaRPr lang="en-US" sz="8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Para los efectos de uniformar criterios de aplicacl6n de las normas en el Sistema, deberá ajustarse a la jurisprudencia administrativa de la Contraloría General de la Republica y coordinarse con la Asesoría Jurídica del Ministerio de Salud.</a:t>
            </a:r>
            <a:endParaRPr lang="en-US" sz="8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8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Serán funciones especificas del Departamento:</a:t>
            </a:r>
            <a:endParaRPr lang="en-US" sz="800" b="1"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Asesorar al Director y a otras jefaturas del Servicio en la aplicación de las normas legales y reglamentarias y otras disposiciones que lo rijan, emitiendo los informes que le sean requeridos.</a:t>
            </a:r>
            <a:endParaRPr lang="en-US" sz="80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Emitir los informes al Director del Servicio, que, a su juicio, sean necesarios para cautelar los intereses de la Institución sobre materias de su competencia.</a:t>
            </a:r>
            <a:endParaRPr lang="en-US" sz="80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Redactar y revisar los proyectos de formallzaci6n de actos, contratos y convenios en que participe el Servicio y realizar las gestiones conducentes a materializarlos.</a:t>
            </a:r>
            <a:endParaRPr lang="en-US" sz="80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Participar en la elaboración de las resoluciones e instrucciones que deba aprobar el Director del Servicio, según lo determine esta jefatura.</a:t>
            </a:r>
            <a:endParaRPr lang="en-US" sz="80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Preparar los informes y las consultas a la Contraloría General de la República sobre la interpretación de normas legales y reglamentarlas relativas al Servicio,</a:t>
            </a:r>
            <a:endParaRPr lang="en-US" sz="80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Asumir la defensa del Servicio en los juicios en que este sea parte o tenga interés ante los</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tribunales de justicia, sin perjuicio de lo establecido en el decreto ley N° 2573, de 1979 (Ley</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Orgánica del Consejo de Defensa del Estado).</a:t>
            </a:r>
          </a:p>
          <a:p>
            <a:pPr marL="228600" lvl="0" indent="-228600">
              <a:buFont typeface="+mj-lt"/>
              <a:buAutoNum type="alphaLcParenR"/>
            </a:pPr>
            <a:r>
              <a:rPr lang="es-ES" sz="800" dirty="0">
                <a:latin typeface="Verdana" panose="020B0604030504040204" pitchFamily="34" charset="0"/>
                <a:ea typeface="Verdana" panose="020B0604030504040204" pitchFamily="34" charset="0"/>
              </a:rPr>
              <a:t>Asumir la defensa de los funcionarios, de acuerdo a lo que señala el Estatuto Administrativo.</a:t>
            </a:r>
            <a:endParaRPr lang="en-US" sz="80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Intervenir en la sustanciación de todos los procedimientos y sanciones que signifiquen la aplicación del Código Sanitario,  sus reglamentos y demás disposiciones legales o</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reglamentarias.</a:t>
            </a:r>
          </a:p>
          <a:p>
            <a:pPr marL="228600" lvl="0" indent="-228600">
              <a:buFont typeface="+mj-lt"/>
              <a:buAutoNum type="alphaLcParenR"/>
            </a:pPr>
            <a:r>
              <a:rPr lang="es-ES" sz="800" dirty="0">
                <a:latin typeface="Verdana" panose="020B0604030504040204" pitchFamily="34" charset="0"/>
                <a:ea typeface="Verdana" panose="020B0604030504040204" pitchFamily="34" charset="0"/>
              </a:rPr>
              <a:t>Efectuar la recopilación de leyes, reglamentos, decretos, resoluciones y circulares en materias de interés para el Servicio, mantenerlos actualizados y preocuparse de su adecuada difusión en</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las dependencias y establecimientos del mismo.</a:t>
            </a:r>
          </a:p>
          <a:p>
            <a:pPr marL="228600" lvl="0" indent="-228600">
              <a:buFont typeface="+mj-lt"/>
              <a:buAutoNum type="alphaLcParenR"/>
            </a:pPr>
            <a:r>
              <a:rPr lang="es-ES" sz="800" dirty="0">
                <a:latin typeface="Verdana" panose="020B0604030504040204" pitchFamily="34" charset="0"/>
                <a:ea typeface="Verdana" panose="020B0604030504040204" pitchFamily="34" charset="0"/>
              </a:rPr>
              <a:t>Establecer los lineamientos generales estratégicos en materia de procedimientos disciplinarios</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aplicables a nivel de toda la red de establecimientos dependientes del Servicio de Salud</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Metropolitano Sur.</a:t>
            </a:r>
          </a:p>
          <a:p>
            <a:pPr marL="228600" lvl="0" indent="-228600">
              <a:buFont typeface="+mj-lt"/>
              <a:buAutoNum type="alphaLcParenR"/>
            </a:pPr>
            <a:endParaRPr lang="es-ES" sz="800" dirty="0">
              <a:latin typeface="Verdana" panose="020B0604030504040204" pitchFamily="34" charset="0"/>
              <a:ea typeface="Verdana" panose="020B0604030504040204" pitchFamily="34" charset="0"/>
            </a:endParaRPr>
          </a:p>
          <a:p>
            <a:pPr marL="228600" lvl="0" indent="-228600">
              <a:buFont typeface="+mj-lt"/>
              <a:buAutoNum type="alphaLcParenR"/>
            </a:pPr>
            <a:endParaRPr lang="es-ES" sz="900" dirty="0">
              <a:latin typeface="Verdana" panose="020B0604030504040204" pitchFamily="34" charset="0"/>
              <a:ea typeface="Verdana" panose="020B0604030504040204" pitchFamily="34" charset="0"/>
            </a:endParaRPr>
          </a:p>
          <a:p>
            <a:pPr marL="228600" lvl="0" indent="-228600">
              <a:buFont typeface="+mj-lt"/>
              <a:buAutoNum type="alphaLcParenR"/>
            </a:pPr>
            <a:endParaRPr lang="es-CL" sz="900" dirty="0">
              <a:latin typeface="Verdana" panose="020B0604030504040204" pitchFamily="34" charset="0"/>
              <a:ea typeface="Verdana" panose="020B0604030504040204" pitchFamily="34" charset="0"/>
            </a:endParaRPr>
          </a:p>
          <a:p>
            <a:pPr lvl="0"/>
            <a:r>
              <a:rPr lang="es-ES" sz="900" dirty="0">
                <a:latin typeface="Verdana" panose="020B0604030504040204" pitchFamily="34" charset="0"/>
                <a:ea typeface="Verdana" panose="020B0604030504040204" pitchFamily="34" charset="0"/>
              </a:rPr>
              <a:t>	</a:t>
            </a:r>
            <a:endParaRPr lang="en-US" sz="900" dirty="0">
              <a:latin typeface="Verdana" panose="020B0604030504040204" pitchFamily="34" charset="0"/>
              <a:ea typeface="Verdana" panose="020B0604030504040204" pitchFamily="34" charset="0"/>
            </a:endParaRPr>
          </a:p>
        </p:txBody>
      </p:sp>
      <p:sp>
        <p:nvSpPr>
          <p:cNvPr id="5" name="CuadroTexto 4"/>
          <p:cNvSpPr txBox="1"/>
          <p:nvPr/>
        </p:nvSpPr>
        <p:spPr>
          <a:xfrm>
            <a:off x="6368995" y="1090160"/>
            <a:ext cx="5082209" cy="4401205"/>
          </a:xfrm>
          <a:prstGeom prst="rect">
            <a:avLst/>
          </a:prstGeom>
          <a:noFill/>
        </p:spPr>
        <p:txBody>
          <a:bodyPr wrap="square" rtlCol="0">
            <a:spAutoFit/>
          </a:bodyPr>
          <a:lstStyle/>
          <a:p>
            <a:pPr marL="228600" lvl="0" indent="-228600">
              <a:buFont typeface="+mj-lt"/>
              <a:buAutoNum type="alphaLcParenR"/>
            </a:pPr>
            <a:endParaRPr lang="es-ES" sz="800" dirty="0">
              <a:latin typeface="Verdana" panose="020B0604030504040204" pitchFamily="34" charset="0"/>
              <a:ea typeface="Verdana" panose="020B0604030504040204" pitchFamily="34" charset="0"/>
            </a:endParaRPr>
          </a:p>
          <a:p>
            <a:pPr lvl="0"/>
            <a:r>
              <a:rPr lang="es-ES" sz="800" dirty="0">
                <a:latin typeface="Verdana" panose="020B0604030504040204" pitchFamily="34" charset="0"/>
                <a:ea typeface="Verdana" panose="020B0604030504040204" pitchFamily="34" charset="0"/>
              </a:rPr>
              <a:t>k)  Proponer en forma permanente iniciativas de capacitación relativas a la materia,    </a:t>
            </a:r>
          </a:p>
          <a:p>
            <a:pPr lvl="0"/>
            <a:r>
              <a:rPr lang="es-ES" sz="800" dirty="0">
                <a:latin typeface="Verdana" panose="020B0604030504040204" pitchFamily="34" charset="0"/>
                <a:ea typeface="Verdana" panose="020B0604030504040204" pitchFamily="34" charset="0"/>
              </a:rPr>
              <a:t>     especialmente</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en relación a	la preparación y perfeccionamiento de    </a:t>
            </a:r>
          </a:p>
          <a:p>
            <a:pPr lvl="0"/>
            <a:r>
              <a:rPr lang="es-ES" sz="800" dirty="0">
                <a:latin typeface="Verdana" panose="020B0604030504040204" pitchFamily="34" charset="0"/>
                <a:ea typeface="Verdana" panose="020B0604030504040204" pitchFamily="34" charset="0"/>
              </a:rPr>
              <a:t>      investigadores, Fiscales, e incluso</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actuarios.</a:t>
            </a:r>
          </a:p>
          <a:p>
            <a:pPr lvl="0"/>
            <a:r>
              <a:rPr lang="es-ES" sz="800" dirty="0">
                <a:latin typeface="Verdana" panose="020B0604030504040204" pitchFamily="34" charset="0"/>
                <a:ea typeface="Verdana" panose="020B0604030504040204" pitchFamily="34" charset="0"/>
              </a:rPr>
              <a:t>l)</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Definir y difundir, evaluar y actualizar los formatos correspondientes a los actos  </a:t>
            </a:r>
          </a:p>
          <a:p>
            <a:pPr lvl="0"/>
            <a:r>
              <a:rPr lang="es-ES" sz="800" dirty="0">
                <a:latin typeface="Verdana" panose="020B0604030504040204" pitchFamily="34" charset="0"/>
                <a:ea typeface="Verdana" panose="020B0604030504040204" pitchFamily="34" charset="0"/>
              </a:rPr>
              <a:t>      administrativos</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usados en el procedimiento disciplinario.</a:t>
            </a:r>
            <a:endParaRPr lang="en-US" sz="800" dirty="0">
              <a:latin typeface="Verdana" panose="020B0604030504040204" pitchFamily="34" charset="0"/>
              <a:ea typeface="Verdana" panose="020B0604030504040204" pitchFamily="34" charset="0"/>
            </a:endParaRPr>
          </a:p>
          <a:p>
            <a:pPr lvl="0"/>
            <a:r>
              <a:rPr lang="en-US" sz="800" dirty="0">
                <a:latin typeface="Verdana" panose="020B0604030504040204" pitchFamily="34" charset="0"/>
                <a:ea typeface="Verdana" panose="020B0604030504040204" pitchFamily="34" charset="0"/>
              </a:rPr>
              <a:t>m)  </a:t>
            </a:r>
            <a:r>
              <a:rPr lang="es-ES" sz="800" dirty="0">
                <a:latin typeface="Verdana" panose="020B0604030504040204" pitchFamily="34" charset="0"/>
                <a:ea typeface="Verdana" panose="020B0604030504040204" pitchFamily="34" charset="0"/>
              </a:rPr>
              <a:t>Llevar el registro y control de los procedimientos disciplinarios solicitados,  </a:t>
            </a:r>
          </a:p>
          <a:p>
            <a:pPr lvl="0"/>
            <a:r>
              <a:rPr lang="es-ES" sz="800" dirty="0">
                <a:latin typeface="Verdana" panose="020B0604030504040204" pitchFamily="34" charset="0"/>
                <a:ea typeface="Verdana" panose="020B0604030504040204" pitchFamily="34" charset="0"/>
              </a:rPr>
              <a:t>      pendientes, en</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ejecución y terminados.</a:t>
            </a:r>
            <a:endParaRPr lang="en-US" sz="800" dirty="0">
              <a:latin typeface="Verdana" panose="020B0604030504040204" pitchFamily="34" charset="0"/>
              <a:ea typeface="Verdana" panose="020B0604030504040204" pitchFamily="34" charset="0"/>
            </a:endParaRPr>
          </a:p>
          <a:p>
            <a:pPr marL="228600" lvl="0" indent="-228600">
              <a:buAutoNum type="alphaLcParenR" startAt="14"/>
            </a:pPr>
            <a:r>
              <a:rPr lang="es-ES" sz="800" dirty="0">
                <a:latin typeface="Verdana" panose="020B0604030504040204" pitchFamily="34" charset="0"/>
                <a:ea typeface="Verdana" panose="020B0604030504040204" pitchFamily="34" charset="0"/>
              </a:rPr>
              <a:t>Ejercer las demás funciones que le encomiende el Director del Servicio en las </a:t>
            </a:r>
          </a:p>
          <a:p>
            <a:pPr lvl="0"/>
            <a:r>
              <a:rPr lang="es-ES" sz="800" dirty="0">
                <a:latin typeface="Verdana" panose="020B0604030504040204" pitchFamily="34" charset="0"/>
                <a:ea typeface="Verdana" panose="020B0604030504040204" pitchFamily="34" charset="0"/>
              </a:rPr>
              <a:t>      materias de su competencia.</a:t>
            </a:r>
            <a:endParaRPr lang="en-US" sz="800" dirty="0">
              <a:latin typeface="Verdana" panose="020B0604030504040204" pitchFamily="34" charset="0"/>
              <a:ea typeface="Verdana" panose="020B0604030504040204" pitchFamily="34" charset="0"/>
            </a:endParaRPr>
          </a:p>
          <a:p>
            <a:endParaRPr lang="es-ES" sz="8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La Asesoría Jurídica estará a cargo de un profesional de preferencia abogado/a.</a:t>
            </a:r>
            <a:endParaRPr lang="en-US" sz="800" dirty="0">
              <a:latin typeface="Verdana" panose="020B0604030504040204" pitchFamily="34" charset="0"/>
              <a:ea typeface="Verdana" panose="020B0604030504040204" pitchFamily="34" charset="0"/>
            </a:endParaRPr>
          </a:p>
          <a:p>
            <a:endParaRPr lang="es-ES" sz="800" b="1"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Serán facultades del jefe o encargado del Departamento de Asesoría Jurídica:</a:t>
            </a:r>
            <a:endParaRPr lang="en-US" sz="800" b="1"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Dirigir, organizar, planificar, coordinar y supervisar el funcionamiento del Departamento, de acuerdo con las normas, directivas y manuales aprobados por el Servicio de Salud y las instrucciones impartidas por el Director.</a:t>
            </a:r>
            <a:endParaRPr lang="en-US" sz="8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Elaborar y proponer al Director programas que permitan que el Departamento cumpla con</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las normativas vigentes, manteniendo una acción sostenida y uniforme de asesoría de sus</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actividades.</a:t>
            </a:r>
            <a:endParaRPr lang="en-US" sz="8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Proponer al Director la realizaci6n de acciones especiales y extraordinarias de apoyo</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jurídico, cuando existan antecedentes que las justifiquen;</a:t>
            </a:r>
            <a:endParaRPr lang="en-US" sz="8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800" dirty="0">
                <a:latin typeface="Verdana" panose="020B0604030504040204" pitchFamily="34" charset="0"/>
                <a:ea typeface="Verdana" panose="020B0604030504040204" pitchFamily="34" charset="0"/>
              </a:rPr>
              <a:t>Ejercer las atribuciones que le delegue el Director y desempeñar las demás funciones y tareas que le encomiende.</a:t>
            </a:r>
            <a:endParaRPr lang="en-US" sz="8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8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Sera dependencia de este Departamento, la siguiente unidad y sus funciones:</a:t>
            </a:r>
            <a:endParaRPr lang="en-US" sz="800" dirty="0">
              <a:latin typeface="Verdana" panose="020B0604030504040204" pitchFamily="34" charset="0"/>
              <a:ea typeface="Verdana" panose="020B0604030504040204" pitchFamily="34" charset="0"/>
            </a:endParaRPr>
          </a:p>
          <a:p>
            <a:endParaRPr lang="es-ES" sz="800" b="1"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UNIDAD DE DECOMISOS.</a:t>
            </a:r>
            <a:endParaRPr lang="en-US" sz="800" b="1"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Ejecutar acciones de recepción, pesaje, extracción de muestras y contra muestras, análisis de laboratorio, redacción de oficios y remisión de protocolos y cadena de custodia a las Fiscalías del Ministerio Público, en el marco de lo dispuesto en la ley 20.000 que sanciona el tráfico ilícito de estupefacientes y sustancias sicotrópicas.</a:t>
            </a:r>
            <a:endParaRPr lang="en-US" sz="80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Conservación  y  destrucción  de  las  sustancias  ilícitas  recepcionadas,  velando  por  dar</a:t>
            </a:r>
            <a:r>
              <a:rPr lang="en-US" sz="80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cumplimiento a la normativa vigente.</a:t>
            </a:r>
            <a:endParaRPr lang="en-US" sz="8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800" dirty="0">
              <a:latin typeface="Verdana" panose="020B0604030504040204" pitchFamily="34" charset="0"/>
              <a:ea typeface="Verdana" panose="020B0604030504040204" pitchFamily="34" charset="0"/>
            </a:endParaRPr>
          </a:p>
        </p:txBody>
      </p:sp>
      <p:sp>
        <p:nvSpPr>
          <p:cNvPr id="6" name="Flecha arriba 5">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2207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94272" y="318053"/>
            <a:ext cx="7726807" cy="548640"/>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p:cNvSpPr txBox="1"/>
          <p:nvPr/>
        </p:nvSpPr>
        <p:spPr>
          <a:xfrm>
            <a:off x="1576219" y="433277"/>
            <a:ext cx="7766565" cy="369332"/>
          </a:xfrm>
          <a:prstGeom prst="rect">
            <a:avLst/>
          </a:prstGeom>
          <a:noFill/>
        </p:spPr>
        <p:txBody>
          <a:bodyPr wrap="square" rtlCol="0">
            <a:spAutoFit/>
          </a:bodyPr>
          <a:lstStyle/>
          <a:p>
            <a:pPr lvl="1" algn="ctr"/>
            <a:r>
              <a:rPr lang="es-ES" dirty="0">
                <a:solidFill>
                  <a:schemeClr val="bg1"/>
                </a:solidFill>
              </a:rPr>
              <a:t>DEPARTAMENTO PROGRAMA REPARACIÓN INTEGRAL EN SALUD (PRAIS)</a:t>
            </a:r>
            <a:endParaRPr lang="en-US" sz="2800" dirty="0">
              <a:solidFill>
                <a:schemeClr val="bg1"/>
              </a:solidFill>
            </a:endParaRPr>
          </a:p>
        </p:txBody>
      </p:sp>
      <p:sp>
        <p:nvSpPr>
          <p:cNvPr id="4" name="CuadroTexto 3"/>
          <p:cNvSpPr txBox="1"/>
          <p:nvPr/>
        </p:nvSpPr>
        <p:spPr>
          <a:xfrm>
            <a:off x="548639" y="1327868"/>
            <a:ext cx="5852160" cy="4708981"/>
          </a:xfrm>
          <a:prstGeom prst="rect">
            <a:avLst/>
          </a:prstGeom>
          <a:noFill/>
        </p:spPr>
        <p:txBody>
          <a:bodyPr wrap="square" rtlCol="0">
            <a:spAutoFit/>
          </a:bodyPr>
          <a:lstStyle/>
          <a:p>
            <a:r>
              <a:rPr lang="es-ES" sz="1050" b="1" dirty="0">
                <a:latin typeface="Verdana" panose="020B0604030504040204" pitchFamily="34" charset="0"/>
                <a:ea typeface="Verdana" panose="020B0604030504040204" pitchFamily="34" charset="0"/>
              </a:rPr>
              <a:t>Serán funciones específicas del Departamento:</a:t>
            </a:r>
          </a:p>
          <a:p>
            <a:endParaRPr lang="en-US" sz="1200" b="1"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Cumplir y realizar todas las acciones que correspondan para conseguir la aplicación de la Ley 20.874 y la normativa atingente.</a:t>
            </a:r>
            <a:endParaRPr lang="en-US" sz="12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Elaborar la programación anual de las actividades, de manera participativa</a:t>
            </a:r>
            <a:endParaRPr lang="en-US" sz="12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Acreditar a los beneficiarios del Programa de Reparación Integral de Salud.</a:t>
            </a:r>
            <a:endParaRPr lang="en-US" sz="12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Mantener y actualizar el registro de los beneficiarios del Programa de Reparación Integral de Salud.</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Realizar las gestiones pertinentes para resolver las necesidades de salud de las personas</a:t>
            </a:r>
            <a:r>
              <a:rPr lang="en-US" sz="1200" dirty="0">
                <a:latin typeface="Verdana" panose="020B0604030504040204" pitchFamily="34" charset="0"/>
                <a:ea typeface="Verdana" panose="020B0604030504040204" pitchFamily="34" charset="0"/>
              </a:rPr>
              <a:t> </a:t>
            </a:r>
            <a:r>
              <a:rPr lang="es-ES" sz="1000" dirty="0">
                <a:latin typeface="Verdana" panose="020B0604030504040204" pitchFamily="34" charset="0"/>
                <a:ea typeface="Verdana" panose="020B0604030504040204" pitchFamily="34" charset="0"/>
              </a:rPr>
              <a:t>beneficiarias del Programa de Reparación Integral de Salud, en el marco de la red asistencial.</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Evaluar la magnitud del daño de los beneficiarios del Programa de Reparaci6n Integral de</a:t>
            </a:r>
            <a:r>
              <a:rPr lang="en-US" sz="1200" dirty="0">
                <a:latin typeface="Verdana" panose="020B0604030504040204" pitchFamily="34" charset="0"/>
                <a:ea typeface="Verdana" panose="020B0604030504040204" pitchFamily="34" charset="0"/>
              </a:rPr>
              <a:t> </a:t>
            </a:r>
            <a:r>
              <a:rPr lang="es-ES" sz="1000" dirty="0">
                <a:latin typeface="Verdana" panose="020B0604030504040204" pitchFamily="34" charset="0"/>
                <a:ea typeface="Verdana" panose="020B0604030504040204" pitchFamily="34" charset="0"/>
              </a:rPr>
              <a:t>Salud.</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y diseñar un plan de intervención integral en salud para los beneficiarios, debiendo por ende acreditar la calidad de aquellos para acceder al programa en cuestión.</a:t>
            </a:r>
            <a:endParaRPr lang="en-US" sz="12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Mantener  permanente  relación  con  las  agrupaciones  de  beneficiarios  del  Programa,</a:t>
            </a:r>
            <a:r>
              <a:rPr lang="en-US" sz="1200" dirty="0">
                <a:latin typeface="Verdana" panose="020B0604030504040204" pitchFamily="34" charset="0"/>
                <a:ea typeface="Verdana" panose="020B0604030504040204" pitchFamily="34" charset="0"/>
              </a:rPr>
              <a:t> </a:t>
            </a:r>
            <a:r>
              <a:rPr lang="es-ES" sz="1000" dirty="0">
                <a:latin typeface="Verdana" panose="020B0604030504040204" pitchFamily="34" charset="0"/>
                <a:ea typeface="Verdana" panose="020B0604030504040204" pitchFamily="34" charset="0"/>
              </a:rPr>
              <a:t>informando periódicamente del funcionamiento del Departamento y de los recursos destinados a este.</a:t>
            </a:r>
            <a:endParaRPr lang="en-US" sz="11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Difundir y socializar el Programa y sus actividades a todos los establecimientos de la red, en particular respecto a las responsabilidades que estos tienen en el cumplimiento de la normativa</a:t>
            </a:r>
            <a:endParaRPr lang="en-US" sz="12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Elaborar estrategias de difusi6n y capacitaci6n en relación al respeto de los derechos humanos y en particular sobre la represión política ocurrida en el país.</a:t>
            </a:r>
            <a:endParaRPr lang="en-US" sz="12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00" dirty="0">
                <a:latin typeface="Verdana" panose="020B0604030504040204" pitchFamily="34" charset="0"/>
                <a:ea typeface="Verdana" panose="020B0604030504040204" pitchFamily="34" charset="0"/>
              </a:rPr>
              <a:t>Desempeñar las demás funciones y tareas que le encomienden el Director del Servicio, en el</a:t>
            </a:r>
            <a:r>
              <a:rPr lang="en-US" sz="1200" dirty="0">
                <a:latin typeface="Verdana" panose="020B0604030504040204" pitchFamily="34" charset="0"/>
                <a:ea typeface="Verdana" panose="020B0604030504040204" pitchFamily="34" charset="0"/>
              </a:rPr>
              <a:t> </a:t>
            </a:r>
            <a:r>
              <a:rPr lang="es-ES" sz="1000" dirty="0">
                <a:latin typeface="Verdana" panose="020B0604030504040204" pitchFamily="34" charset="0"/>
                <a:ea typeface="Verdana" panose="020B0604030504040204" pitchFamily="34" charset="0"/>
              </a:rPr>
              <a:t>área de su competencia.</a:t>
            </a:r>
            <a:endParaRPr lang="en-US" sz="1100" dirty="0">
              <a:latin typeface="Verdana" panose="020B0604030504040204" pitchFamily="34" charset="0"/>
              <a:ea typeface="Verdana" panose="020B0604030504040204" pitchFamily="34" charset="0"/>
            </a:endParaRPr>
          </a:p>
          <a:p>
            <a:r>
              <a:rPr lang="es-ES" sz="1000" dirty="0">
                <a:latin typeface="Verdana" panose="020B0604030504040204" pitchFamily="34" charset="0"/>
                <a:ea typeface="Verdana" panose="020B0604030504040204" pitchFamily="34" charset="0"/>
              </a:rPr>
              <a:t> </a:t>
            </a:r>
            <a:endParaRPr lang="en-US" sz="1100" dirty="0">
              <a:latin typeface="Verdana" panose="020B0604030504040204" pitchFamily="34" charset="0"/>
              <a:ea typeface="Verdana" panose="020B0604030504040204" pitchFamily="34" charset="0"/>
            </a:endParaRPr>
          </a:p>
          <a:p>
            <a:r>
              <a:rPr lang="es-ES" sz="1000" dirty="0">
                <a:latin typeface="Verdana" panose="020B0604030504040204" pitchFamily="34" charset="0"/>
                <a:ea typeface="Verdana" panose="020B0604030504040204" pitchFamily="34" charset="0"/>
              </a:rPr>
              <a:t>El Departamento Programa Reparación Integral en salud estará a cargo de un profesional.</a:t>
            </a:r>
            <a:endParaRPr lang="en-US" sz="1000" dirty="0">
              <a:latin typeface="Verdana" panose="020B0604030504040204" pitchFamily="34" charset="0"/>
              <a:ea typeface="Verdana" panose="020B0604030504040204" pitchFamily="34" charset="0"/>
            </a:endParaRPr>
          </a:p>
        </p:txBody>
      </p:sp>
      <p:sp>
        <p:nvSpPr>
          <p:cNvPr id="5" name="Rectángulo 4"/>
          <p:cNvSpPr/>
          <p:nvPr/>
        </p:nvSpPr>
        <p:spPr>
          <a:xfrm>
            <a:off x="6885829" y="1607161"/>
            <a:ext cx="4381167" cy="3877985"/>
          </a:xfrm>
          <a:prstGeom prst="rect">
            <a:avLst/>
          </a:prstGeom>
        </p:spPr>
        <p:txBody>
          <a:bodyPr wrap="square">
            <a:spAutoFit/>
          </a:bodyPr>
          <a:lstStyle/>
          <a:p>
            <a:r>
              <a:rPr lang="es-ES" sz="1050" b="1" dirty="0">
                <a:latin typeface="Verdana" panose="020B0604030504040204" pitchFamily="34" charset="0"/>
                <a:ea typeface="Verdana" panose="020B0604030504040204" pitchFamily="34" charset="0"/>
              </a:rPr>
              <a:t>Serán facultades del jefe o encargado del Departamento Programa Reparación Integral en Salud:</a:t>
            </a:r>
            <a:endParaRPr lang="en-US" sz="1200" b="1" dirty="0">
              <a:latin typeface="Verdana" panose="020B0604030504040204" pitchFamily="34" charset="0"/>
              <a:ea typeface="Verdana" panose="020B0604030504040204" pitchFamily="34" charset="0"/>
            </a:endParaRPr>
          </a:p>
          <a:p>
            <a:endParaRPr lang="en-US" sz="1200" b="1"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Dirigir, organizar, planificar, coordinar y supervisar el funcionamiento del Departamento, de acuerdo con las normas, directivas y manuales aprobados por el MINSAL y Servicio de Salud y las instrucciones impartidas por el Director.</a:t>
            </a:r>
            <a:endParaRPr lang="en-US"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Elaborar y proponer al Director estrategias que permitan la difusión del Programa en toda la Red Asistencial.</a:t>
            </a:r>
            <a:endParaRPr lang="en-US"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Proponer al Director la realización de acciones especiales y extraordinarias que den cuenta de las actividades del Servicio y su relación con los usuarios.</a:t>
            </a:r>
            <a:endParaRPr lang="en-US"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Ejercer las atribuciones que le delegue el Director y/o la Subdirección de Gestión Asistencial en el área de su competencia.</a:t>
            </a:r>
            <a:endParaRPr lang="en-US" sz="1200"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US" sz="1200" dirty="0">
              <a:latin typeface="Verdana" panose="020B0604030504040204" pitchFamily="34" charset="0"/>
              <a:ea typeface="Verdana" panose="020B0604030504040204" pitchFamily="34" charset="0"/>
            </a:endParaRPr>
          </a:p>
          <a:p>
            <a:pPr marL="171450" indent="-171450">
              <a:buFont typeface="Arial" panose="020B0604020202020204" pitchFamily="34" charset="0"/>
              <a:buChar char="•"/>
            </a:pPr>
            <a:r>
              <a:rPr lang="es-ES" sz="1000" dirty="0">
                <a:latin typeface="Verdana" panose="020B0604030504040204" pitchFamily="34" charset="0"/>
                <a:ea typeface="Verdana" panose="020B0604030504040204" pitchFamily="34" charset="0"/>
              </a:rPr>
              <a:t>Desempeñar las demás funciones y tareas que le encomiende el Director y/o la Subdirección de Gestión Asistencial en el área de su competencia.</a:t>
            </a:r>
            <a:endParaRPr lang="en-US" sz="1600" dirty="0"/>
          </a:p>
        </p:txBody>
      </p:sp>
      <p:sp>
        <p:nvSpPr>
          <p:cNvPr id="6" name="Flecha arriba 5">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55072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rriba 1">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ángulo 2"/>
          <p:cNvSpPr/>
          <p:nvPr/>
        </p:nvSpPr>
        <p:spPr>
          <a:xfrm>
            <a:off x="747423" y="290222"/>
            <a:ext cx="4961614"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p:cNvSpPr txBox="1"/>
          <p:nvPr/>
        </p:nvSpPr>
        <p:spPr>
          <a:xfrm>
            <a:off x="768231" y="347557"/>
            <a:ext cx="4919998" cy="338554"/>
          </a:xfrm>
          <a:prstGeom prst="rect">
            <a:avLst/>
          </a:prstGeom>
          <a:noFill/>
        </p:spPr>
        <p:txBody>
          <a:bodyPr wrap="square" rtlCol="0">
            <a:spAutoFit/>
          </a:bodyPr>
          <a:lstStyle/>
          <a:p>
            <a:pPr algn="ctr"/>
            <a:r>
              <a:rPr lang="es-ES" sz="1600" dirty="0">
                <a:solidFill>
                  <a:schemeClr val="bg1"/>
                </a:solidFill>
              </a:rPr>
              <a:t>UNIDAD SECRETARIA DIRECCIÓN Y OFICINA DE PARTES</a:t>
            </a:r>
            <a:endParaRPr lang="en-US" sz="1200" dirty="0">
              <a:solidFill>
                <a:schemeClr val="bg1"/>
              </a:solidFill>
              <a:latin typeface="Verdana" panose="020B0604030504040204" pitchFamily="34" charset="0"/>
              <a:ea typeface="Verdana" panose="020B0604030504040204" pitchFamily="34" charset="0"/>
            </a:endParaRPr>
          </a:p>
        </p:txBody>
      </p:sp>
      <p:sp>
        <p:nvSpPr>
          <p:cNvPr id="5" name="CuadroTexto 4"/>
          <p:cNvSpPr txBox="1"/>
          <p:nvPr/>
        </p:nvSpPr>
        <p:spPr>
          <a:xfrm>
            <a:off x="768231" y="914241"/>
            <a:ext cx="8798850" cy="5452440"/>
          </a:xfrm>
          <a:prstGeom prst="rect">
            <a:avLst/>
          </a:prstGeom>
          <a:noFill/>
        </p:spPr>
        <p:txBody>
          <a:bodyPr wrap="square" numCol="2" spcCol="360000" rtlCol="0">
            <a:spAutoFit/>
          </a:bodyPr>
          <a:lstStyle/>
          <a:p>
            <a:r>
              <a:rPr lang="es-ES" sz="1050" dirty="0">
                <a:latin typeface="Verdana" panose="020B0604030504040204" pitchFamily="34" charset="0"/>
                <a:ea typeface="Verdana" panose="020B0604030504040204" pitchFamily="34" charset="0"/>
              </a:rPr>
              <a:t>Tiene a su cargo la recepción, distribución, archivo y despacho de la correspondencia oficial y reservada de la Dirección; presta el apoyo administrativo que la Dirección requiere y cumple las demás funciones y tareas que se le encomienden.</a:t>
            </a:r>
            <a:endParaRPr lang="en-US" sz="120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 </a:t>
            </a:r>
            <a:endParaRPr lang="en-US" sz="1200" dirty="0">
              <a:latin typeface="Verdana" panose="020B0604030504040204" pitchFamily="34" charset="0"/>
              <a:ea typeface="Verdana" panose="020B0604030504040204" pitchFamily="34" charset="0"/>
            </a:endParaRPr>
          </a:p>
          <a:p>
            <a:r>
              <a:rPr lang="es-ES" sz="1050" b="1" dirty="0">
                <a:latin typeface="Verdana" panose="020B0604030504040204" pitchFamily="34" charset="0"/>
                <a:ea typeface="Verdana" panose="020B0604030504040204" pitchFamily="34" charset="0"/>
              </a:rPr>
              <a:t>Serán funciones especificas de la Unidad:</a:t>
            </a:r>
          </a:p>
          <a:p>
            <a:endParaRPr lang="en-US" sz="1200" b="1"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Prestar apoyo administrativo de alto nivel a los directivos ocupándose de las peticiones de información y llevando a cabo funciones de oficina como preparar la correspondencia, recibir a los visitantes, organizar las reuniones y gestionar los programas.</a:t>
            </a:r>
          </a:p>
          <a:p>
            <a:pPr marL="342900" lvl="0" indent="-3429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Proponer e instrumentar las políticas, normas, sistemas y procedimientos necesarios para verificar la exactitud y seguridad de los datos contenidos en los documentos de la Dirección de Servicio.</a:t>
            </a: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Recepcionar, despachar, clasificar, controlar y entregar la correspondencia que ingresa al Servicio.</a:t>
            </a: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endParaRPr lang="es-E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Clasificar y controlar las carpetas y archivo.</a:t>
            </a: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Numerar, despachar y registrar la documentación ordinaria elaborada por las Departamentos y firmada por el Director de Servicio.</a:t>
            </a: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endParaRPr lang="en-US" sz="140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Despachar las transcripciones de Decretos, Resoluciones y órdenes Ministeriales totalmente tramitadas, de acuerdo a la distribución señalada en cada documento.</a:t>
            </a:r>
          </a:p>
          <a:p>
            <a:pPr marL="228600" lvl="0" indent="-228600">
              <a:buFont typeface="+mj-lt"/>
              <a:buAutoNum type="alphaLcParenR"/>
            </a:pPr>
            <a:endParaRPr lang="es-E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Resguardar la información mantenida en la Oficina. Informar las anormalidades detectadas en los procedimientos establecidos para el normal funcionamiento de la Oficina de Partes y Archivo.</a:t>
            </a:r>
          </a:p>
          <a:p>
            <a:pPr marL="228600" lvl="0" indent="-228600">
              <a:buFont typeface="+mj-lt"/>
              <a:buAutoNum type="alphaLcParenR"/>
            </a:pPr>
            <a:endParaRPr lang="es-ES" sz="1050" dirty="0">
              <a:latin typeface="Verdana" panose="020B0604030504040204" pitchFamily="34" charset="0"/>
              <a:ea typeface="Verdana" panose="020B0604030504040204" pitchFamily="34" charset="0"/>
            </a:endParaRPr>
          </a:p>
          <a:p>
            <a:pPr marL="228600" lvl="0" indent="-228600">
              <a:buAutoNum type="alphaLcParenR" startAt="8"/>
            </a:pPr>
            <a:r>
              <a:rPr lang="es-ES" sz="1050" dirty="0">
                <a:latin typeface="Verdana" panose="020B0604030504040204" pitchFamily="34" charset="0"/>
                <a:ea typeface="Verdana" panose="020B0604030504040204" pitchFamily="34" charset="0"/>
              </a:rPr>
              <a:t>Adoptar los mecanismos para el manejo eficiente y seguro de la información que transita</a:t>
            </a:r>
            <a:r>
              <a:rPr lang="en-US" sz="1400" dirty="0">
                <a:latin typeface="Verdana" panose="020B0604030504040204" pitchFamily="34" charset="0"/>
                <a:ea typeface="Verdana" panose="020B0604030504040204" pitchFamily="34" charset="0"/>
              </a:rPr>
              <a:t> </a:t>
            </a:r>
            <a:r>
              <a:rPr lang="es-ES" sz="1050" dirty="0">
                <a:latin typeface="Verdana" panose="020B0604030504040204" pitchFamily="34" charset="0"/>
                <a:ea typeface="Verdana" panose="020B0604030504040204" pitchFamily="34" charset="0"/>
              </a:rPr>
              <a:t>internamente.</a:t>
            </a:r>
          </a:p>
          <a:p>
            <a:pPr lvl="0"/>
            <a:endParaRPr lang="es-ES" sz="1050" dirty="0">
              <a:latin typeface="Verdana" panose="020B0604030504040204" pitchFamily="34" charset="0"/>
              <a:ea typeface="Verdana" panose="020B0604030504040204" pitchFamily="34" charset="0"/>
            </a:endParaRPr>
          </a:p>
          <a:p>
            <a:pPr marL="285750" lvl="0" indent="-285750">
              <a:buAutoNum type="romanLcParenR"/>
            </a:pPr>
            <a:r>
              <a:rPr lang="es-ES" sz="1050" dirty="0">
                <a:latin typeface="Verdana" panose="020B0604030504040204" pitchFamily="34" charset="0"/>
                <a:ea typeface="Verdana" panose="020B0604030504040204" pitchFamily="34" charset="0"/>
              </a:rPr>
              <a:t>Administrar los recursos destinados para el desarrollo, protección y resguardo de los documentos mantenidos en archivo.</a:t>
            </a:r>
          </a:p>
          <a:p>
            <a:pPr marL="228600" lvl="0" indent="-228600">
              <a:buFont typeface="+mj-lt"/>
              <a:buAutoNum type="alphaLcParenR"/>
            </a:pPr>
            <a:endParaRPr lang="es-ES" sz="1050" dirty="0">
              <a:latin typeface="Verdana" panose="020B0604030504040204" pitchFamily="34" charset="0"/>
              <a:ea typeface="Verdana" panose="020B0604030504040204" pitchFamily="34" charset="0"/>
            </a:endParaRPr>
          </a:p>
          <a:p>
            <a:pPr marL="228600" lvl="0" indent="-228600">
              <a:buAutoNum type="alphaLcParenR" startAt="10"/>
            </a:pPr>
            <a:r>
              <a:rPr lang="es-ES" sz="1050" dirty="0">
                <a:latin typeface="Verdana" panose="020B0604030504040204" pitchFamily="34" charset="0"/>
                <a:ea typeface="Verdana" panose="020B0604030504040204" pitchFamily="34" charset="0"/>
              </a:rPr>
              <a:t>Cualificar progresivamente la oficina en función de las nuevas tareas relativas a la gestión</a:t>
            </a:r>
            <a:r>
              <a:rPr lang="en-US" sz="1400" dirty="0">
                <a:latin typeface="Verdana" panose="020B0604030504040204" pitchFamily="34" charset="0"/>
                <a:ea typeface="Verdana" panose="020B0604030504040204" pitchFamily="34" charset="0"/>
              </a:rPr>
              <a:t> </a:t>
            </a:r>
            <a:r>
              <a:rPr lang="es-ES" sz="1050" dirty="0">
                <a:latin typeface="Verdana" panose="020B0604030504040204" pitchFamily="34" charset="0"/>
                <a:ea typeface="Verdana" panose="020B0604030504040204" pitchFamily="34" charset="0"/>
              </a:rPr>
              <a:t>de documentación y archivos, en específico, las derivadas de la Ley N° 20.285 de Transparencia Pública en lo que dice relación a la Gestión de Archivos.</a:t>
            </a:r>
            <a:endParaRPr lang="en-US" sz="1400" dirty="0">
              <a:latin typeface="Verdana" panose="020B0604030504040204" pitchFamily="34" charset="0"/>
              <a:ea typeface="Verdana" panose="020B0604030504040204" pitchFamily="34" charset="0"/>
            </a:endParaRPr>
          </a:p>
          <a:p>
            <a:pPr lvl="0"/>
            <a:endParaRPr lang="en-US" sz="1400" dirty="0">
              <a:latin typeface="Verdana" panose="020B0604030504040204" pitchFamily="34" charset="0"/>
              <a:ea typeface="Verdana" panose="020B0604030504040204" pitchFamily="34" charset="0"/>
            </a:endParaRPr>
          </a:p>
          <a:p>
            <a:pPr marL="228600" lvl="0" indent="-228600">
              <a:buAutoNum type="alphaLcParenR" startAt="11"/>
            </a:pPr>
            <a:r>
              <a:rPr lang="es-ES" sz="1050" dirty="0">
                <a:latin typeface="Verdana" panose="020B0604030504040204" pitchFamily="34" charset="0"/>
                <a:ea typeface="Verdana" panose="020B0604030504040204" pitchFamily="34" charset="0"/>
              </a:rPr>
              <a:t>Desempeñar las demás funciones y tareas que le encomienden el Director del Servicio en el área de su competencia.</a:t>
            </a:r>
            <a:endParaRPr lang="en-US" sz="1400" dirty="0">
              <a:latin typeface="Verdana" panose="020B0604030504040204" pitchFamily="34" charset="0"/>
              <a:ea typeface="Verdana" panose="020B0604030504040204" pitchFamily="34" charset="0"/>
            </a:endParaRPr>
          </a:p>
          <a:p>
            <a:pPr lvl="0"/>
            <a:endParaRPr lang="en-US" sz="105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5272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rriba 1">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ángulo 2"/>
          <p:cNvSpPr/>
          <p:nvPr/>
        </p:nvSpPr>
        <p:spPr>
          <a:xfrm>
            <a:off x="1150823" y="399887"/>
            <a:ext cx="4935900"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p:cNvSpPr txBox="1"/>
          <p:nvPr/>
        </p:nvSpPr>
        <p:spPr>
          <a:xfrm>
            <a:off x="852649" y="465195"/>
            <a:ext cx="5532248" cy="338554"/>
          </a:xfrm>
          <a:prstGeom prst="rect">
            <a:avLst/>
          </a:prstGeom>
          <a:noFill/>
        </p:spPr>
        <p:txBody>
          <a:bodyPr wrap="square" rtlCol="0">
            <a:spAutoFit/>
          </a:bodyPr>
          <a:lstStyle/>
          <a:p>
            <a:pPr lvl="1"/>
            <a:r>
              <a:rPr lang="es-ES" sz="1600" dirty="0">
                <a:solidFill>
                  <a:schemeClr val="bg1"/>
                </a:solidFill>
              </a:rPr>
              <a:t>CONSEJO INTEGRADOR DE LA RED ASISTENCIAL - CIRA:</a:t>
            </a:r>
            <a:endParaRPr lang="en-US" sz="2400" dirty="0">
              <a:solidFill>
                <a:schemeClr val="bg1"/>
              </a:solidFill>
            </a:endParaRPr>
          </a:p>
        </p:txBody>
      </p:sp>
      <p:sp>
        <p:nvSpPr>
          <p:cNvPr id="5" name="CuadroTexto 4"/>
          <p:cNvSpPr txBox="1"/>
          <p:nvPr/>
        </p:nvSpPr>
        <p:spPr>
          <a:xfrm>
            <a:off x="1074100" y="1054972"/>
            <a:ext cx="7871791" cy="4939814"/>
          </a:xfrm>
          <a:prstGeom prst="rect">
            <a:avLst/>
          </a:prstGeom>
          <a:noFill/>
        </p:spPr>
        <p:txBody>
          <a:bodyPr wrap="square" rtlCol="0">
            <a:spAutoFit/>
          </a:bodyPr>
          <a:lstStyle/>
          <a:p>
            <a:r>
              <a:rPr lang="es-ES" sz="1050" dirty="0">
                <a:latin typeface="Verdana" panose="020B0604030504040204" pitchFamily="34" charset="0"/>
                <a:ea typeface="Verdana" panose="020B0604030504040204" pitchFamily="34" charset="0"/>
              </a:rPr>
              <a:t>Consejo de Integración, de carácter asesor y consultivo, presidido por el Director del Servicio, al que le corresponderá asesorar al Director y proponer todas las medidas que considere necesarias para avanzar en la </a:t>
            </a:r>
            <a:r>
              <a:rPr lang="es-ES" sz="1050" dirty="0" err="1">
                <a:latin typeface="Verdana" panose="020B0604030504040204" pitchFamily="34" charset="0"/>
                <a:ea typeface="Verdana" panose="020B0604030504040204" pitchFamily="34" charset="0"/>
              </a:rPr>
              <a:t>lntegración</a:t>
            </a:r>
            <a:r>
              <a:rPr lang="es-ES" sz="1050" dirty="0">
                <a:latin typeface="Verdana" panose="020B0604030504040204" pitchFamily="34" charset="0"/>
                <a:ea typeface="Verdana" panose="020B0604030504040204" pitchFamily="34" charset="0"/>
              </a:rPr>
              <a:t> de la red incluyendo a la Dirección, sus establecimientos dependientes en todos los niveles de atención, los Establecimientos de Autogestión en Red, establecimientos municipales de atención primaria de salud y el intersector. Asimismo, le corresponderá analizar y proponer soluciones en las áreas en que se presenten dificultades de los usuarios, derivadas de la insuficiente integración de los referidos niveles de atención.</a:t>
            </a:r>
            <a:endParaRPr lang="en-US" sz="105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 </a:t>
            </a:r>
            <a:endParaRPr lang="en-US" sz="105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El Consejo de Integración será presidido por el Director o el funcionario en el que delegue esta función y estará constituido, a lo menos, por las siguientes personas:</a:t>
            </a:r>
            <a:endParaRPr lang="en-US" sz="105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 </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Representantes de los establecimientos del Servicio de Salud;</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Un representante por cada Establecimiento de Autogestión en Red integrante de la Red, designado por estos;</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Un representante de Establecimientos de Salud de Menor Complejidad, designado  por el</a:t>
            </a:r>
            <a:r>
              <a:rPr lang="en-US" sz="1050" dirty="0">
                <a:latin typeface="Verdana" panose="020B0604030504040204" pitchFamily="34" charset="0"/>
                <a:ea typeface="Verdana" panose="020B0604030504040204" pitchFamily="34" charset="0"/>
              </a:rPr>
              <a:t> </a:t>
            </a:r>
            <a:r>
              <a:rPr lang="es-ES" sz="1050" dirty="0">
                <a:latin typeface="Verdana" panose="020B0604030504040204" pitchFamily="34" charset="0"/>
                <a:ea typeface="Verdana" panose="020B0604030504040204" pitchFamily="34" charset="0"/>
              </a:rPr>
              <a:t>Director de una terna propuesta por estos;</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Dos representantes de las entidades administradoras de salud municipal designados por el Director, de un listado conformado por los funcionarios propuestos, en forma unipersonal por las Municipalidades correspondientes;</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Dos representantes de los establecimientos asistenciales privados que integren la Red del</a:t>
            </a:r>
            <a:r>
              <a:rPr lang="en-US" sz="1050" dirty="0">
                <a:latin typeface="Verdana" panose="020B0604030504040204" pitchFamily="34" charset="0"/>
                <a:ea typeface="Verdana" panose="020B0604030504040204" pitchFamily="34" charset="0"/>
              </a:rPr>
              <a:t> </a:t>
            </a:r>
            <a:r>
              <a:rPr lang="es-ES" sz="1050" dirty="0">
                <a:latin typeface="Verdana" panose="020B0604030504040204" pitchFamily="34" charset="0"/>
                <a:ea typeface="Verdana" panose="020B0604030504040204" pitchFamily="34" charset="0"/>
              </a:rPr>
              <a:t>Servicio, designados por el Director del listado propuesto por las entidades correspondientes;</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Dos representantes del intersector, que se relacionen con la Red del Servicio, designados por el Director del listado propuesto por las entidades correspondientes.</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r>
              <a:rPr lang="es-ES" sz="1050" dirty="0">
                <a:latin typeface="Verdana" panose="020B0604030504040204" pitchFamily="34" charset="0"/>
                <a:ea typeface="Verdana" panose="020B0604030504040204" pitchFamily="34" charset="0"/>
              </a:rPr>
              <a:t>Todo ello sin perjuicio de las consultas adicionales a otras instancias que estime pertinentes.</a:t>
            </a:r>
            <a:endParaRPr lang="en-US" sz="1050" dirty="0">
              <a:latin typeface="Verdana" panose="020B0604030504040204" pitchFamily="34" charset="0"/>
              <a:ea typeface="Verdana" panose="020B0604030504040204" pitchFamily="34" charset="0"/>
            </a:endParaRPr>
          </a:p>
          <a:p>
            <a:endParaRPr lang="en-US" sz="105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4794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echa arriba 1">
            <a:hlinkClick r:id="" action="ppaction://hlinkshowjump?jump=firstslide"/>
          </p:cNvPr>
          <p:cNvSpPr/>
          <p:nvPr/>
        </p:nvSpPr>
        <p:spPr>
          <a:xfrm rot="16200000">
            <a:off x="11353138" y="6129515"/>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ángulo 2"/>
          <p:cNvSpPr/>
          <p:nvPr/>
        </p:nvSpPr>
        <p:spPr>
          <a:xfrm>
            <a:off x="1719342" y="670722"/>
            <a:ext cx="4061253" cy="453224"/>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p:cNvSpPr txBox="1"/>
          <p:nvPr/>
        </p:nvSpPr>
        <p:spPr>
          <a:xfrm>
            <a:off x="1353581" y="743446"/>
            <a:ext cx="4586039" cy="307777"/>
          </a:xfrm>
          <a:prstGeom prst="rect">
            <a:avLst/>
          </a:prstGeom>
          <a:noFill/>
        </p:spPr>
        <p:txBody>
          <a:bodyPr wrap="square" rtlCol="0">
            <a:spAutoFit/>
          </a:bodyPr>
          <a:lstStyle/>
          <a:p>
            <a:pPr algn="ctr"/>
            <a:r>
              <a:rPr lang="es-CL" sz="1400" dirty="0">
                <a:solidFill>
                  <a:schemeClr val="bg1"/>
                </a:solidFill>
                <a:latin typeface="Verdana" panose="020B0604030504040204" pitchFamily="34" charset="0"/>
                <a:ea typeface="Verdana" panose="020B0604030504040204" pitchFamily="34" charset="0"/>
              </a:rPr>
              <a:t>COMITÉ ÉTICO - CIENTÍFICO</a:t>
            </a:r>
            <a:endParaRPr lang="en-US" sz="1400" dirty="0">
              <a:solidFill>
                <a:schemeClr val="bg1"/>
              </a:solidFill>
              <a:latin typeface="Verdana" panose="020B0604030504040204" pitchFamily="34" charset="0"/>
              <a:ea typeface="Verdana" panose="020B0604030504040204" pitchFamily="34" charset="0"/>
            </a:endParaRPr>
          </a:p>
        </p:txBody>
      </p:sp>
      <p:sp>
        <p:nvSpPr>
          <p:cNvPr id="5" name="CuadroTexto 4"/>
          <p:cNvSpPr txBox="1"/>
          <p:nvPr/>
        </p:nvSpPr>
        <p:spPr>
          <a:xfrm>
            <a:off x="1646653" y="1581302"/>
            <a:ext cx="6548828" cy="3801041"/>
          </a:xfrm>
          <a:prstGeom prst="rect">
            <a:avLst/>
          </a:prstGeom>
          <a:noFill/>
        </p:spPr>
        <p:txBody>
          <a:bodyPr wrap="square" rtlCol="0">
            <a:spAutoFit/>
          </a:bodyPr>
          <a:lstStyle/>
          <a:p>
            <a:r>
              <a:rPr lang="es-ES" sz="1050" dirty="0">
                <a:latin typeface="Verdana" panose="020B0604030504040204" pitchFamily="34" charset="0"/>
                <a:ea typeface="Verdana" panose="020B0604030504040204" pitchFamily="34" charset="0"/>
              </a:rPr>
              <a:t>Tiene a su cargo cautelar que las actividades científicas realizadas en el Servicio de Salud o en otros establecimientos que lo requieran, cumplan con los estándares éticos y con la normativa relacionada a estas actividades.</a:t>
            </a:r>
            <a:endParaRPr lang="en-US" sz="1050" dirty="0">
              <a:latin typeface="Verdana" panose="020B0604030504040204" pitchFamily="34" charset="0"/>
              <a:ea typeface="Verdana" panose="020B0604030504040204" pitchFamily="34" charset="0"/>
            </a:endParaRPr>
          </a:p>
          <a:p>
            <a:endParaRPr lang="es-ES" sz="1050" b="1" dirty="0">
              <a:latin typeface="Verdana" panose="020B0604030504040204" pitchFamily="34" charset="0"/>
              <a:ea typeface="Verdana" panose="020B0604030504040204" pitchFamily="34" charset="0"/>
            </a:endParaRPr>
          </a:p>
          <a:p>
            <a:r>
              <a:rPr lang="es-ES" sz="1050" b="1" dirty="0">
                <a:latin typeface="Verdana" panose="020B0604030504040204" pitchFamily="34" charset="0"/>
                <a:ea typeface="Verdana" panose="020B0604030504040204" pitchFamily="34" charset="0"/>
              </a:rPr>
              <a:t>Sus funciones serán:</a:t>
            </a:r>
          </a:p>
          <a:p>
            <a:endParaRPr lang="en-US" sz="1050" b="1"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Evaluar las investigaciones científicas biomédicas sometidas a su consideración, desde el punto de vista ético, científico y técnico.</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Aprobar, solicitar modificaciones o rechazar la realización de los proyectos.</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Solicitar al investigador principal cualquier información que considere necearla antes de la</a:t>
            </a:r>
            <a:r>
              <a:rPr lang="en-US" sz="1050" dirty="0">
                <a:latin typeface="Verdana" panose="020B0604030504040204" pitchFamily="34" charset="0"/>
                <a:ea typeface="Verdana" panose="020B0604030504040204" pitchFamily="34" charset="0"/>
              </a:rPr>
              <a:t> </a:t>
            </a:r>
            <a:r>
              <a:rPr lang="es-ES" sz="1050" dirty="0">
                <a:latin typeface="Verdana" panose="020B0604030504040204" pitchFamily="34" charset="0"/>
                <a:ea typeface="Verdana" panose="020B0604030504040204" pitchFamily="34" charset="0"/>
              </a:rPr>
              <a:t>aprobación del protocolo o durante el desarrollo de la investigación, respecto a la seguridad y</a:t>
            </a:r>
            <a:r>
              <a:rPr lang="en-US" sz="1050" dirty="0">
                <a:latin typeface="Verdana" panose="020B0604030504040204" pitchFamily="34" charset="0"/>
                <a:ea typeface="Verdana" panose="020B0604030504040204" pitchFamily="34" charset="0"/>
              </a:rPr>
              <a:t> </a:t>
            </a:r>
            <a:r>
              <a:rPr lang="es-ES" sz="1050" dirty="0">
                <a:latin typeface="Verdana" panose="020B0604030504040204" pitchFamily="34" charset="0"/>
                <a:ea typeface="Verdana" panose="020B0604030504040204" pitchFamily="34" charset="0"/>
              </a:rPr>
              <a:t>protección de los pacientes participantes de un proyecto de investigación.</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Recibir consultas o quejas de los pacientes participantes de un proyecto de investigación.</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Mantener informado de su funcionamiento a la Comisión de Bioética del MINSAL.</a:t>
            </a:r>
          </a:p>
          <a:p>
            <a:pPr marL="228600" lvl="0" indent="-228600">
              <a:buFont typeface="+mj-lt"/>
              <a:buAutoNum type="alphaLcParenR"/>
            </a:pP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1050" dirty="0">
                <a:latin typeface="Verdana" panose="020B0604030504040204" pitchFamily="34" charset="0"/>
                <a:ea typeface="Verdana" panose="020B0604030504040204" pitchFamily="34" charset="0"/>
              </a:rPr>
              <a:t>Aprobar o rechazar autorizaciones para la realización de investigaciones que se desarrollen en pacientes de los establecimientos de la red asistencial, con uso de medicamentos aun no registrados en el país.</a:t>
            </a:r>
            <a:endParaRPr lang="en-US" sz="1050" dirty="0">
              <a:latin typeface="Verdana" panose="020B0604030504040204" pitchFamily="34" charset="0"/>
              <a:ea typeface="Verdana" panose="020B0604030504040204" pitchFamily="34" charset="0"/>
            </a:endParaRPr>
          </a:p>
          <a:p>
            <a:endParaRPr lang="en-US" sz="1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52534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587268" y="158669"/>
            <a:ext cx="5943186" cy="407057"/>
          </a:xfrm>
          <a:prstGeom prst="rect">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uadroTexto 3"/>
          <p:cNvSpPr txBox="1"/>
          <p:nvPr/>
        </p:nvSpPr>
        <p:spPr>
          <a:xfrm>
            <a:off x="699139" y="192920"/>
            <a:ext cx="5981439" cy="338554"/>
          </a:xfrm>
          <a:prstGeom prst="rect">
            <a:avLst/>
          </a:prstGeom>
          <a:noFill/>
        </p:spPr>
        <p:txBody>
          <a:bodyPr wrap="square" rtlCol="0">
            <a:spAutoFit/>
          </a:bodyPr>
          <a:lstStyle/>
          <a:p>
            <a:pPr lvl="0"/>
            <a:r>
              <a:rPr lang="es-ES" sz="1600" dirty="0">
                <a:solidFill>
                  <a:schemeClr val="bg1"/>
                </a:solidFill>
              </a:rPr>
              <a:t>SUBDIRECCIÓN DE GESTIÓN ASISTENCIAL o  SUBDIRECCIÓN MÉDICA</a:t>
            </a:r>
            <a:endParaRPr lang="en-US" sz="1600" dirty="0">
              <a:solidFill>
                <a:schemeClr val="bg1"/>
              </a:solidFill>
            </a:endParaRPr>
          </a:p>
        </p:txBody>
      </p:sp>
      <p:sp>
        <p:nvSpPr>
          <p:cNvPr id="6" name="CuadroTexto 5"/>
          <p:cNvSpPr txBox="1"/>
          <p:nvPr/>
        </p:nvSpPr>
        <p:spPr>
          <a:xfrm>
            <a:off x="508987" y="611893"/>
            <a:ext cx="11871297" cy="6224781"/>
          </a:xfrm>
          <a:prstGeom prst="rect">
            <a:avLst/>
          </a:prstGeom>
          <a:noFill/>
        </p:spPr>
        <p:txBody>
          <a:bodyPr wrap="square" numCol="2" spcCol="360000" rtlCol="0">
            <a:spAutoFit/>
          </a:bodyPr>
          <a:lstStyle/>
          <a:p>
            <a:r>
              <a:rPr lang="es-ES" sz="800" dirty="0">
                <a:latin typeface="Verdana" panose="020B0604030504040204" pitchFamily="34" charset="0"/>
                <a:ea typeface="Verdana" panose="020B0604030504040204" pitchFamily="34" charset="0"/>
              </a:rPr>
              <a:t>El Departamento Subdirección de Gestión Asistencial o Sub Dirección Médica tendrá a su cargo la planificación, supervisión, control y evaluación de todas las actividades relacionadas con la salud de la población del territorio asignado, teniendo como marco el respeto al derecho a la salud, la búsqueda de alcanzar el mayor nivel de salud posible y la equidad. Dependerá del Director de Servicio y tendrá las siguientes funciones:</a:t>
            </a:r>
            <a:endParaRPr lang="en-US" sz="100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En el ámbito de la Planificaci6n y Análisis </a:t>
            </a:r>
            <a:endParaRPr lang="en-US" sz="100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Desarrollar procesos de planificación permanente de la red asistencial en, a lo menos, las áreas de integración asistencial, gestión clínica, gestión de cuidados, inversiones, presupuesto, formación de recurso humano, participación social, atención al usuario, comunicaciones, emergencias y catástrofes; colocando al centro de las definiciones las necesidades del usuario, en coordinación con los otros departamentos de la Dirección del Servicio.</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Proponer las prioridades de salud del Servicio, en los ámbitos de promoción, prevención, recuperación, rehabilitación y cuidados paliativos, conforme a las prioridades de salud nacionales y regionales establecidas en las normas técnicas que imparta el Ministerio de Salud y el Secretario Regional Ministerial de Salud correspondiente; y coordinar estrategias y planes de implementaci6n para enfrentar esas prioridades.</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Realizar estudios en las distintas áreas de interés para el mejoramiento del funcionamiento de la red asistencial.</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En el ámbito de la Epidemiologia para la Gestión de la Red</a:t>
            </a:r>
            <a:endParaRPr lang="en-US" sz="1000" b="1"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Mantener y utilizar información epidemiológica actualizada y aplicar métodos epidemiológicos, con el fin de asesorar a la Dirección del Servicio y a los establecimientos integrantes de la red en la toma de decisiones técnicas, presupuestarias y de inversión;</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Participar, apoyar y orientar los procesos de planificación, priorización y estudios que sean necesarios para su adecuado funcionamiento y coordinarse con la Secretaría Regional Ministerial de Salud en las materias correspondientes.</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En el ámbito de la Gesti6n de los Programas de las Personas</a:t>
            </a:r>
            <a:endParaRPr lang="en-US" sz="1000" b="1"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Programar y evaluar la ejecución de los planes, programas y las acciones que realiza la red respecto de la atención de salud de las personas y la organización y gestión de los recursos para su cumplimiento;</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Asimismo, coordinar con la Subsecretaría de Redes Asistenciales la adaptación a la realidad local de las normas asistenciales y protocolos de atención, teniendo presente la capacidad resolutiva de la red y los recursos disponibles.</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En el ámbito de la Información de Salud</a:t>
            </a:r>
            <a:endParaRPr lang="en-US" sz="1000" b="1"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Mantener información consolidada, integrada y actualizada de la red asistencial, que apoye la planificación, organización, dirección, control y evaluación de la misma. Esta deberá estar disponible para los integrantes de la red, sus áreas funcionales y, según lo requieran, el Ministerio de Salud, la Secretaría Regional Ministerial de Salud u otros organismos;</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Proponer criterios, normas y sistemas relacionados con la calidad del registro y con el procesamiento y el tratamiento de la información en los establecimientos del Servicio y de su red, todo ello conforme a las normas técnicas que el Ministerio de Salud imparta;</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Proponer criterios para los requerimientos de información y los procedimientos de registro de datos de acuerdo a las necesidades de la red y conforme a las normas técnicas que imparta el Ministerio de Salud sobre la materia;</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Analizar la lnformaci6n disponible y colaborar con las demás dependencias y establecimientos del Servicio en el análisis de la informaci6n en salud;</a:t>
            </a:r>
          </a:p>
          <a:p>
            <a:endParaRPr lang="es-ES" sz="800" dirty="0">
              <a:latin typeface="Verdana" panose="020B0604030504040204" pitchFamily="34" charset="0"/>
              <a:ea typeface="Verdana" panose="020B0604030504040204" pitchFamily="34" charset="0"/>
            </a:endParaRPr>
          </a:p>
          <a:p>
            <a:endParaRPr lang="es-ES" sz="8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En el ámbito de la Articulaci6n y Desarrollo de la Red</a:t>
            </a:r>
            <a:endParaRPr lang="en-US" sz="1050" b="1"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Diseñar y proponer al Director del Servicio estrategias para la implementación y mejora continua de los sistemas de referencia, derivación y contraderivación, sal como supervisar el cumplimiento de estándares para los procesos clínicos y administrativos, conforme a las normas técnicas que el Ministerio de Salud imparta al respecto;</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Elaborar y proponer la celebración de convenios con prestadores públicos o privados para asegurar las prestaciones de salud a la población beneficiaria;</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Establecer instancias de coordinación para la presentación y postulación de proyectos de inversión propuestos por los establecimientos dependientes y establecer mecanismos de coordinación permanente con entidades extra sectoriales, para los efectos de inversiones y desarrollo de la red.</a:t>
            </a:r>
          </a:p>
          <a:p>
            <a:pPr lvl="0"/>
            <a:endParaRPr lang="en-US" sz="105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En el ámbito de la Atención de Usuarios</a:t>
            </a:r>
            <a:endParaRPr lang="en-US" sz="1050" b="1"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Establecer mecanismos de orientación e información al usuario, así como diseñar e implementar sistemas de recepción de opiniones, sugerencias, reclamos y felicitaciones de los usuarios y de la comunidad en general y un sistema de respuesta o resolución según corresponda, de acuerdo a las normas técnicas que imparta el Ministerio de Salud;</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Proponer y mantener instancias permanentes que permitan recibir la opinión de las usuarios y la comunidad sobre la calidad de las prestaciones que se otorgan y propuestas para su mejoramiento;</a:t>
            </a:r>
            <a:endParaRPr lang="en-US" sz="1050" dirty="0">
              <a:latin typeface="Verdana" panose="020B0604030504040204" pitchFamily="34" charset="0"/>
              <a:ea typeface="Verdana" panose="020B0604030504040204" pitchFamily="34" charset="0"/>
            </a:endParaRPr>
          </a:p>
          <a:p>
            <a:pPr marL="228600" lvl="0" indent="-228600">
              <a:buFont typeface="+mj-lt"/>
              <a:buAutoNum type="alphaLcParenR"/>
            </a:pPr>
            <a:r>
              <a:rPr lang="es-ES" sz="800" dirty="0">
                <a:latin typeface="Verdana" panose="020B0604030504040204" pitchFamily="34" charset="0"/>
                <a:ea typeface="Verdana" panose="020B0604030504040204" pitchFamily="34" charset="0"/>
              </a:rPr>
              <a:t>Evaluar continuamente el grado de satisfacción de los usuarios con la calidad de la atención</a:t>
            </a:r>
            <a:r>
              <a:rPr lang="en-US" sz="105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prestada por los establecimientos de la Red Asistencial, de acuerdo a las normas técnicas que imparta el Ministerio de Salud.</a:t>
            </a:r>
            <a:endParaRPr lang="en-US" sz="1050" dirty="0">
              <a:latin typeface="Verdana" panose="020B0604030504040204" pitchFamily="34" charset="0"/>
              <a:ea typeface="Verdana" panose="020B0604030504040204" pitchFamily="34" charset="0"/>
            </a:endParaRPr>
          </a:p>
          <a:p>
            <a:endParaRPr lang="es-ES" sz="800" b="1"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En el ámbito de la Participación Social</a:t>
            </a:r>
            <a:endParaRPr lang="en-US" sz="1050" b="1"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Elaborar estrategias que favorezcan la participación social de la población del territorio del Servicio de Salud.</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Mantener espacios de relación formales y permanentes con las organizaciones comunitarias.</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Promover, en conjunto con las organizaciones comunitarias, el trabajo intersectorial para enfrentar los determinantes sociales que afectan la salud de la población.</a:t>
            </a: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 </a:t>
            </a:r>
            <a:endParaRPr lang="en-US" sz="1000" dirty="0">
              <a:latin typeface="Verdana" panose="020B0604030504040204" pitchFamily="34" charset="0"/>
              <a:ea typeface="Verdana" panose="020B0604030504040204" pitchFamily="34" charset="0"/>
            </a:endParaRPr>
          </a:p>
          <a:p>
            <a:r>
              <a:rPr lang="es-ES" sz="800" b="1" dirty="0">
                <a:latin typeface="Verdana" panose="020B0604030504040204" pitchFamily="34" charset="0"/>
                <a:ea typeface="Verdana" panose="020B0604030504040204" pitchFamily="34" charset="0"/>
              </a:rPr>
              <a:t>En el ámbito del Control de la Gestión</a:t>
            </a:r>
            <a:endParaRPr lang="en-US" sz="1050" b="1"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Realizar procesos de análisis y evaluación de los sistemas de gestión y asistenciales de la red, con el objeto de contribuir a la eficacia y eficiencia de las operaciones de esta;</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Proponer, desarrollar, asesorar y coordinar a los integrantes de la red en sistemas de evaluación y control, además de coordinar dichas actividades con organismos externos;</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En el aspecto de gestión asistencial, monitorear y evaluar el cumplimiento de la implementación de los planes y programas de salud convenidos o aprobados por el Ministerio de Salud;</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En el aspecto de gestión administrativa, establecer y desarrollar sistemas de control, para el</a:t>
            </a:r>
            <a:r>
              <a:rPr lang="en-US" sz="105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fiel y oportuno cumplimiento de las disposiciones relacionadas con el funcionamiento de la red.</a:t>
            </a:r>
            <a:endParaRPr lang="en-US" sz="1050" dirty="0">
              <a:latin typeface="Verdana" panose="020B0604030504040204" pitchFamily="34" charset="0"/>
              <a:ea typeface="Verdana" panose="020B0604030504040204" pitchFamily="34" charset="0"/>
            </a:endParaRPr>
          </a:p>
          <a:p>
            <a:pPr marL="228600" indent="-228600">
              <a:buFont typeface="+mj-lt"/>
              <a:buAutoNum type="alphaLcParenR"/>
            </a:pPr>
            <a:r>
              <a:rPr lang="es-ES" sz="800" dirty="0">
                <a:latin typeface="Verdana" panose="020B0604030504040204" pitchFamily="34" charset="0"/>
                <a:ea typeface="Verdana" panose="020B0604030504040204" pitchFamily="34" charset="0"/>
              </a:rPr>
              <a:t>Además de las funciones señaladas, ejercerá las atribuciones que le delegue, y las demás funciones y tareas que le encomiende el Director.</a:t>
            </a:r>
          </a:p>
          <a:p>
            <a:pPr marL="228600" indent="-228600">
              <a:buFont typeface="+mj-lt"/>
              <a:buAutoNum type="alphaLcParenR"/>
            </a:pPr>
            <a:endParaRPr lang="en-US" sz="1050" dirty="0">
              <a:latin typeface="Verdana" panose="020B0604030504040204" pitchFamily="34" charset="0"/>
              <a:ea typeface="Verdana" panose="020B0604030504040204" pitchFamily="34" charset="0"/>
            </a:endParaRPr>
          </a:p>
          <a:p>
            <a:r>
              <a:rPr lang="es-ES" sz="800" dirty="0">
                <a:latin typeface="Verdana" panose="020B0604030504040204" pitchFamily="34" charset="0"/>
                <a:ea typeface="Verdana" panose="020B0604030504040204" pitchFamily="34" charset="0"/>
              </a:rPr>
              <a:t>La Subdirección Gestión Asistencial (Subdirección Médica) estará a cargo de un profesional Médico Cirujano y con el objeto de garantizar el desarrollo de la red asistencial y para el mejor y mas eficaz cumplimento de sus funciones, de acuerdo a las normas legales vigentes, deberán mantener</a:t>
            </a:r>
            <a:r>
              <a:rPr lang="en-US" sz="1050" dirty="0">
                <a:latin typeface="Verdana" panose="020B0604030504040204" pitchFamily="34" charset="0"/>
                <a:ea typeface="Verdana" panose="020B0604030504040204" pitchFamily="34" charset="0"/>
              </a:rPr>
              <a:t> </a:t>
            </a:r>
            <a:r>
              <a:rPr lang="es-ES" sz="800" dirty="0">
                <a:latin typeface="Verdana" panose="020B0604030504040204" pitchFamily="34" charset="0"/>
                <a:ea typeface="Verdana" panose="020B0604030504040204" pitchFamily="34" charset="0"/>
              </a:rPr>
              <a:t>una coordinación con Subdirección de Gestión Estratégica de la Red. La subrogancia será entre las Subdirecciones de Gestión Asistencial y Gestión Estratégica de la Red.</a:t>
            </a:r>
            <a:endParaRPr lang="en-US" sz="1000" dirty="0">
              <a:latin typeface="Verdana" panose="020B0604030504040204" pitchFamily="34" charset="0"/>
              <a:ea typeface="Verdana" panose="020B0604030504040204" pitchFamily="34" charset="0"/>
            </a:endParaRPr>
          </a:p>
          <a:p>
            <a:endParaRPr lang="en-US" sz="800" dirty="0"/>
          </a:p>
        </p:txBody>
      </p:sp>
      <p:sp>
        <p:nvSpPr>
          <p:cNvPr id="2" name="Flecha arriba 1">
            <a:hlinkClick r:id="" action="ppaction://hlinkshowjump?jump=firstslide"/>
          </p:cNvPr>
          <p:cNvSpPr/>
          <p:nvPr/>
        </p:nvSpPr>
        <p:spPr>
          <a:xfrm rot="16200000">
            <a:off x="11353139" y="6388823"/>
            <a:ext cx="384313" cy="351346"/>
          </a:xfrm>
          <a:prstGeom prst="upArrow">
            <a:avLst/>
          </a:prstGeom>
          <a:solidFill>
            <a:srgbClr val="1530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4970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1531</TotalTime>
  <Words>21322</Words>
  <Application>Microsoft Macintosh PowerPoint</Application>
  <PresentationFormat>Panorámica</PresentationFormat>
  <Paragraphs>999</Paragraphs>
  <Slides>28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Calibri Light</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informatica</dc:creator>
  <cp:lastModifiedBy>servicio metropolitano sur</cp:lastModifiedBy>
  <cp:revision>92</cp:revision>
  <dcterms:created xsi:type="dcterms:W3CDTF">2024-01-12T13:05:17Z</dcterms:created>
  <dcterms:modified xsi:type="dcterms:W3CDTF">2025-11-03T17:13:31Z</dcterms:modified>
</cp:coreProperties>
</file>