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 id="2147483665" r:id="rId2"/>
  </p:sldMasterIdLst>
  <p:notesMasterIdLst>
    <p:notesMasterId r:id="rId18"/>
  </p:notesMasterIdLst>
  <p:sldIdLst>
    <p:sldId id="297" r:id="rId3"/>
    <p:sldId id="313" r:id="rId4"/>
    <p:sldId id="298" r:id="rId5"/>
    <p:sldId id="299" r:id="rId6"/>
    <p:sldId id="300" r:id="rId7"/>
    <p:sldId id="301" r:id="rId8"/>
    <p:sldId id="302" r:id="rId9"/>
    <p:sldId id="318" r:id="rId10"/>
    <p:sldId id="305" r:id="rId11"/>
    <p:sldId id="306" r:id="rId12"/>
    <p:sldId id="307" r:id="rId13"/>
    <p:sldId id="308" r:id="rId14"/>
    <p:sldId id="316" r:id="rId15"/>
    <p:sldId id="309" r:id="rId16"/>
    <p:sldId id="314" r:id="rId17"/>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ヒラギノ角ゴ Pro W3"/>
        <a:cs typeface="ヒラギノ角ゴ Pro W3"/>
      </a:defRPr>
    </a:lvl1pPr>
    <a:lvl2pPr marL="457200" algn="l" defTabSz="457200" rtl="0" fontAlgn="base">
      <a:spcBef>
        <a:spcPct val="0"/>
      </a:spcBef>
      <a:spcAft>
        <a:spcPct val="0"/>
      </a:spcAft>
      <a:defRPr kern="1200">
        <a:solidFill>
          <a:schemeClr val="tx1"/>
        </a:solidFill>
        <a:latin typeface="Arial" pitchFamily="34" charset="0"/>
        <a:ea typeface="ヒラギノ角ゴ Pro W3"/>
        <a:cs typeface="ヒラギノ角ゴ Pro W3"/>
      </a:defRPr>
    </a:lvl2pPr>
    <a:lvl3pPr marL="914400" algn="l" defTabSz="457200" rtl="0" fontAlgn="base">
      <a:spcBef>
        <a:spcPct val="0"/>
      </a:spcBef>
      <a:spcAft>
        <a:spcPct val="0"/>
      </a:spcAft>
      <a:defRPr kern="1200">
        <a:solidFill>
          <a:schemeClr val="tx1"/>
        </a:solidFill>
        <a:latin typeface="Arial" pitchFamily="34" charset="0"/>
        <a:ea typeface="ヒラギノ角ゴ Pro W3"/>
        <a:cs typeface="ヒラギノ角ゴ Pro W3"/>
      </a:defRPr>
    </a:lvl3pPr>
    <a:lvl4pPr marL="1371600" algn="l" defTabSz="457200" rtl="0" fontAlgn="base">
      <a:spcBef>
        <a:spcPct val="0"/>
      </a:spcBef>
      <a:spcAft>
        <a:spcPct val="0"/>
      </a:spcAft>
      <a:defRPr kern="1200">
        <a:solidFill>
          <a:schemeClr val="tx1"/>
        </a:solidFill>
        <a:latin typeface="Arial" pitchFamily="34" charset="0"/>
        <a:ea typeface="ヒラギノ角ゴ Pro W3"/>
        <a:cs typeface="ヒラギノ角ゴ Pro W3"/>
      </a:defRPr>
    </a:lvl4pPr>
    <a:lvl5pPr marL="1828800" algn="l" defTabSz="457200" rtl="0" fontAlgn="base">
      <a:spcBef>
        <a:spcPct val="0"/>
      </a:spcBef>
      <a:spcAft>
        <a:spcPct val="0"/>
      </a:spcAft>
      <a:defRPr kern="1200">
        <a:solidFill>
          <a:schemeClr val="tx1"/>
        </a:solidFill>
        <a:latin typeface="Arial" pitchFamily="34" charset="0"/>
        <a:ea typeface="ヒラギノ角ゴ Pro W3"/>
        <a:cs typeface="ヒラギノ角ゴ Pro W3"/>
      </a:defRPr>
    </a:lvl5pPr>
    <a:lvl6pPr marL="2286000" algn="l" defTabSz="914400" rtl="0" eaLnBrk="1" latinLnBrk="0" hangingPunct="1">
      <a:defRPr kern="1200">
        <a:solidFill>
          <a:schemeClr val="tx1"/>
        </a:solidFill>
        <a:latin typeface="Arial" pitchFamily="34" charset="0"/>
        <a:ea typeface="ヒラギノ角ゴ Pro W3"/>
        <a:cs typeface="ヒラギノ角ゴ Pro W3"/>
      </a:defRPr>
    </a:lvl6pPr>
    <a:lvl7pPr marL="2743200" algn="l" defTabSz="914400" rtl="0" eaLnBrk="1" latinLnBrk="0" hangingPunct="1">
      <a:defRPr kern="1200">
        <a:solidFill>
          <a:schemeClr val="tx1"/>
        </a:solidFill>
        <a:latin typeface="Arial" pitchFamily="34" charset="0"/>
        <a:ea typeface="ヒラギノ角ゴ Pro W3"/>
        <a:cs typeface="ヒラギノ角ゴ Pro W3"/>
      </a:defRPr>
    </a:lvl7pPr>
    <a:lvl8pPr marL="3200400" algn="l" defTabSz="914400" rtl="0" eaLnBrk="1" latinLnBrk="0" hangingPunct="1">
      <a:defRPr kern="1200">
        <a:solidFill>
          <a:schemeClr val="tx1"/>
        </a:solidFill>
        <a:latin typeface="Arial" pitchFamily="34" charset="0"/>
        <a:ea typeface="ヒラギノ角ゴ Pro W3"/>
        <a:cs typeface="ヒラギノ角ゴ Pro W3"/>
      </a:defRPr>
    </a:lvl8pPr>
    <a:lvl9pPr marL="3657600" algn="l" defTabSz="914400" rtl="0" eaLnBrk="1" latinLnBrk="0" hangingPunct="1">
      <a:defRPr kern="1200">
        <a:solidFill>
          <a:schemeClr val="tx1"/>
        </a:solidFill>
        <a:latin typeface="Arial"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4">
          <p15:clr>
            <a:srgbClr val="A4A3A4"/>
          </p15:clr>
        </p15:guide>
        <p15:guide id="2" pos="3">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oleta Jara Berrios" initials="VJB" lastIdx="1" clrIdx="0">
    <p:extLst>
      <p:ext uri="{19B8F6BF-5375-455C-9EA6-DF929625EA0E}">
        <p15:presenceInfo xmlns:p15="http://schemas.microsoft.com/office/powerpoint/2012/main" userId="S-1-5-21-2270782842-3869884223-1713718016-6707" providerId="AD"/>
      </p:ext>
    </p:extLst>
  </p:cmAuthor>
  <p:cmAuthor id="2" name="Violeta Jara Berrios" initials="VJB [2]" lastIdx="1" clrIdx="1">
    <p:extLst>
      <p:ext uri="{19B8F6BF-5375-455C-9EA6-DF929625EA0E}">
        <p15:presenceInfo xmlns:p15="http://schemas.microsoft.com/office/powerpoint/2012/main" userId="S::violeta.jara@ssms.gob.cl::1260134d-57c5-4c5e-9396-a8311fdd88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FA1"/>
    <a:srgbClr val="FE454A"/>
    <a:srgbClr val="FFFF99"/>
    <a:srgbClr val="0099FF"/>
    <a:srgbClr val="0000FF"/>
    <a:srgbClr val="B6CBE4"/>
    <a:srgbClr val="F8F8F8"/>
    <a:srgbClr val="404040"/>
    <a:srgbClr val="808080"/>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52" autoAdjust="0"/>
    <p:restoredTop sz="94580" autoAdjust="0"/>
  </p:normalViewPr>
  <p:slideViewPr>
    <p:cSldViewPr snapToObjects="1">
      <p:cViewPr varScale="1">
        <p:scale>
          <a:sx n="107" d="100"/>
          <a:sy n="107" d="100"/>
        </p:scale>
        <p:origin x="1524" y="126"/>
      </p:cViewPr>
      <p:guideLst>
        <p:guide orient="horz" pos="-4"/>
        <p:guide pos="3"/>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67" d="100"/>
          <a:sy n="67"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a:defRPr sz="1200">
                <a:latin typeface="Calibri" pitchFamily="34" charset="0"/>
                <a:ea typeface="ヒラギノ角ゴ Pro W3" charset="-128"/>
                <a:cs typeface="+mn-cs"/>
              </a:defRPr>
            </a:lvl1pPr>
          </a:lstStyle>
          <a:p>
            <a:pPr>
              <a:defRPr/>
            </a:pPr>
            <a:endParaRPr lang="es-ES"/>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08E9CB41-C9DB-424C-9085-31F9D7F6F56F}" type="datetime1">
              <a:rPr lang="en-US"/>
              <a:pPr>
                <a:defRPr/>
              </a:pPr>
              <a:t>1/13/2026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3177" tIns="46589" rIns="93177" bIns="46589" numCol="1" anchor="ctr" anchorCtr="0" compatLnSpc="1">
            <a:prstTxWarp prst="textNoShape">
              <a:avLst/>
            </a:prstTxWarp>
          </a:bodyPr>
          <a:lstStyle/>
          <a:p>
            <a:pPr lvl="0"/>
            <a:endParaRPr lang="es-E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wrap="square" lIns="93177" tIns="46589" rIns="93177" bIns="46589" numCol="1" anchor="b" anchorCtr="0" compatLnSpc="1">
            <a:prstTxWarp prst="textNoShape">
              <a:avLst/>
            </a:prstTxWarp>
          </a:bodyPr>
          <a:lstStyle>
            <a:lvl1pPr>
              <a:defRPr sz="1200">
                <a:latin typeface="Calibri" pitchFamily="34" charset="0"/>
                <a:ea typeface="ヒラギノ角ゴ Pro W3" charset="-128"/>
                <a:cs typeface="+mn-cs"/>
              </a:defRPr>
            </a:lvl1pPr>
          </a:lstStyle>
          <a:p>
            <a:pPr>
              <a:defRPr/>
            </a:pPr>
            <a:endParaRPr lang="es-E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ea typeface="ヒラギノ角ゴ Pro W3" charset="-128"/>
                <a:cs typeface="+mn-cs"/>
              </a:defRPr>
            </a:lvl1pPr>
          </a:lstStyle>
          <a:p>
            <a:pPr>
              <a:defRPr/>
            </a:pPr>
            <a:fld id="{8CE5E50E-F2AD-469D-9562-AF70AEB4E5A8}" type="slidenum">
              <a:rPr lang="en-US"/>
              <a:pPr>
                <a:defRPr/>
              </a:pPr>
              <a:t>‹Nº›</a:t>
            </a:fld>
            <a:endParaRPr lang="en-US"/>
          </a:p>
        </p:txBody>
      </p:sp>
    </p:spTree>
    <p:extLst>
      <p:ext uri="{BB962C8B-B14F-4D97-AF65-F5344CB8AC3E}">
        <p14:creationId xmlns:p14="http://schemas.microsoft.com/office/powerpoint/2010/main" val="299335858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pPr>
              <a:defRPr/>
            </a:pPr>
            <a:fld id="{8CE5E50E-F2AD-469D-9562-AF70AEB4E5A8}" type="slidenum">
              <a:rPr lang="en-US" smtClean="0"/>
              <a:pPr>
                <a:defRPr/>
              </a:pPr>
              <a:t>1</a:t>
            </a:fld>
            <a:endParaRPr lang="en-US"/>
          </a:p>
        </p:txBody>
      </p:sp>
    </p:spTree>
    <p:extLst>
      <p:ext uri="{BB962C8B-B14F-4D97-AF65-F5344CB8AC3E}">
        <p14:creationId xmlns:p14="http://schemas.microsoft.com/office/powerpoint/2010/main" val="1612294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82FC7C16-A0E4-44DA-8652-76E32E93D0E8}" type="datetime1">
              <a:rPr lang="en-US"/>
              <a:pPr>
                <a:defRPr/>
              </a:pPr>
              <a:t>1/13/2026</a:t>
            </a:fld>
            <a:endParaRPr lang="en-US"/>
          </a:p>
        </p:txBody>
      </p:sp>
      <p:sp>
        <p:nvSpPr>
          <p:cNvPr id="5" name="Footer Placeholder 4"/>
          <p:cNvSpPr>
            <a:spLocks noGrp="1"/>
          </p:cNvSpPr>
          <p:nvPr>
            <p:ph type="ftr" sz="quarter" idx="11"/>
          </p:nvPr>
        </p:nvSpPr>
        <p:spPr/>
        <p:txBody>
          <a:bodyPr/>
          <a:lstStyle>
            <a:lvl1pPr>
              <a:defRPr smtClean="0"/>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p:txBody>
          <a:bodyPr/>
          <a:lstStyle>
            <a:lvl1pPr>
              <a:defRPr/>
            </a:lvl1pPr>
          </a:lstStyle>
          <a:p>
            <a:pPr>
              <a:defRPr/>
            </a:pPr>
            <a:fld id="{025C6E85-7688-41A8-9828-04843FDC0854}"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5" name="Slide Number Placeholder 5"/>
          <p:cNvSpPr>
            <a:spLocks noGrp="1"/>
          </p:cNvSpPr>
          <p:nvPr>
            <p:ph type="sldNum" sz="quarter" idx="11"/>
          </p:nvPr>
        </p:nvSpPr>
        <p:spPr/>
        <p:txBody>
          <a:bodyPr/>
          <a:lstStyle>
            <a:lvl1pPr>
              <a:defRPr/>
            </a:lvl1pPr>
          </a:lstStyle>
          <a:p>
            <a:pPr>
              <a:defRPr/>
            </a:pPr>
            <a:fld id="{8B1D9730-0B3E-4CE2-99A3-CEEA4E499BF4}"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54102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5" name="Slide Number Placeholder 5"/>
          <p:cNvSpPr>
            <a:spLocks noGrp="1"/>
          </p:cNvSpPr>
          <p:nvPr>
            <p:ph type="sldNum" sz="quarter" idx="11"/>
          </p:nvPr>
        </p:nvSpPr>
        <p:spPr/>
        <p:txBody>
          <a:bodyPr/>
          <a:lstStyle>
            <a:lvl1pPr>
              <a:defRPr/>
            </a:lvl1pPr>
          </a:lstStyle>
          <a:p>
            <a:pPr>
              <a:defRPr/>
            </a:pPr>
            <a:fld id="{DD16C54E-AB49-4673-9535-5F2C88FE41FC}" type="slidenum">
              <a:rPr lang="en-US"/>
              <a:pPr>
                <a:defRPr/>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2B412AC3-4947-444D-ADD1-C4C5B2D90B2F}" type="datetime1">
              <a:rPr lang="en-US"/>
              <a:pPr>
                <a:defRPr/>
              </a:pPr>
              <a:t>1/13/2026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99B01B31-5D84-4EDF-825B-73C0C0A5B962}" type="slidenum">
              <a:rPr lang="en-US"/>
              <a:pPr>
                <a:defRPr/>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18437614-541B-43E2-BEC2-32A415D040DB}" type="datetime1">
              <a:rPr lang="en-US"/>
              <a:pPr>
                <a:defRPr/>
              </a:pPr>
              <a:t>1/13/2026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4ED9AB6F-E0EB-408D-9378-425BE9A75281}" type="slidenum">
              <a:rPr lang="en-US"/>
              <a:pPr>
                <a:defRPr/>
              </a:pPr>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583E2AA6-0C42-4427-BBD1-5DA90A5F2687}" type="datetime1">
              <a:rPr lang="en-US"/>
              <a:pPr>
                <a:defRPr/>
              </a:pPr>
              <a:t>1/13/2026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08964D08-22C4-4D26-B518-DF9522DAFCA1}" type="slidenum">
              <a:rPr lang="en-US"/>
              <a:pPr>
                <a:defRPr/>
              </a:pPr>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29AB522B-3571-4154-9296-CD9EC36C8AF4}" type="datetime1">
              <a:rPr lang="en-US"/>
              <a:pPr>
                <a:defRPr/>
              </a:pPr>
              <a:t>1/13/2026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888C57F5-9F67-4FAD-A892-401FAC973951}" type="slidenum">
              <a:rPr lang="en-US"/>
              <a:pPr>
                <a:defRPr/>
              </a:pPr>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CB07C3A0-1286-4854-A38A-F38786B6A211}" type="datetime1">
              <a:rPr lang="en-US"/>
              <a:pPr>
                <a:defRPr/>
              </a:pPr>
              <a:t>1/13/2026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A015349A-2A21-41F2-A53E-5B2028A2CE09}" type="slidenum">
              <a:rPr lang="en-US"/>
              <a:pPr>
                <a:defRPr/>
              </a:pPr>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AC7BD907-8225-4B99-890A-11A2F69FC400}" type="datetime1">
              <a:rPr lang="en-US"/>
              <a:pPr>
                <a:defRPr/>
              </a:pPr>
              <a:t>1/13/2026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66DE2664-F763-4D90-A475-657B6476DB46}" type="slidenum">
              <a:rPr lang="en-US"/>
              <a:pPr>
                <a:defRPr/>
              </a:pPr>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258462F2-ACD5-49D6-875B-B54B76ACA785}" type="datetime1">
              <a:rPr lang="en-US"/>
              <a:pPr>
                <a:defRPr/>
              </a:pPr>
              <a:t>1/13/2026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35E7A195-E29C-4403-8027-CBB9758DCBCF}" type="slidenum">
              <a:rPr lang="en-US"/>
              <a:pPr>
                <a:defRPr/>
              </a:pPr>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8825FBE9-9B59-4C22-8B50-4D3C36E569AD}" type="datetime1">
              <a:rPr lang="en-US"/>
              <a:pPr>
                <a:defRPr/>
              </a:pPr>
              <a:t>1/13/2026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79727B46-A8B3-4420-8562-1403CC59C263}"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n-US"/>
          </a:p>
        </p:txBody>
      </p:sp>
      <p:sp>
        <p:nvSpPr>
          <p:cNvPr id="5" name="Slide Number Placeholder 5"/>
          <p:cNvSpPr>
            <a:spLocks noGrp="1"/>
          </p:cNvSpPr>
          <p:nvPr>
            <p:ph type="sldNum" sz="quarter" idx="11"/>
          </p:nvPr>
        </p:nvSpPr>
        <p:spPr/>
        <p:txBody>
          <a:bodyPr/>
          <a:lstStyle>
            <a:lvl1pPr>
              <a:defRPr/>
            </a:lvl1pPr>
          </a:lstStyle>
          <a:p>
            <a:pPr>
              <a:defRPr/>
            </a:pPr>
            <a:fld id="{2EA91C5A-77B6-400E-B752-BB8F105F0D61}" type="slidenum">
              <a:rPr lang="en-US"/>
              <a:pPr>
                <a:defRPr/>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C96AD58E-D367-43B6-98C5-236D0A8CA01A}" type="datetime1">
              <a:rPr lang="en-US"/>
              <a:pPr>
                <a:defRPr/>
              </a:pPr>
              <a:t>1/13/2026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FDFB11C3-8074-4454-8EA2-27A8CFBDBB4F}" type="slidenum">
              <a:rPr lang="en-US"/>
              <a:pPr>
                <a:defRPr/>
              </a:pPr>
              <a:t>‹Nº›</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9D2EFA29-7157-478E-BB33-C35EE6ED3347}" type="datetime1">
              <a:rPr lang="en-US"/>
              <a:pPr>
                <a:defRPr/>
              </a:pPr>
              <a:t>1/13/2026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B47CFE20-1E7D-41BA-88A7-1ED2AA9FC034}" type="slidenum">
              <a:rPr lang="en-US"/>
              <a:pPr>
                <a:defRPr/>
              </a:pPr>
              <a:t>‹Nº›</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C3D32C30-AC0E-413D-88B1-632EA6F0E7B3}" type="datetime1">
              <a:rPr lang="en-US"/>
              <a:pPr>
                <a:defRPr/>
              </a:pPr>
              <a:t>1/13/2026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fld id="{CB2DE813-233D-44E5-ADE7-B6A53197D84D}"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07B17704-5C2D-4B28-B729-67026D5C769E}" type="datetime1">
              <a:rPr lang="en-US"/>
              <a:pPr>
                <a:defRPr/>
              </a:pPr>
              <a:t>1/13/2026</a:t>
            </a:fld>
            <a:endParaRPr lang="en-US"/>
          </a:p>
        </p:txBody>
      </p:sp>
      <p:sp>
        <p:nvSpPr>
          <p:cNvPr id="5" name="Footer Placeholder 4"/>
          <p:cNvSpPr>
            <a:spLocks noGrp="1"/>
          </p:cNvSpPr>
          <p:nvPr>
            <p:ph type="ftr" sz="quarter" idx="11"/>
          </p:nvPr>
        </p:nvSpPr>
        <p:spPr/>
        <p:txBody>
          <a:bodyPr/>
          <a:lstStyle>
            <a:lvl1pPr>
              <a:defRPr smtClean="0"/>
            </a:lvl1pPr>
          </a:lstStyle>
          <a:p>
            <a:pPr>
              <a:defRPr/>
            </a:pPr>
            <a:r>
              <a:rPr lang="es-CL"/>
              <a:t>Preparado por la Unidad de Gestión e Información de RRHH, DSSMS</a:t>
            </a:r>
            <a:endParaRPr lang="es-ES"/>
          </a:p>
        </p:txBody>
      </p:sp>
      <p:sp>
        <p:nvSpPr>
          <p:cNvPr id="6" name="Slide Number Placeholder 5"/>
          <p:cNvSpPr>
            <a:spLocks noGrp="1"/>
          </p:cNvSpPr>
          <p:nvPr>
            <p:ph type="sldNum" sz="quarter" idx="12"/>
          </p:nvPr>
        </p:nvSpPr>
        <p:spPr/>
        <p:txBody>
          <a:bodyPr/>
          <a:lstStyle>
            <a:lvl1pPr>
              <a:defRPr/>
            </a:lvl1pPr>
          </a:lstStyle>
          <a:p>
            <a:pPr>
              <a:defRPr/>
            </a:pPr>
            <a:fld id="{5770179F-1F67-413A-8ECA-B6374EDA424A}"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B61D9C11-096F-4DA8-95AF-865618CBEEB5}" type="datetime1">
              <a:rPr lang="en-US"/>
              <a:pPr>
                <a:defRPr/>
              </a:pPr>
              <a:t>1/13/2026</a:t>
            </a:fld>
            <a:endParaRPr lang="en-US"/>
          </a:p>
        </p:txBody>
      </p:sp>
      <p:sp>
        <p:nvSpPr>
          <p:cNvPr id="6" name="Footer Placeholder 5"/>
          <p:cNvSpPr>
            <a:spLocks noGrp="1"/>
          </p:cNvSpPr>
          <p:nvPr>
            <p:ph type="ftr" sz="quarter" idx="11"/>
          </p:nvPr>
        </p:nvSpPr>
        <p:spPr/>
        <p:txBody>
          <a:bodyPr/>
          <a:lstStyle>
            <a:lvl1pPr>
              <a:defRPr smtClean="0"/>
            </a:lvl1pPr>
          </a:lstStyle>
          <a:p>
            <a:pPr>
              <a:defRPr/>
            </a:pPr>
            <a:r>
              <a:rPr lang="es-CL"/>
              <a:t>Preparado por la Unidad de Gestión e Información de RRHH, DSSMS</a:t>
            </a:r>
            <a:endParaRPr lang="es-ES"/>
          </a:p>
        </p:txBody>
      </p:sp>
      <p:sp>
        <p:nvSpPr>
          <p:cNvPr id="7" name="Slide Number Placeholder 6"/>
          <p:cNvSpPr>
            <a:spLocks noGrp="1"/>
          </p:cNvSpPr>
          <p:nvPr>
            <p:ph type="sldNum" sz="quarter" idx="12"/>
          </p:nvPr>
        </p:nvSpPr>
        <p:spPr/>
        <p:txBody>
          <a:bodyPr/>
          <a:lstStyle>
            <a:lvl1pPr>
              <a:defRPr/>
            </a:lvl1pPr>
          </a:lstStyle>
          <a:p>
            <a:pPr>
              <a:defRPr/>
            </a:pPr>
            <a:fld id="{4323DDF6-77DA-4448-8E6E-E232A6D6D5F1}"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atin typeface="Calibri" pitchFamily="34" charset="0"/>
                <a:ea typeface="ヒラギノ角ゴ Pro W3" charset="-128"/>
                <a:cs typeface="+mn-cs"/>
              </a:defRPr>
            </a:lvl1pPr>
          </a:lstStyle>
          <a:p>
            <a:pPr>
              <a:defRPr/>
            </a:pPr>
            <a:fld id="{BFA8C1B0-DBBF-42EE-9B49-53345B19A4DB}" type="datetime1">
              <a:rPr lang="en-US"/>
              <a:pPr>
                <a:defRPr/>
              </a:pPr>
              <a:t>1/13/2026</a:t>
            </a:fld>
            <a:endParaRPr lang="en-US"/>
          </a:p>
        </p:txBody>
      </p:sp>
      <p:sp>
        <p:nvSpPr>
          <p:cNvPr id="8" name="Footer Placeholder 7"/>
          <p:cNvSpPr>
            <a:spLocks noGrp="1"/>
          </p:cNvSpPr>
          <p:nvPr>
            <p:ph type="ftr" sz="quarter" idx="11"/>
          </p:nvPr>
        </p:nvSpPr>
        <p:spPr/>
        <p:txBody>
          <a:bodyPr/>
          <a:lstStyle>
            <a:lvl1pPr>
              <a:defRPr smtClean="0"/>
            </a:lvl1pPr>
          </a:lstStyle>
          <a:p>
            <a:pPr>
              <a:defRPr/>
            </a:pPr>
            <a:r>
              <a:rPr lang="es-CL"/>
              <a:t>Preparado por la Unidad de Gestión e Información de RRHH, DSSMS</a:t>
            </a:r>
            <a:endParaRPr lang="es-ES"/>
          </a:p>
        </p:txBody>
      </p:sp>
      <p:sp>
        <p:nvSpPr>
          <p:cNvPr id="9" name="Slide Number Placeholder 8"/>
          <p:cNvSpPr>
            <a:spLocks noGrp="1"/>
          </p:cNvSpPr>
          <p:nvPr>
            <p:ph type="sldNum" sz="quarter" idx="12"/>
          </p:nvPr>
        </p:nvSpPr>
        <p:spPr/>
        <p:txBody>
          <a:bodyPr/>
          <a:lstStyle>
            <a:lvl1pPr>
              <a:defRPr/>
            </a:lvl1pPr>
          </a:lstStyle>
          <a:p>
            <a:pPr>
              <a:defRPr/>
            </a:pPr>
            <a:fld id="{19E9DF4D-1665-4782-95D4-AEDD4086D660}"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3"/>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4" name="Slide Number Placeholder 4"/>
          <p:cNvSpPr>
            <a:spLocks noGrp="1"/>
          </p:cNvSpPr>
          <p:nvPr>
            <p:ph type="sldNum" sz="quarter" idx="11"/>
          </p:nvPr>
        </p:nvSpPr>
        <p:spPr/>
        <p:txBody>
          <a:bodyPr/>
          <a:lstStyle>
            <a:lvl1pPr>
              <a:defRPr/>
            </a:lvl1pPr>
          </a:lstStyle>
          <a:p>
            <a:pPr>
              <a:defRPr/>
            </a:pPr>
            <a:fld id="{1012D359-E217-420C-9568-343164DDCBBC}"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3" name="Slide Number Placeholder 3"/>
          <p:cNvSpPr>
            <a:spLocks noGrp="1"/>
          </p:cNvSpPr>
          <p:nvPr>
            <p:ph type="sldNum" sz="quarter" idx="11"/>
          </p:nvPr>
        </p:nvSpPr>
        <p:spPr/>
        <p:txBody>
          <a:bodyPr/>
          <a:lstStyle>
            <a:lvl1pPr>
              <a:defRPr/>
            </a:lvl1pPr>
          </a:lstStyle>
          <a:p>
            <a:pPr>
              <a:defRPr/>
            </a:pPr>
            <a:fld id="{0B8DC052-53DE-4BF0-897A-9DCA3834E370}"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5"/>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6" name="Slide Number Placeholder 6"/>
          <p:cNvSpPr>
            <a:spLocks noGrp="1"/>
          </p:cNvSpPr>
          <p:nvPr>
            <p:ph type="sldNum" sz="quarter" idx="11"/>
          </p:nvPr>
        </p:nvSpPr>
        <p:spPr/>
        <p:txBody>
          <a:bodyPr/>
          <a:lstStyle>
            <a:lvl1pPr>
              <a:defRPr/>
            </a:lvl1pPr>
          </a:lstStyle>
          <a:p>
            <a:pPr>
              <a:defRPr/>
            </a:pPr>
            <a:fld id="{99D2DF29-B528-40A1-AC87-F764429026F8}"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5"/>
          <p:cNvSpPr>
            <a:spLocks noGrp="1"/>
          </p:cNvSpPr>
          <p:nvPr>
            <p:ph type="ftr" sz="quarter" idx="10"/>
          </p:nvPr>
        </p:nvSpPr>
        <p:spPr/>
        <p:txBody>
          <a:bodyPr/>
          <a:lstStyle>
            <a:lvl1pPr>
              <a:defRPr smtClean="0"/>
            </a:lvl1pPr>
          </a:lstStyle>
          <a:p>
            <a:pPr>
              <a:defRPr/>
            </a:pPr>
            <a:r>
              <a:rPr lang="es-CL"/>
              <a:t>Preparado por la Unidad de Gestión e Información de RRHH, DSSMS</a:t>
            </a:r>
            <a:endParaRPr lang="es-ES"/>
          </a:p>
        </p:txBody>
      </p:sp>
      <p:sp>
        <p:nvSpPr>
          <p:cNvPr id="6" name="Slide Number Placeholder 6"/>
          <p:cNvSpPr>
            <a:spLocks noGrp="1"/>
          </p:cNvSpPr>
          <p:nvPr>
            <p:ph type="sldNum" sz="quarter" idx="11"/>
          </p:nvPr>
        </p:nvSpPr>
        <p:spPr/>
        <p:txBody>
          <a:bodyPr/>
          <a:lstStyle>
            <a:lvl1pPr>
              <a:defRPr/>
            </a:lvl1pPr>
          </a:lstStyle>
          <a:p>
            <a:pPr>
              <a:defRPr/>
            </a:pPr>
            <a:fld id="{8E9E981C-293A-4A02-B7DC-CDA8148236C0}"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152400" y="152400"/>
            <a:ext cx="8164513"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152400" y="1477963"/>
            <a:ext cx="8177213"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smtClean="0">
                <a:solidFill>
                  <a:srgbClr val="898989"/>
                </a:solidFill>
                <a:latin typeface="Verdana" pitchFamily="34" charset="0"/>
                <a:ea typeface="ヒラギノ角ゴ Pro W3" charset="-128"/>
                <a:cs typeface="+mn-cs"/>
              </a:defRPr>
            </a:lvl1pPr>
          </a:lstStyle>
          <a:p>
            <a:pPr>
              <a:defRPr/>
            </a:pPr>
            <a:r>
              <a:rPr lang="es-CL"/>
              <a:t>Preparado por la Unidad de Gestión e Información de RRHH, DSSMS</a:t>
            </a:r>
            <a:endParaRPr lang="es-ES_tradnl"/>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ea typeface="ヒラギノ角ゴ Pro W3" charset="-128"/>
                <a:cs typeface="+mn-cs"/>
              </a:defRPr>
            </a:lvl1pPr>
          </a:lstStyle>
          <a:p>
            <a:pPr>
              <a:defRPr/>
            </a:pPr>
            <a:fld id="{C91AB79B-A6AB-4692-91EA-E3BF10B13474}" type="slidenum">
              <a:rPr lang="en-US"/>
              <a:pPr>
                <a:defRPr/>
              </a:pPr>
              <a:t>‹Nº›</a:t>
            </a:fld>
            <a:endParaRPr lang="en-US"/>
          </a:p>
        </p:txBody>
      </p:sp>
      <p:sp>
        <p:nvSpPr>
          <p:cNvPr id="7" name="Rectangle 6"/>
          <p:cNvSpPr>
            <a:spLocks noChangeArrowheads="1"/>
          </p:cNvSpPr>
          <p:nvPr userDrawn="1"/>
        </p:nvSpPr>
        <p:spPr bwMode="auto">
          <a:xfrm>
            <a:off x="8413750" y="-6350"/>
            <a:ext cx="284163" cy="866775"/>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sp>
        <p:nvSpPr>
          <p:cNvPr id="8" name="Rectangle 7"/>
          <p:cNvSpPr>
            <a:spLocks noChangeArrowheads="1"/>
          </p:cNvSpPr>
          <p:nvPr userDrawn="1"/>
        </p:nvSpPr>
        <p:spPr bwMode="auto">
          <a:xfrm>
            <a:off x="8697913" y="0"/>
            <a:ext cx="347662" cy="860425"/>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sp>
        <p:nvSpPr>
          <p:cNvPr id="10" name="Rectangle 9"/>
          <p:cNvSpPr>
            <a:spLocks noChangeArrowheads="1"/>
          </p:cNvSpPr>
          <p:nvPr userDrawn="1"/>
        </p:nvSpPr>
        <p:spPr bwMode="auto">
          <a:xfrm>
            <a:off x="8413750" y="6400800"/>
            <a:ext cx="284163" cy="45720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sp>
        <p:nvSpPr>
          <p:cNvPr id="11" name="Rectangle 10"/>
          <p:cNvSpPr>
            <a:spLocks noChangeArrowheads="1"/>
          </p:cNvSpPr>
          <p:nvPr userDrawn="1"/>
        </p:nvSpPr>
        <p:spPr bwMode="auto">
          <a:xfrm>
            <a:off x="8697913" y="6400800"/>
            <a:ext cx="347662" cy="45720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spTree>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hf sldNum="0" hdr="0" dt="0"/>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1600" kern="1200">
          <a:solidFill>
            <a:srgbClr val="595959"/>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6629400"/>
            <a:ext cx="9144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128"/>
            </a:endParaRPr>
          </a:p>
        </p:txBody>
      </p:sp>
      <p:sp>
        <p:nvSpPr>
          <p:cNvPr id="14" name="Rectangle 13"/>
          <p:cNvSpPr>
            <a:spLocks noChangeArrowheads="1"/>
          </p:cNvSpPr>
          <p:nvPr userDrawn="1"/>
        </p:nvSpPr>
        <p:spPr bwMode="auto">
          <a:xfrm>
            <a:off x="7153275" y="0"/>
            <a:ext cx="1990725" cy="6629400"/>
          </a:xfrm>
          <a:prstGeom prst="rect">
            <a:avLst/>
          </a:prstGeom>
          <a:solidFill>
            <a:schemeClr val="bg1"/>
          </a:solidFill>
          <a:ln w="9525">
            <a:noFill/>
            <a:miter lim="800000"/>
            <a:headEnd/>
            <a:tailEnd/>
          </a:ln>
          <a:effectLst>
            <a:outerShdw dist="38100" dir="5640026" rotWithShape="0">
              <a:srgbClr val="808080">
                <a:alpha val="25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grpSp>
        <p:nvGrpSpPr>
          <p:cNvPr id="3076" name="Group 11"/>
          <p:cNvGrpSpPr>
            <a:grpSpLocks/>
          </p:cNvGrpSpPr>
          <p:nvPr userDrawn="1"/>
        </p:nvGrpSpPr>
        <p:grpSpPr bwMode="auto">
          <a:xfrm>
            <a:off x="7153275" y="2058988"/>
            <a:ext cx="1990725"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128"/>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128"/>
              </a:endParaRPr>
            </a:p>
          </p:txBody>
        </p:sp>
        <p:pic>
          <p:nvPicPr>
            <p:cNvPr id="3081" name="Picture 1"/>
            <p:cNvPicPr>
              <a:picLocks noChangeAspect="1" noChangeArrowheads="1"/>
            </p:cNvPicPr>
            <p:nvPr userDrawn="1"/>
          </p:nvPicPr>
          <p:blipFill>
            <a:blip r:embed="rId13"/>
            <a:srcRect/>
            <a:stretch>
              <a:fillRect/>
            </a:stretch>
          </p:blipFill>
          <p:spPr bwMode="auto">
            <a:xfrm>
              <a:off x="3660775" y="2287588"/>
              <a:ext cx="1041400" cy="760412"/>
            </a:xfrm>
            <a:prstGeom prst="rect">
              <a:avLst/>
            </a:prstGeom>
            <a:noFill/>
            <a:ln w="12700">
              <a:noFill/>
              <a:miter lim="800000"/>
              <a:headEnd/>
              <a:tailEnd/>
            </a:ln>
          </p:spPr>
        </p:pic>
        <p:pic>
          <p:nvPicPr>
            <p:cNvPr id="3082" name="Picture 1"/>
            <p:cNvPicPr>
              <a:picLocks noChangeAspect="1" noChangeArrowheads="1"/>
            </p:cNvPicPr>
            <p:nvPr userDrawn="1"/>
          </p:nvPicPr>
          <p:blipFill>
            <a:blip r:embed="rId14"/>
            <a:srcRect/>
            <a:stretch>
              <a:fillRect/>
            </a:stretch>
          </p:blipFill>
          <p:spPr bwMode="auto">
            <a:xfrm>
              <a:off x="4995863" y="2287588"/>
              <a:ext cx="1339850" cy="544512"/>
            </a:xfrm>
            <a:prstGeom prst="rect">
              <a:avLst/>
            </a:prstGeom>
            <a:noFill/>
            <a:ln w="12700">
              <a:noFill/>
              <a:miter lim="800000"/>
              <a:headEnd/>
              <a:tailEnd/>
            </a:ln>
          </p:spPr>
        </p:pic>
        <p:pic>
          <p:nvPicPr>
            <p:cNvPr id="3083" name="Picture 1"/>
            <p:cNvPicPr>
              <a:picLocks noChangeAspect="1" noChangeArrowheads="1"/>
            </p:cNvPicPr>
            <p:nvPr userDrawn="1"/>
          </p:nvPicPr>
          <p:blipFill>
            <a:blip r:embed="rId15"/>
            <a:srcRect/>
            <a:stretch>
              <a:fillRect/>
            </a:stretch>
          </p:blipFill>
          <p:spPr bwMode="auto">
            <a:xfrm>
              <a:off x="5003800" y="4851400"/>
              <a:ext cx="1336675" cy="230188"/>
            </a:xfrm>
            <a:prstGeom prst="rect">
              <a:avLst/>
            </a:prstGeom>
            <a:noFill/>
            <a:ln w="12700">
              <a:noFill/>
              <a:miter lim="800000"/>
              <a:headEnd/>
              <a:tailEnd/>
            </a:ln>
          </p:spPr>
        </p:pic>
      </p:grpSp>
      <p:sp>
        <p:nvSpPr>
          <p:cNvPr id="13" name="Rectangle 12"/>
          <p:cNvSpPr>
            <a:spLocks noChangeArrowheads="1"/>
          </p:cNvSpPr>
          <p:nvPr userDrawn="1"/>
        </p:nvSpPr>
        <p:spPr bwMode="auto">
          <a:xfrm>
            <a:off x="4763" y="0"/>
            <a:ext cx="7148512" cy="6629400"/>
          </a:xfrm>
          <a:prstGeom prst="rect">
            <a:avLst/>
          </a:prstGeom>
          <a:solidFill>
            <a:srgbClr val="006CB7"/>
          </a:solidFill>
          <a:ln w="9525">
            <a:noFill/>
            <a:miter lim="800000"/>
            <a:headEnd/>
            <a:tailEnd/>
          </a:ln>
          <a:effectLst>
            <a:outerShdw dist="38100" dir="3779989" algn="br" rotWithShape="0">
              <a:srgbClr val="808080">
                <a:alpha val="70000"/>
              </a:srgbClr>
            </a:outerShdw>
          </a:effectLst>
        </p:spPr>
        <p:txBody>
          <a:bodyPr anchor="ctr"/>
          <a:lstStyle/>
          <a:p>
            <a:pPr>
              <a:defRPr/>
            </a:pPr>
            <a:endParaRPr lang="es-ES">
              <a:solidFill>
                <a:srgbClr val="FFFFFF"/>
              </a:solidFill>
              <a:latin typeface="Calibri" pitchFamily="34" charset="0"/>
              <a:ea typeface="ヒラギノ角ゴ Pro W3" charset="-128"/>
              <a:cs typeface="+mn-cs"/>
            </a:endParaRPr>
          </a:p>
        </p:txBody>
      </p:sp>
      <p:sp>
        <p:nvSpPr>
          <p:cNvPr id="3078" name="Title Placeholder 1"/>
          <p:cNvSpPr>
            <a:spLocks noGrp="1"/>
          </p:cNvSpPr>
          <p:nvPr>
            <p:ph type="title"/>
          </p:nvPr>
        </p:nvSpPr>
        <p:spPr bwMode="auto">
          <a:xfrm>
            <a:off x="457200" y="2525713"/>
            <a:ext cx="6477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hf sldNum="0" hdr="0" dt="0"/>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971600" y="1819274"/>
            <a:ext cx="7500958" cy="2034367"/>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ctr" defTabSz="457200" rtl="0" eaLnBrk="1" fontAlgn="auto" latinLnBrk="0" hangingPunct="1">
              <a:lnSpc>
                <a:spcPct val="100000"/>
              </a:lnSpc>
              <a:spcBef>
                <a:spcPct val="20000"/>
              </a:spcBef>
              <a:spcAft>
                <a:spcPts val="0"/>
              </a:spcAft>
              <a:buClrTx/>
              <a:buSzTx/>
              <a:buFontTx/>
              <a:buNone/>
              <a:tabLst/>
              <a:defRPr/>
            </a:pPr>
            <a:r>
              <a:rPr kumimoji="0" lang="en-US" sz="4000" b="1" i="1" u="sng" strike="noStrike" kern="1200" cap="none" spc="0" normalizeH="0" baseline="0" noProof="0" dirty="0">
                <a:ln>
                  <a:noFill/>
                </a:ln>
                <a:solidFill>
                  <a:schemeClr val="accent1">
                    <a:lumMod val="50000"/>
                  </a:schemeClr>
                </a:solidFill>
                <a:effectLst/>
                <a:uLnTx/>
                <a:uFillTx/>
                <a:latin typeface="+mj-lt"/>
                <a:ea typeface="ヒラギノ角ゴ Pro W3" charset="-128"/>
                <a:cs typeface="ヒラギノ角ゴ Pro W3" charset="-128"/>
              </a:rPr>
              <a:t>Reglamento de Acreditación </a:t>
            </a:r>
            <a:br>
              <a:rPr kumimoji="0" lang="en-US" sz="4000" b="1" i="1" u="sng" strike="noStrike" kern="1200" cap="none" spc="0" normalizeH="0" baseline="0" noProof="0" dirty="0">
                <a:ln>
                  <a:noFill/>
                </a:ln>
                <a:solidFill>
                  <a:schemeClr val="accent1">
                    <a:lumMod val="50000"/>
                  </a:schemeClr>
                </a:solidFill>
                <a:effectLst/>
                <a:uLnTx/>
                <a:uFillTx/>
                <a:latin typeface="+mj-lt"/>
                <a:ea typeface="ヒラギノ角ゴ Pro W3" charset="-128"/>
                <a:cs typeface="ヒラギノ角ゴ Pro W3" charset="-128"/>
              </a:rPr>
            </a:br>
            <a:r>
              <a:rPr kumimoji="0" lang="en-US" sz="4000" b="1" i="1" u="sng" strike="noStrike" kern="1200" cap="none" spc="0" normalizeH="0" baseline="0" noProof="0" dirty="0">
                <a:ln>
                  <a:noFill/>
                </a:ln>
                <a:solidFill>
                  <a:schemeClr val="accent1">
                    <a:lumMod val="50000"/>
                  </a:schemeClr>
                </a:solidFill>
                <a:effectLst/>
                <a:uLnTx/>
                <a:uFillTx/>
                <a:latin typeface="+mj-lt"/>
                <a:ea typeface="ヒラギノ角ゴ Pro W3" charset="-128"/>
                <a:cs typeface="ヒラギノ角ゴ Pro W3" charset="-128"/>
              </a:rPr>
              <a:t>Ley 19.664</a:t>
            </a:r>
          </a:p>
        </p:txBody>
      </p:sp>
      <p:sp>
        <p:nvSpPr>
          <p:cNvPr id="5" name="Title 1"/>
          <p:cNvSpPr txBox="1">
            <a:spLocks/>
          </p:cNvSpPr>
          <p:nvPr/>
        </p:nvSpPr>
        <p:spPr bwMode="auto">
          <a:xfrm>
            <a:off x="2221761" y="3959712"/>
            <a:ext cx="5000636" cy="164079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spcBef>
                <a:spcPct val="20000"/>
              </a:spcBef>
            </a:pPr>
            <a:br>
              <a:rPr lang="en-US" sz="2000" b="1" i="1" dirty="0">
                <a:solidFill>
                  <a:schemeClr val="accent1">
                    <a:lumMod val="50000"/>
                  </a:schemeClr>
                </a:solidFill>
              </a:rPr>
            </a:br>
            <a:r>
              <a:rPr lang="en-US" b="1" i="1" kern="500" dirty="0">
                <a:solidFill>
                  <a:schemeClr val="accent1">
                    <a:lumMod val="50000"/>
                  </a:schemeClr>
                </a:solidFill>
              </a:rPr>
              <a:t>D.S. N°128 de </a:t>
            </a:r>
            <a:r>
              <a:rPr lang="en-US" b="1" i="1" kern="500" dirty="0" err="1">
                <a:solidFill>
                  <a:schemeClr val="accent1">
                    <a:lumMod val="50000"/>
                  </a:schemeClr>
                </a:solidFill>
              </a:rPr>
              <a:t>Minsal</a:t>
            </a:r>
            <a:br>
              <a:rPr lang="en-US" b="1" i="1" kern="500" dirty="0">
                <a:solidFill>
                  <a:schemeClr val="accent1">
                    <a:lumMod val="50000"/>
                  </a:schemeClr>
                </a:solidFill>
              </a:rPr>
            </a:br>
            <a:r>
              <a:rPr lang="en-US" b="1" i="1" kern="500" dirty="0" err="1">
                <a:solidFill>
                  <a:schemeClr val="accent1">
                    <a:lumMod val="50000"/>
                  </a:schemeClr>
                </a:solidFill>
              </a:rPr>
              <a:t>Publicado</a:t>
            </a:r>
            <a:r>
              <a:rPr lang="en-US" b="1" i="1" kern="500" dirty="0">
                <a:solidFill>
                  <a:schemeClr val="accent1">
                    <a:lumMod val="50000"/>
                  </a:schemeClr>
                </a:solidFill>
              </a:rPr>
              <a:t> D.O. </a:t>
            </a:r>
            <a:br>
              <a:rPr lang="en-US" b="1" i="1" kern="500" dirty="0">
                <a:solidFill>
                  <a:schemeClr val="accent1">
                    <a:lumMod val="50000"/>
                  </a:schemeClr>
                </a:solidFill>
              </a:rPr>
            </a:br>
            <a:r>
              <a:rPr lang="en-US" b="1" i="1" kern="500" dirty="0">
                <a:solidFill>
                  <a:schemeClr val="accent1">
                    <a:lumMod val="50000"/>
                  </a:schemeClr>
                </a:solidFill>
              </a:rPr>
              <a:t>5 de mayo 2005</a:t>
            </a:r>
            <a:br>
              <a:rPr lang="en-US" b="1" i="1" kern="500" dirty="0">
                <a:solidFill>
                  <a:schemeClr val="accent1">
                    <a:lumMod val="50000"/>
                  </a:schemeClr>
                </a:solidFill>
              </a:rPr>
            </a:br>
            <a:endParaRPr lang="en-US" b="1" i="1" kern="500" dirty="0">
              <a:solidFill>
                <a:schemeClr val="accent1">
                  <a:lumMod val="50000"/>
                </a:schemeClr>
              </a:solidFill>
            </a:endParaRPr>
          </a:p>
        </p:txBody>
      </p:sp>
      <p:sp>
        <p:nvSpPr>
          <p:cNvPr id="6" name="4 Rectángulo"/>
          <p:cNvSpPr>
            <a:spLocks noChangeArrowheads="1"/>
          </p:cNvSpPr>
          <p:nvPr/>
        </p:nvSpPr>
        <p:spPr bwMode="auto">
          <a:xfrm rot="10800000" flipV="1">
            <a:off x="1619671" y="6165294"/>
            <a:ext cx="6480719" cy="369332"/>
          </a:xfrm>
          <a:prstGeom prst="rect">
            <a:avLst/>
          </a:prstGeom>
          <a:noFill/>
          <a:ln w="9525">
            <a:noFill/>
            <a:miter lim="800000"/>
            <a:headEnd/>
            <a:tailEnd/>
          </a:ln>
        </p:spPr>
        <p:txBody>
          <a:bodyPr wrap="square">
            <a:spAutoFit/>
          </a:bodyPr>
          <a:lstStyle/>
          <a:p>
            <a:pPr algn="ctr"/>
            <a:r>
              <a:rPr lang="es-CL" b="1" dirty="0">
                <a:solidFill>
                  <a:schemeClr val="tx2"/>
                </a:solidFill>
              </a:rPr>
              <a:t>Subdirección de Gestión Desarrollo de las Personas </a:t>
            </a:r>
            <a:endParaRPr lang="es-ES" sz="1000" dirty="0">
              <a:solidFill>
                <a:schemeClr val="tx2"/>
              </a:solidFill>
              <a:latin typeface="+mn-lt"/>
            </a:endParaRPr>
          </a:p>
        </p:txBody>
      </p:sp>
      <p:sp>
        <p:nvSpPr>
          <p:cNvPr id="2" name="Rectangle 2">
            <a:extLst>
              <a:ext uri="{FF2B5EF4-FFF2-40B4-BE49-F238E27FC236}">
                <a16:creationId xmlns:a16="http://schemas.microsoft.com/office/drawing/2014/main" id="{E968E4A5-6640-4003-83A7-C2ACD0B068D2}"/>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L"/>
          </a:p>
        </p:txBody>
      </p:sp>
      <p:pic>
        <p:nvPicPr>
          <p:cNvPr id="1025" name="Imagen 3">
            <a:extLst>
              <a:ext uri="{FF2B5EF4-FFF2-40B4-BE49-F238E27FC236}">
                <a16:creationId xmlns:a16="http://schemas.microsoft.com/office/drawing/2014/main" id="{FC2695FB-3A50-484E-BE3E-EE6452602A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692" y="366011"/>
            <a:ext cx="1857375" cy="9048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59102AC1-EF2B-4C18-BE03-D685D3E35760}"/>
              </a:ext>
            </a:extLst>
          </p:cNvPr>
          <p:cNvSpPr>
            <a:spLocks noChangeArrowheads="1"/>
          </p:cNvSpPr>
          <p:nvPr/>
        </p:nvSpPr>
        <p:spPr bwMode="auto">
          <a:xfrm>
            <a:off x="150079" y="1147203"/>
            <a:ext cx="366959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L" sz="800" b="1" i="0" u="none" strike="noStrike" cap="none" normalizeH="0" baseline="0" dirty="0">
                <a:ln>
                  <a:noFill/>
                </a:ln>
                <a:solidFill>
                  <a:schemeClr val="tx1"/>
                </a:solidFill>
                <a:effectLst/>
                <a:latin typeface="Verdana" panose="020B0604030504040204" pitchFamily="34" charset="0"/>
                <a:ea typeface="Times New Roman" panose="02020603050405020304" pitchFamily="18" charset="0"/>
              </a:rPr>
              <a:t>SUBDIRECCION GESTION ASISTENCIAL</a:t>
            </a:r>
            <a:endParaRPr kumimoji="0" lang="es-CL" altLang="es-CL" sz="6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L" sz="800" b="1" i="0" u="sng" strike="noStrike" cap="none" normalizeH="0" baseline="0" dirty="0">
                <a:ln>
                  <a:noFill/>
                </a:ln>
                <a:solidFill>
                  <a:schemeClr val="tx1"/>
                </a:solidFill>
                <a:effectLst/>
                <a:latin typeface="Verdana" panose="020B0604030504040204" pitchFamily="34" charset="0"/>
                <a:ea typeface="Times New Roman" panose="02020603050405020304" pitchFamily="18" charset="0"/>
              </a:rPr>
              <a:t>SUBDIRECCIÓN GESTION Y DESARROLLO DE LAS PERSONAS</a:t>
            </a:r>
            <a:endParaRPr kumimoji="0" lang="es-ES_tradnl" altLang="es-CL" sz="1800" b="1" i="0" u="sng"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4282" y="214290"/>
            <a:ext cx="8072494" cy="954107"/>
          </a:xfrm>
          <a:prstGeom prst="rect">
            <a:avLst/>
          </a:prstGeom>
          <a:noFill/>
          <a:ln w="9525">
            <a:noFill/>
            <a:miter lim="800000"/>
            <a:headEnd/>
            <a:tailEnd/>
          </a:ln>
        </p:spPr>
        <p:txBody>
          <a:bodyPr wrap="square">
            <a:spAutoFit/>
          </a:bodyPr>
          <a:lstStyle/>
          <a:p>
            <a:pPr algn="ctr">
              <a:spcBef>
                <a:spcPts val="0"/>
              </a:spcBef>
              <a:defRPr/>
            </a:pPr>
            <a:r>
              <a:rPr lang="es-ES" sz="2800" b="1" u="sng" dirty="0">
                <a:solidFill>
                  <a:schemeClr val="accent1">
                    <a:lumMod val="75000"/>
                  </a:schemeClr>
                </a:solidFill>
              </a:rPr>
              <a:t>LOS PUNTAJES MÁXIMOS Y MÍNIMOS PARA APROBACIÓN AL PROCESO</a:t>
            </a:r>
            <a:endParaRPr lang="es-ES" sz="2800" b="1" u="sng" dirty="0">
              <a:solidFill>
                <a:schemeClr val="accent1">
                  <a:lumMod val="75000"/>
                </a:schemeClr>
              </a:solidFill>
              <a:latin typeface="+mn-lt"/>
            </a:endParaRPr>
          </a:p>
        </p:txBody>
      </p:sp>
      <p:graphicFrame>
        <p:nvGraphicFramePr>
          <p:cNvPr id="5" name="4 Tabla"/>
          <p:cNvGraphicFramePr>
            <a:graphicFrameLocks noGrp="1"/>
          </p:cNvGraphicFramePr>
          <p:nvPr/>
        </p:nvGraphicFramePr>
        <p:xfrm>
          <a:off x="1187624" y="1371600"/>
          <a:ext cx="6768751" cy="1409328"/>
        </p:xfrm>
        <a:graphic>
          <a:graphicData uri="http://schemas.openxmlformats.org/drawingml/2006/table">
            <a:tbl>
              <a:tblPr/>
              <a:tblGrid>
                <a:gridCol w="1638106">
                  <a:extLst>
                    <a:ext uri="{9D8B030D-6E8A-4147-A177-3AD203B41FA5}">
                      <a16:colId xmlns:a16="http://schemas.microsoft.com/office/drawing/2014/main" val="20000"/>
                    </a:ext>
                  </a:extLst>
                </a:gridCol>
                <a:gridCol w="1979378">
                  <a:extLst>
                    <a:ext uri="{9D8B030D-6E8A-4147-A177-3AD203B41FA5}">
                      <a16:colId xmlns:a16="http://schemas.microsoft.com/office/drawing/2014/main" val="20001"/>
                    </a:ext>
                  </a:extLst>
                </a:gridCol>
                <a:gridCol w="3151267">
                  <a:extLst>
                    <a:ext uri="{9D8B030D-6E8A-4147-A177-3AD203B41FA5}">
                      <a16:colId xmlns:a16="http://schemas.microsoft.com/office/drawing/2014/main" val="20002"/>
                    </a:ext>
                  </a:extLst>
                </a:gridCol>
              </a:tblGrid>
              <a:tr h="512988">
                <a:tc rowSpan="3">
                  <a:txBody>
                    <a:bodyPr/>
                    <a:lstStyle/>
                    <a:p>
                      <a:pPr marL="96838" indent="0" algn="ctr">
                        <a:spcAft>
                          <a:spcPts val="0"/>
                        </a:spcAft>
                      </a:pPr>
                      <a:r>
                        <a:rPr lang="es-ES_tradnl" sz="1000" b="1" dirty="0">
                          <a:solidFill>
                            <a:schemeClr val="bg1"/>
                          </a:solidFill>
                          <a:latin typeface="Arial"/>
                          <a:ea typeface="Times New Roman"/>
                          <a:cs typeface="Times New Roman"/>
                        </a:rPr>
                        <a:t>Puntaje </a:t>
                      </a:r>
                      <a:r>
                        <a:rPr lang="es-ES_tradnl" sz="1600" b="1" dirty="0">
                          <a:solidFill>
                            <a:schemeClr val="bg1"/>
                          </a:solidFill>
                          <a:latin typeface="Arial"/>
                          <a:ea typeface="Times New Roman"/>
                          <a:cs typeface="Times New Roman"/>
                        </a:rPr>
                        <a:t>Máximo</a:t>
                      </a:r>
                      <a:r>
                        <a:rPr lang="es-ES_tradnl" sz="1000" b="1" dirty="0">
                          <a:solidFill>
                            <a:schemeClr val="bg1"/>
                          </a:solidFill>
                          <a:latin typeface="Arial"/>
                          <a:ea typeface="Times New Roman"/>
                          <a:cs typeface="Times New Roman"/>
                        </a:rPr>
                        <a:t> y </a:t>
                      </a:r>
                      <a:r>
                        <a:rPr lang="es-ES_tradnl" sz="1600" b="1" i="1" dirty="0">
                          <a:solidFill>
                            <a:schemeClr val="bg1"/>
                          </a:solidFill>
                          <a:latin typeface="Arial"/>
                          <a:ea typeface="Times New Roman"/>
                          <a:cs typeface="Times New Roman"/>
                        </a:rPr>
                        <a:t>Mínim</a:t>
                      </a:r>
                      <a:r>
                        <a:rPr lang="es-ES_tradnl" sz="1600" b="1" dirty="0">
                          <a:solidFill>
                            <a:schemeClr val="bg1"/>
                          </a:solidFill>
                          <a:latin typeface="Arial"/>
                          <a:ea typeface="Times New Roman"/>
                          <a:cs typeface="Times New Roman"/>
                        </a:rPr>
                        <a:t>o</a:t>
                      </a:r>
                      <a:r>
                        <a:rPr lang="es-ES_tradnl" sz="1000" b="1" dirty="0">
                          <a:solidFill>
                            <a:schemeClr val="bg1"/>
                          </a:solidFill>
                          <a:latin typeface="Arial"/>
                          <a:ea typeface="Times New Roman"/>
                          <a:cs typeface="Times New Roman"/>
                        </a:rPr>
                        <a:t> para Aprobar el Proceso </a:t>
                      </a:r>
                      <a:endParaRPr lang="es-ES" sz="1000" dirty="0">
                        <a:solidFill>
                          <a:schemeClr val="bg1"/>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marL="449580" algn="ctr">
                        <a:spcAft>
                          <a:spcPts val="0"/>
                        </a:spcAft>
                      </a:pPr>
                      <a:r>
                        <a:rPr lang="es-ES_tradnl" sz="1000" b="1" dirty="0">
                          <a:solidFill>
                            <a:schemeClr val="bg1"/>
                          </a:solidFill>
                          <a:latin typeface="Arial"/>
                          <a:ea typeface="Times New Roman"/>
                          <a:cs typeface="Times New Roman"/>
                        </a:rPr>
                        <a:t>Médicos Cirujanos, Cirujanos Dentistas, Farmacéuticos, Químicos Farmacéuticos y Bioquímicos</a:t>
                      </a:r>
                      <a:endParaRPr lang="es-ES" sz="1000" dirty="0">
                        <a:solidFill>
                          <a:schemeClr val="bg1"/>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es-ES"/>
                    </a:p>
                  </a:txBody>
                  <a:tcPr/>
                </a:tc>
                <a:extLst>
                  <a:ext uri="{0D108BD9-81ED-4DB2-BD59-A6C34878D82A}">
                    <a16:rowId xmlns:a16="http://schemas.microsoft.com/office/drawing/2014/main" val="10000"/>
                  </a:ext>
                </a:extLst>
              </a:tr>
              <a:tr h="554347">
                <a:tc vMerge="1">
                  <a:txBody>
                    <a:bodyPr/>
                    <a:lstStyle/>
                    <a:p>
                      <a:endParaRPr lang="es-ES"/>
                    </a:p>
                  </a:txBody>
                  <a:tcPr/>
                </a:tc>
                <a:tc>
                  <a:txBody>
                    <a:bodyPr/>
                    <a:lstStyle/>
                    <a:p>
                      <a:pPr marL="449580" algn="ctr">
                        <a:spcAft>
                          <a:spcPts val="0"/>
                        </a:spcAft>
                      </a:pPr>
                      <a:r>
                        <a:rPr lang="es-ES_tradnl" sz="1600" b="1" dirty="0">
                          <a:solidFill>
                            <a:schemeClr val="bg1"/>
                          </a:solidFill>
                          <a:latin typeface="Arial"/>
                          <a:ea typeface="Times New Roman"/>
                          <a:cs typeface="Times New Roman"/>
                        </a:rPr>
                        <a:t>Puntaje Máximo</a:t>
                      </a:r>
                      <a:endParaRPr lang="es-ES" sz="1600" dirty="0">
                        <a:solidFill>
                          <a:schemeClr val="bg1"/>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dirty="0">
                          <a:solidFill>
                            <a:schemeClr val="bg1"/>
                          </a:solidFill>
                          <a:latin typeface="Arial"/>
                          <a:ea typeface="Times New Roman"/>
                          <a:cs typeface="Times New Roman"/>
                        </a:rPr>
                        <a:t>Puntaje Mínimo </a:t>
                      </a:r>
                      <a:endParaRPr lang="es-ES" sz="1600" dirty="0">
                        <a:solidFill>
                          <a:schemeClr val="bg1"/>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341993">
                <a:tc vMerge="1">
                  <a:txBody>
                    <a:bodyPr/>
                    <a:lstStyle/>
                    <a:p>
                      <a:endParaRPr lang="es-ES"/>
                    </a:p>
                  </a:txBody>
                  <a:tcPr/>
                </a:tc>
                <a:tc>
                  <a:txBody>
                    <a:bodyPr/>
                    <a:lstStyle/>
                    <a:p>
                      <a:pPr marL="449580" algn="ctr">
                        <a:spcAft>
                          <a:spcPts val="0"/>
                        </a:spcAft>
                      </a:pPr>
                      <a:r>
                        <a:rPr lang="es-ES_tradnl" sz="2000" b="1" dirty="0">
                          <a:solidFill>
                            <a:schemeClr val="accent1">
                              <a:lumMod val="50000"/>
                            </a:schemeClr>
                          </a:solidFill>
                          <a:latin typeface="Arial"/>
                          <a:ea typeface="Times New Roman"/>
                          <a:cs typeface="Times New Roman"/>
                        </a:rPr>
                        <a:t>1000</a:t>
                      </a:r>
                      <a:endParaRPr lang="es-ES" sz="2000" dirty="0">
                        <a:solidFill>
                          <a:schemeClr val="accent1">
                            <a:lumMod val="50000"/>
                          </a:schemeClr>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2000" b="1" dirty="0">
                          <a:solidFill>
                            <a:schemeClr val="accent1">
                              <a:lumMod val="50000"/>
                            </a:schemeClr>
                          </a:solidFill>
                          <a:latin typeface="Arial"/>
                          <a:ea typeface="Times New Roman"/>
                          <a:cs typeface="Times New Roman"/>
                        </a:rPr>
                        <a:t>600</a:t>
                      </a:r>
                      <a:endParaRPr lang="es-ES" sz="2000" dirty="0">
                        <a:solidFill>
                          <a:schemeClr val="accent1">
                            <a:lumMod val="50000"/>
                          </a:schemeClr>
                        </a:solidFill>
                        <a:latin typeface="Arial"/>
                        <a:ea typeface="Times New Roman"/>
                        <a:cs typeface="Times New Roman"/>
                      </a:endParaRPr>
                    </a:p>
                  </a:txBody>
                  <a:tcPr marL="39910" marR="399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6" name="5 Tabla"/>
          <p:cNvGraphicFramePr>
            <a:graphicFrameLocks noGrp="1"/>
          </p:cNvGraphicFramePr>
          <p:nvPr/>
        </p:nvGraphicFramePr>
        <p:xfrm>
          <a:off x="827585" y="3140969"/>
          <a:ext cx="7704855" cy="2194556"/>
        </p:xfrm>
        <a:graphic>
          <a:graphicData uri="http://schemas.openxmlformats.org/drawingml/2006/table">
            <a:tbl>
              <a:tblPr/>
              <a:tblGrid>
                <a:gridCol w="1800199">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310546">
                  <a:extLst>
                    <a:ext uri="{9D8B030D-6E8A-4147-A177-3AD203B41FA5}">
                      <a16:colId xmlns:a16="http://schemas.microsoft.com/office/drawing/2014/main" val="20002"/>
                    </a:ext>
                  </a:extLst>
                </a:gridCol>
                <a:gridCol w="1540971">
                  <a:extLst>
                    <a:ext uri="{9D8B030D-6E8A-4147-A177-3AD203B41FA5}">
                      <a16:colId xmlns:a16="http://schemas.microsoft.com/office/drawing/2014/main" val="20003"/>
                    </a:ext>
                  </a:extLst>
                </a:gridCol>
                <a:gridCol w="1540971">
                  <a:extLst>
                    <a:ext uri="{9D8B030D-6E8A-4147-A177-3AD203B41FA5}">
                      <a16:colId xmlns:a16="http://schemas.microsoft.com/office/drawing/2014/main" val="20004"/>
                    </a:ext>
                  </a:extLst>
                </a:gridCol>
              </a:tblGrid>
              <a:tr h="731520">
                <a:tc rowSpan="2">
                  <a:txBody>
                    <a:bodyPr/>
                    <a:lstStyle/>
                    <a:p>
                      <a:pPr marL="4763" indent="0" algn="ctr">
                        <a:spcAft>
                          <a:spcPts val="0"/>
                        </a:spcAft>
                      </a:pPr>
                      <a:r>
                        <a:rPr lang="es-ES_tradnl" sz="1600" b="1" dirty="0">
                          <a:solidFill>
                            <a:schemeClr val="bg1"/>
                          </a:solidFill>
                          <a:latin typeface="Arial"/>
                          <a:ea typeface="Times New Roman"/>
                          <a:cs typeface="Times New Roman"/>
                        </a:rPr>
                        <a:t>Puntajes Máximos  y Mínimos por Áreas</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marL="449580" algn="ctr">
                        <a:spcAft>
                          <a:spcPts val="0"/>
                        </a:spcAft>
                      </a:pPr>
                      <a:r>
                        <a:rPr lang="es-ES_tradnl" sz="1600" b="1" dirty="0">
                          <a:solidFill>
                            <a:schemeClr val="bg1"/>
                          </a:solidFill>
                          <a:latin typeface="Arial"/>
                          <a:ea typeface="Times New Roman"/>
                          <a:cs typeface="Times New Roman"/>
                        </a:rPr>
                        <a:t>Médicos Cirujanos, Cirujanos Dentistas y Bioquímicos</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es-ES"/>
                    </a:p>
                  </a:txBody>
                  <a:tcPr/>
                </a:tc>
                <a:tc gridSpan="2">
                  <a:txBody>
                    <a:bodyPr/>
                    <a:lstStyle/>
                    <a:p>
                      <a:pPr marL="449580" algn="ctr">
                        <a:spcAft>
                          <a:spcPts val="0"/>
                        </a:spcAft>
                      </a:pPr>
                      <a:r>
                        <a:rPr lang="es-ES_tradnl" sz="1600" b="1" dirty="0">
                          <a:solidFill>
                            <a:schemeClr val="bg1"/>
                          </a:solidFill>
                          <a:latin typeface="Arial"/>
                          <a:ea typeface="Times New Roman"/>
                          <a:cs typeface="Times New Roman"/>
                        </a:rPr>
                        <a:t>Farmacéuticos o Químicos Farmacéuticos</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es-ES"/>
                    </a:p>
                  </a:txBody>
                  <a:tcPr/>
                </a:tc>
                <a:extLst>
                  <a:ext uri="{0D108BD9-81ED-4DB2-BD59-A6C34878D82A}">
                    <a16:rowId xmlns:a16="http://schemas.microsoft.com/office/drawing/2014/main" val="10000"/>
                  </a:ext>
                </a:extLst>
              </a:tr>
              <a:tr h="585215">
                <a:tc vMerge="1">
                  <a:txBody>
                    <a:bodyPr/>
                    <a:lstStyle/>
                    <a:p>
                      <a:endParaRPr lang="es-ES"/>
                    </a:p>
                  </a:txBody>
                  <a:tcPr/>
                </a:tc>
                <a:tc>
                  <a:txBody>
                    <a:bodyPr/>
                    <a:lstStyle/>
                    <a:p>
                      <a:pPr marL="449580" algn="ctr">
                        <a:spcAft>
                          <a:spcPts val="0"/>
                        </a:spcAft>
                      </a:pPr>
                      <a:r>
                        <a:rPr lang="es-ES_tradnl" sz="1600" b="1" dirty="0">
                          <a:solidFill>
                            <a:schemeClr val="bg1"/>
                          </a:solidFill>
                          <a:latin typeface="Arial"/>
                          <a:ea typeface="Times New Roman"/>
                          <a:cs typeface="Times New Roman"/>
                        </a:rPr>
                        <a:t>Puntaje máximo</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a:solidFill>
                            <a:schemeClr val="bg1"/>
                          </a:solidFill>
                          <a:latin typeface="Arial"/>
                          <a:ea typeface="Times New Roman"/>
                          <a:cs typeface="Times New Roman"/>
                        </a:rPr>
                        <a:t>Puntaje mínimo</a:t>
                      </a:r>
                      <a:endParaRPr lang="es-ES" sz="160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dirty="0">
                          <a:solidFill>
                            <a:schemeClr val="bg1"/>
                          </a:solidFill>
                          <a:latin typeface="Arial"/>
                          <a:ea typeface="Times New Roman"/>
                          <a:cs typeface="Times New Roman"/>
                        </a:rPr>
                        <a:t>Puntaje máximo </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dirty="0">
                          <a:solidFill>
                            <a:schemeClr val="bg1"/>
                          </a:solidFill>
                          <a:latin typeface="Arial"/>
                          <a:ea typeface="Times New Roman"/>
                          <a:cs typeface="Times New Roman"/>
                        </a:rPr>
                        <a:t>Puntaje mínimo </a:t>
                      </a:r>
                      <a:endParaRPr lang="es-ES" sz="1600" dirty="0">
                        <a:solidFill>
                          <a:schemeClr val="bg1"/>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92607">
                <a:tc>
                  <a:txBody>
                    <a:bodyPr/>
                    <a:lstStyle/>
                    <a:p>
                      <a:pPr marL="4763" indent="0" algn="ctr" defTabSz="457200" rtl="0" eaLnBrk="1" latinLnBrk="0" hangingPunct="1">
                        <a:spcAft>
                          <a:spcPts val="0"/>
                        </a:spcAft>
                      </a:pPr>
                      <a:r>
                        <a:rPr lang="es-ES_tradnl" sz="1600" b="1" kern="1200" dirty="0">
                          <a:solidFill>
                            <a:schemeClr val="bg1"/>
                          </a:solidFill>
                          <a:latin typeface="Arial"/>
                          <a:ea typeface="Times New Roman"/>
                          <a:cs typeface="Times New Roman"/>
                        </a:rPr>
                        <a:t>Técnica</a:t>
                      </a:r>
                      <a:endParaRPr lang="es-ES" sz="1600" b="1" kern="1200" dirty="0">
                        <a:solidFill>
                          <a:schemeClr val="bg1"/>
                        </a:solidFill>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400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200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300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150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292607">
                <a:tc>
                  <a:txBody>
                    <a:bodyPr/>
                    <a:lstStyle/>
                    <a:p>
                      <a:pPr marL="4763" indent="0" algn="ctr" defTabSz="457200" rtl="0" eaLnBrk="1" latinLnBrk="0" hangingPunct="1">
                        <a:spcAft>
                          <a:spcPts val="0"/>
                        </a:spcAft>
                      </a:pPr>
                      <a:r>
                        <a:rPr lang="es-ES_tradnl" sz="1600" b="1" kern="1200" dirty="0">
                          <a:solidFill>
                            <a:schemeClr val="bg1"/>
                          </a:solidFill>
                          <a:latin typeface="Arial"/>
                          <a:ea typeface="Times New Roman"/>
                          <a:cs typeface="Times New Roman"/>
                        </a:rPr>
                        <a:t>Clínica</a:t>
                      </a:r>
                      <a:endParaRPr lang="es-ES" sz="1600" b="1" kern="1200" dirty="0">
                        <a:solidFill>
                          <a:schemeClr val="bg1"/>
                        </a:solidFill>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a:solidFill>
                            <a:schemeClr val="accent1">
                              <a:lumMod val="50000"/>
                            </a:schemeClr>
                          </a:solidFill>
                          <a:latin typeface="Arial"/>
                          <a:ea typeface="Times New Roman"/>
                          <a:cs typeface="Times New Roman"/>
                        </a:rPr>
                        <a:t>400</a:t>
                      </a:r>
                      <a:endParaRPr lang="es-ES" sz="160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200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400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200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292607">
                <a:tc>
                  <a:txBody>
                    <a:bodyPr/>
                    <a:lstStyle/>
                    <a:p>
                      <a:pPr marL="4763" indent="0" algn="ctr" defTabSz="457200" rtl="0" eaLnBrk="1" latinLnBrk="0" hangingPunct="1">
                        <a:spcAft>
                          <a:spcPts val="0"/>
                        </a:spcAft>
                      </a:pPr>
                      <a:r>
                        <a:rPr lang="es-ES_tradnl" sz="1600" b="1" kern="1200" dirty="0">
                          <a:solidFill>
                            <a:schemeClr val="bg1"/>
                          </a:solidFill>
                          <a:latin typeface="Arial"/>
                          <a:ea typeface="Times New Roman"/>
                          <a:cs typeface="Times New Roman"/>
                        </a:rPr>
                        <a:t>Organizacional</a:t>
                      </a:r>
                      <a:endParaRPr lang="es-ES" sz="1600" b="1" kern="1200" dirty="0">
                        <a:solidFill>
                          <a:schemeClr val="bg1"/>
                        </a:solidFill>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marL="449580" algn="ctr">
                        <a:spcAft>
                          <a:spcPts val="0"/>
                        </a:spcAft>
                      </a:pPr>
                      <a:r>
                        <a:rPr lang="es-ES_tradnl" sz="1600" b="1">
                          <a:solidFill>
                            <a:schemeClr val="accent1">
                              <a:lumMod val="50000"/>
                            </a:schemeClr>
                          </a:solidFill>
                          <a:latin typeface="Arial"/>
                          <a:ea typeface="Times New Roman"/>
                          <a:cs typeface="Times New Roman"/>
                        </a:rPr>
                        <a:t>200</a:t>
                      </a:r>
                      <a:endParaRPr lang="es-ES" sz="160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100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300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49580" algn="ctr">
                        <a:spcAft>
                          <a:spcPts val="0"/>
                        </a:spcAft>
                      </a:pPr>
                      <a:r>
                        <a:rPr lang="es-ES_tradnl" sz="1600" b="1" dirty="0">
                          <a:solidFill>
                            <a:schemeClr val="accent1">
                              <a:lumMod val="50000"/>
                            </a:schemeClr>
                          </a:solidFill>
                          <a:latin typeface="Arial"/>
                          <a:ea typeface="Times New Roman"/>
                          <a:cs typeface="Times New Roman"/>
                        </a:rPr>
                        <a:t>150</a:t>
                      </a:r>
                      <a:endParaRPr lang="es-ES" sz="1600" dirty="0">
                        <a:solidFill>
                          <a:schemeClr val="accent1">
                            <a:lumMod val="50000"/>
                          </a:schemeClr>
                        </a:solidFill>
                        <a:latin typeface="Arial"/>
                        <a:ea typeface="Times New Roman"/>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428441522"/>
              </p:ext>
            </p:extLst>
          </p:nvPr>
        </p:nvGraphicFramePr>
        <p:xfrm>
          <a:off x="642910" y="737510"/>
          <a:ext cx="8215370" cy="5132705"/>
        </p:xfrm>
        <a:graphic>
          <a:graphicData uri="http://schemas.openxmlformats.org/drawingml/2006/table">
            <a:tbl>
              <a:tblPr firstRow="1" bandRow="1">
                <a:tableStyleId>{5C22544A-7EE6-4342-B048-85BDC9FD1C3A}</a:tableStyleId>
              </a:tblPr>
              <a:tblGrid>
                <a:gridCol w="2857520">
                  <a:extLst>
                    <a:ext uri="{9D8B030D-6E8A-4147-A177-3AD203B41FA5}">
                      <a16:colId xmlns:a16="http://schemas.microsoft.com/office/drawing/2014/main" val="20000"/>
                    </a:ext>
                  </a:extLst>
                </a:gridCol>
                <a:gridCol w="5357850">
                  <a:extLst>
                    <a:ext uri="{9D8B030D-6E8A-4147-A177-3AD203B41FA5}">
                      <a16:colId xmlns:a16="http://schemas.microsoft.com/office/drawing/2014/main" val="20001"/>
                    </a:ext>
                  </a:extLst>
                </a:gridCol>
              </a:tblGrid>
              <a:tr h="393065">
                <a:tc>
                  <a:txBody>
                    <a:bodyPr/>
                    <a:lstStyle/>
                    <a:p>
                      <a:r>
                        <a:rPr lang="es-CL" dirty="0"/>
                        <a:t>FACTORES Y SUBFACTORES</a:t>
                      </a:r>
                      <a:endParaRPr lang="es-ES" dirty="0"/>
                    </a:p>
                  </a:txBody>
                  <a:tcPr/>
                </a:tc>
                <a:tc>
                  <a:txBody>
                    <a:bodyPr/>
                    <a:lstStyle/>
                    <a:p>
                      <a:r>
                        <a:rPr lang="es-CL" dirty="0"/>
                        <a:t>DOCUMENTOS</a:t>
                      </a:r>
                      <a:endParaRPr lang="es-ES" dirty="0"/>
                    </a:p>
                  </a:txBody>
                  <a:tcPr/>
                </a:tc>
                <a:extLst>
                  <a:ext uri="{0D108BD9-81ED-4DB2-BD59-A6C34878D82A}">
                    <a16:rowId xmlns:a16="http://schemas.microsoft.com/office/drawing/2014/main" val="10000"/>
                  </a:ext>
                </a:extLst>
              </a:tr>
              <a:tr h="1264920">
                <a:tc>
                  <a:txBody>
                    <a:bodyPr/>
                    <a:lstStyle/>
                    <a:p>
                      <a:pPr>
                        <a:spcAft>
                          <a:spcPts val="0"/>
                        </a:spcAft>
                      </a:pPr>
                      <a:r>
                        <a:rPr lang="es-ES" sz="1100" b="1" dirty="0">
                          <a:solidFill>
                            <a:schemeClr val="tx2">
                              <a:lumMod val="50000"/>
                            </a:schemeClr>
                          </a:solidFill>
                          <a:latin typeface="Arial"/>
                          <a:ea typeface="Times New Roman"/>
                          <a:cs typeface="Times New Roman"/>
                        </a:rPr>
                        <a:t>1</a:t>
                      </a:r>
                      <a:r>
                        <a:rPr lang="es-ES" sz="1400" b="1" dirty="0">
                          <a:solidFill>
                            <a:schemeClr val="tx2">
                              <a:lumMod val="50000"/>
                            </a:schemeClr>
                          </a:solidFill>
                          <a:latin typeface="Arial"/>
                          <a:ea typeface="Times New Roman"/>
                          <a:cs typeface="Times New Roman"/>
                        </a:rPr>
                        <a:t>.- Capacitación, Perfeccionamiento y Subespecialización.</a:t>
                      </a:r>
                      <a:endParaRPr lang="es-ES" sz="1400" dirty="0">
                        <a:solidFill>
                          <a:schemeClr val="tx2">
                            <a:lumMod val="50000"/>
                          </a:schemeClr>
                        </a:solidFill>
                        <a:latin typeface="Times New Roman"/>
                        <a:ea typeface="Times New Roman"/>
                        <a:cs typeface="Times New Roman"/>
                      </a:endParaRPr>
                    </a:p>
                  </a:txBody>
                  <a:tcPr marL="44450" marR="44450" marT="0" marB="0" anchor="ctr"/>
                </a:tc>
                <a:tc>
                  <a:txBody>
                    <a:bodyPr/>
                    <a:lstStyle/>
                    <a:p>
                      <a:pPr algn="just"/>
                      <a:r>
                        <a:rPr lang="es-MX" sz="1500" kern="1200" dirty="0">
                          <a:solidFill>
                            <a:schemeClr val="tx2">
                              <a:lumMod val="50000"/>
                            </a:schemeClr>
                          </a:solidFill>
                          <a:latin typeface="+mn-lt"/>
                          <a:ea typeface="+mn-ea"/>
                          <a:cs typeface="+mn-cs"/>
                        </a:rPr>
                        <a:t>Las Especializaciones y Subespecializaciones se acreditarán mediante certificado otorgado por la Universidad respectiva. Esta certificación también podrá ser emitida por otros Centros Formadores o por entidades certificadoras</a:t>
                      </a:r>
                      <a:r>
                        <a:rPr lang="es-MX" sz="1500" kern="1200" baseline="0" dirty="0">
                          <a:solidFill>
                            <a:schemeClr val="tx2">
                              <a:lumMod val="50000"/>
                            </a:schemeClr>
                          </a:solidFill>
                          <a:latin typeface="+mn-lt"/>
                          <a:ea typeface="+mn-ea"/>
                          <a:cs typeface="+mn-cs"/>
                        </a:rPr>
                        <a:t> </a:t>
                      </a:r>
                      <a:r>
                        <a:rPr lang="es-MX" sz="1600" b="1" kern="1200" baseline="0" dirty="0">
                          <a:solidFill>
                            <a:srgbClr val="FE454A"/>
                          </a:solidFill>
                          <a:latin typeface="+mn-lt"/>
                          <a:ea typeface="+mn-ea"/>
                          <a:cs typeface="+mn-cs"/>
                        </a:rPr>
                        <a:t>(CONACEM; CONACEO Y/O DIRECTOR SSMS </a:t>
                      </a:r>
                      <a:r>
                        <a:rPr lang="es-MX" sz="1600" b="1" u="none" kern="1200" baseline="0" dirty="0">
                          <a:solidFill>
                            <a:srgbClr val="FE454A"/>
                          </a:solidFill>
                          <a:uFill>
                            <a:solidFill>
                              <a:srgbClr val="FFFF00"/>
                            </a:solidFill>
                          </a:uFill>
                          <a:latin typeface="+mn-lt"/>
                          <a:ea typeface="+mn-ea"/>
                          <a:cs typeface="+mn-cs"/>
                        </a:rPr>
                        <a:t>“Art. 6º DS. 128/04”).</a:t>
                      </a:r>
                      <a:endParaRPr lang="es-CL" sz="1600" b="1" u="none" baseline="0" dirty="0">
                        <a:solidFill>
                          <a:srgbClr val="FE454A"/>
                        </a:solidFill>
                        <a:uFill>
                          <a:solidFill>
                            <a:srgbClr val="FFFF00"/>
                          </a:solidFill>
                        </a:uFill>
                      </a:endParaRPr>
                    </a:p>
                  </a:txBody>
                  <a:tcPr/>
                </a:tc>
                <a:extLst>
                  <a:ext uri="{0D108BD9-81ED-4DB2-BD59-A6C34878D82A}">
                    <a16:rowId xmlns:a16="http://schemas.microsoft.com/office/drawing/2014/main" val="10001"/>
                  </a:ext>
                </a:extLst>
              </a:tr>
              <a:tr h="777240">
                <a:tc rowSpan="2">
                  <a:txBody>
                    <a:bodyPr/>
                    <a:lstStyle/>
                    <a:p>
                      <a:pPr marL="0" algn="l" defTabSz="457200" rtl="0" eaLnBrk="1" latinLnBrk="0" hangingPunct="1">
                        <a:spcAft>
                          <a:spcPts val="0"/>
                        </a:spcAft>
                      </a:pPr>
                      <a:r>
                        <a:rPr lang="es-ES" sz="1100" b="1" kern="1200" dirty="0">
                          <a:solidFill>
                            <a:schemeClr val="tx2">
                              <a:lumMod val="50000"/>
                            </a:schemeClr>
                          </a:solidFill>
                          <a:latin typeface="Arial"/>
                          <a:ea typeface="Times New Roman"/>
                          <a:cs typeface="Times New Roman"/>
                        </a:rPr>
                        <a:t>2.- </a:t>
                      </a:r>
                      <a:r>
                        <a:rPr lang="es-ES" sz="1400" b="1" kern="1200" dirty="0">
                          <a:solidFill>
                            <a:schemeClr val="tx2">
                              <a:lumMod val="50000"/>
                            </a:schemeClr>
                          </a:solidFill>
                          <a:latin typeface="Arial"/>
                          <a:ea typeface="Times New Roman"/>
                          <a:cs typeface="Times New Roman"/>
                        </a:rPr>
                        <a:t>Labor Docente  </a:t>
                      </a:r>
                      <a:r>
                        <a:rPr lang="es-ES" sz="1400" b="1" u="none" kern="1200" baseline="0" dirty="0">
                          <a:solidFill>
                            <a:schemeClr val="accent1">
                              <a:lumMod val="50000"/>
                            </a:schemeClr>
                          </a:solidFill>
                          <a:uFill>
                            <a:solidFill>
                              <a:srgbClr val="FFFF00"/>
                            </a:solidFill>
                          </a:uFill>
                          <a:latin typeface="Arial"/>
                          <a:ea typeface="Times New Roman"/>
                          <a:cs typeface="Times New Roman"/>
                        </a:rPr>
                        <a:t>(AD-HONOREM)</a:t>
                      </a:r>
                      <a:r>
                        <a:rPr lang="es-ES" sz="1400" b="1" kern="1200" baseline="0" dirty="0">
                          <a:solidFill>
                            <a:srgbClr val="0099FF"/>
                          </a:solidFill>
                          <a:latin typeface="Arial"/>
                          <a:ea typeface="Times New Roman"/>
                          <a:cs typeface="Times New Roman"/>
                        </a:rPr>
                        <a:t> </a:t>
                      </a:r>
                      <a:r>
                        <a:rPr lang="es-ES" sz="1400" b="1" kern="1200" dirty="0">
                          <a:solidFill>
                            <a:schemeClr val="tx2">
                              <a:lumMod val="50000"/>
                            </a:schemeClr>
                          </a:solidFill>
                          <a:latin typeface="Arial"/>
                          <a:ea typeface="Times New Roman"/>
                          <a:cs typeface="Times New Roman"/>
                        </a:rPr>
                        <a:t>y de Investigación realizada</a:t>
                      </a:r>
                    </a:p>
                  </a:txBody>
                  <a:tcPr marL="44450" marR="44450" marT="0" marB="0" anchor="ctr"/>
                </a:tc>
                <a:tc>
                  <a:txBody>
                    <a:bodyPr/>
                    <a:lstStyle/>
                    <a:p>
                      <a:pPr algn="just"/>
                      <a:r>
                        <a:rPr lang="es-ES" sz="1500" kern="1200" dirty="0">
                          <a:solidFill>
                            <a:schemeClr val="tx2">
                              <a:lumMod val="50000"/>
                            </a:schemeClr>
                          </a:solidFill>
                          <a:latin typeface="+mn-lt"/>
                          <a:ea typeface="+mn-ea"/>
                          <a:cs typeface="+mn-cs"/>
                        </a:rPr>
                        <a:t>Se acreditará mediante una relación cronológica de las actividades docentes realizadas en el período objeto de la evaluación, en calidad de funcionario del Servicio de Salud. </a:t>
                      </a:r>
                    </a:p>
                  </a:txBody>
                  <a:tcPr/>
                </a:tc>
                <a:extLst>
                  <a:ext uri="{0D108BD9-81ED-4DB2-BD59-A6C34878D82A}">
                    <a16:rowId xmlns:a16="http://schemas.microsoft.com/office/drawing/2014/main" val="10002"/>
                  </a:ext>
                </a:extLst>
              </a:tr>
              <a:tr h="1463040">
                <a:tc vMerge="1">
                  <a:txBody>
                    <a:bodyPr/>
                    <a:lstStyle/>
                    <a:p>
                      <a:pPr algn="just">
                        <a:spcAft>
                          <a:spcPts val="0"/>
                        </a:spcAft>
                      </a:pPr>
                      <a:endParaRPr lang="es-ES" sz="1200" dirty="0">
                        <a:latin typeface="Times New Roman"/>
                        <a:ea typeface="Times New Roman"/>
                        <a:cs typeface="Times New Roman"/>
                      </a:endParaRPr>
                    </a:p>
                  </a:txBody>
                  <a:tcPr marL="44450" marR="44450" marT="0" marB="0" anchor="ct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500" kern="1200" dirty="0">
                          <a:solidFill>
                            <a:schemeClr val="tx2">
                              <a:lumMod val="50000"/>
                            </a:schemeClr>
                          </a:solidFill>
                          <a:latin typeface="+mn-lt"/>
                          <a:ea typeface="+mn-ea"/>
                          <a:cs typeface="+mn-cs"/>
                        </a:rPr>
                        <a:t>En el caso de investigaciones clínicas o aplicadas, se identificarán estas con precisión, indicándose además su importancia en el ámbito laboral, clínico, técnico u organizacional, se demostrarán mediante las publicaciones o informes correspondientes.</a:t>
                      </a:r>
                      <a:endParaRPr lang="es-ES" sz="1500" dirty="0">
                        <a:solidFill>
                          <a:schemeClr val="tx2">
                            <a:lumMod val="50000"/>
                          </a:schemeClr>
                        </a:solidFill>
                      </a:endParaRPr>
                    </a:p>
                  </a:txBody>
                  <a:tcPr/>
                </a:tc>
                <a:extLst>
                  <a:ext uri="{0D108BD9-81ED-4DB2-BD59-A6C34878D82A}">
                    <a16:rowId xmlns:a16="http://schemas.microsoft.com/office/drawing/2014/main" val="10003"/>
                  </a:ext>
                </a:extLst>
              </a:tr>
              <a:tr h="1234440">
                <a:tc>
                  <a:txBody>
                    <a:bodyPr/>
                    <a:lstStyle/>
                    <a:p>
                      <a:pPr algn="just">
                        <a:spcAft>
                          <a:spcPts val="0"/>
                        </a:spcAft>
                      </a:pPr>
                      <a:r>
                        <a:rPr lang="es-ES" sz="1100" b="1" dirty="0">
                          <a:solidFill>
                            <a:schemeClr val="tx2">
                              <a:lumMod val="50000"/>
                            </a:schemeClr>
                          </a:solidFill>
                          <a:latin typeface="Arial"/>
                          <a:ea typeface="Times New Roman"/>
                          <a:cs typeface="Times New Roman"/>
                        </a:rPr>
                        <a:t>3.- </a:t>
                      </a:r>
                      <a:r>
                        <a:rPr lang="es-ES" sz="1400" b="1" dirty="0">
                          <a:solidFill>
                            <a:schemeClr val="tx2">
                              <a:lumMod val="50000"/>
                            </a:schemeClr>
                          </a:solidFill>
                          <a:latin typeface="Arial"/>
                          <a:ea typeface="Times New Roman"/>
                          <a:cs typeface="Times New Roman"/>
                        </a:rPr>
                        <a:t>Reconocimiento Académico</a:t>
                      </a:r>
                      <a:endParaRPr lang="es-ES" sz="1400" dirty="0">
                        <a:solidFill>
                          <a:schemeClr val="tx2">
                            <a:lumMod val="50000"/>
                          </a:schemeClr>
                        </a:solidFill>
                        <a:latin typeface="Times New Roman"/>
                        <a:ea typeface="Times New Roman"/>
                        <a:cs typeface="Times New Roman"/>
                      </a:endParaRPr>
                    </a:p>
                  </a:txBody>
                  <a:tcPr marL="44450" marR="44450" marT="0" marB="0" anchor="ctr"/>
                </a:tc>
                <a:tc>
                  <a:txBody>
                    <a:bodyPr/>
                    <a:lstStyle/>
                    <a:p>
                      <a:pPr algn="just"/>
                      <a:r>
                        <a:rPr lang="es-ES" sz="1500" kern="1200" dirty="0">
                          <a:solidFill>
                            <a:schemeClr val="tx2">
                              <a:lumMod val="50000"/>
                            </a:schemeClr>
                          </a:solidFill>
                          <a:latin typeface="+mn-lt"/>
                          <a:ea typeface="+mn-ea"/>
                          <a:cs typeface="+mn-cs"/>
                        </a:rPr>
                        <a:t>Se acreditará con la presentación de al menos un reconocimiento formal que en el ejercicio de las tareas como docente, alumno o investigador, haya recibido el profesional en el período de evaluación, a través de diplomas, certificados, galvanos u otros emitidos por la autoridad respectiva.</a:t>
                      </a:r>
                      <a:endParaRPr lang="es-ES" sz="1500" dirty="0">
                        <a:solidFill>
                          <a:schemeClr val="tx2">
                            <a:lumMod val="50000"/>
                          </a:schemeClr>
                        </a:solidFill>
                      </a:endParaRPr>
                    </a:p>
                  </a:txBody>
                  <a:tcPr/>
                </a:tc>
                <a:extLst>
                  <a:ext uri="{0D108BD9-81ED-4DB2-BD59-A6C34878D82A}">
                    <a16:rowId xmlns:a16="http://schemas.microsoft.com/office/drawing/2014/main" val="10004"/>
                  </a:ext>
                </a:extLst>
              </a:tr>
            </a:tbl>
          </a:graphicData>
        </a:graphic>
      </p:graphicFrame>
      <p:sp>
        <p:nvSpPr>
          <p:cNvPr id="4" name="Text Box 4"/>
          <p:cNvSpPr txBox="1">
            <a:spLocks noChangeArrowheads="1"/>
          </p:cNvSpPr>
          <p:nvPr/>
        </p:nvSpPr>
        <p:spPr bwMode="auto">
          <a:xfrm>
            <a:off x="214282" y="0"/>
            <a:ext cx="8072494" cy="523220"/>
          </a:xfrm>
          <a:prstGeom prst="rect">
            <a:avLst/>
          </a:prstGeom>
          <a:noFill/>
          <a:ln w="9525">
            <a:noFill/>
            <a:miter lim="800000"/>
            <a:headEnd/>
            <a:tailEnd/>
          </a:ln>
        </p:spPr>
        <p:txBody>
          <a:bodyPr wrap="square">
            <a:spAutoFit/>
          </a:bodyPr>
          <a:lstStyle/>
          <a:p>
            <a:pPr algn="ctr">
              <a:spcBef>
                <a:spcPts val="0"/>
              </a:spcBef>
              <a:defRPr/>
            </a:pPr>
            <a:r>
              <a:rPr lang="es-ES" sz="2800" b="1" u="sng" dirty="0">
                <a:solidFill>
                  <a:schemeClr val="accent1">
                    <a:lumMod val="75000"/>
                  </a:schemeClr>
                </a:solidFill>
              </a:rPr>
              <a:t>AREA TECNICA</a:t>
            </a:r>
            <a:endParaRPr lang="es-ES" sz="2800" b="1" u="sng" dirty="0">
              <a:solidFill>
                <a:schemeClr val="accent1">
                  <a:lumMod val="75000"/>
                </a:schemeClr>
              </a:solidFill>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4282" y="0"/>
            <a:ext cx="8072494" cy="523220"/>
          </a:xfrm>
          <a:prstGeom prst="rect">
            <a:avLst/>
          </a:prstGeom>
          <a:noFill/>
          <a:ln w="9525">
            <a:noFill/>
            <a:miter lim="800000"/>
            <a:headEnd/>
            <a:tailEnd/>
          </a:ln>
        </p:spPr>
        <p:txBody>
          <a:bodyPr wrap="square">
            <a:spAutoFit/>
          </a:bodyPr>
          <a:lstStyle/>
          <a:p>
            <a:pPr algn="ctr">
              <a:spcBef>
                <a:spcPts val="0"/>
              </a:spcBef>
              <a:defRPr/>
            </a:pPr>
            <a:r>
              <a:rPr lang="es-ES" sz="2800" b="1" u="sng" dirty="0">
                <a:solidFill>
                  <a:schemeClr val="accent1">
                    <a:lumMod val="75000"/>
                  </a:schemeClr>
                </a:solidFill>
              </a:rPr>
              <a:t>AREA CLINICA</a:t>
            </a:r>
            <a:endParaRPr lang="es-ES" sz="2800" b="1" u="sng" dirty="0">
              <a:solidFill>
                <a:schemeClr val="accent1">
                  <a:lumMod val="75000"/>
                </a:schemeClr>
              </a:solidFill>
              <a:latin typeface="+mn-lt"/>
            </a:endParaRPr>
          </a:p>
        </p:txBody>
      </p:sp>
      <p:graphicFrame>
        <p:nvGraphicFramePr>
          <p:cNvPr id="4" name="3 Tabla"/>
          <p:cNvGraphicFramePr>
            <a:graphicFrameLocks noGrp="1"/>
          </p:cNvGraphicFramePr>
          <p:nvPr>
            <p:extLst>
              <p:ext uri="{D42A27DB-BD31-4B8C-83A1-F6EECF244321}">
                <p14:modId xmlns:p14="http://schemas.microsoft.com/office/powerpoint/2010/main" val="1673194754"/>
              </p:ext>
            </p:extLst>
          </p:nvPr>
        </p:nvGraphicFramePr>
        <p:xfrm>
          <a:off x="357158" y="523221"/>
          <a:ext cx="8215370" cy="6263640"/>
        </p:xfrm>
        <a:graphic>
          <a:graphicData uri="http://schemas.openxmlformats.org/drawingml/2006/table">
            <a:tbl>
              <a:tblPr firstRow="1" bandRow="1">
                <a:tableStyleId>{5C22544A-7EE6-4342-B048-85BDC9FD1C3A}</a:tableStyleId>
              </a:tblPr>
              <a:tblGrid>
                <a:gridCol w="2857520">
                  <a:extLst>
                    <a:ext uri="{9D8B030D-6E8A-4147-A177-3AD203B41FA5}">
                      <a16:colId xmlns:a16="http://schemas.microsoft.com/office/drawing/2014/main" val="20000"/>
                    </a:ext>
                  </a:extLst>
                </a:gridCol>
                <a:gridCol w="5357850">
                  <a:extLst>
                    <a:ext uri="{9D8B030D-6E8A-4147-A177-3AD203B41FA5}">
                      <a16:colId xmlns:a16="http://schemas.microsoft.com/office/drawing/2014/main" val="20001"/>
                    </a:ext>
                  </a:extLst>
                </a:gridCol>
              </a:tblGrid>
              <a:tr h="365760">
                <a:tc>
                  <a:txBody>
                    <a:bodyPr/>
                    <a:lstStyle/>
                    <a:p>
                      <a:r>
                        <a:rPr lang="es-CL" dirty="0"/>
                        <a:t>FACTORES Y SUBFACTORES</a:t>
                      </a:r>
                      <a:endParaRPr lang="es-ES" dirty="0"/>
                    </a:p>
                  </a:txBody>
                  <a:tcPr/>
                </a:tc>
                <a:tc>
                  <a:txBody>
                    <a:bodyPr/>
                    <a:lstStyle/>
                    <a:p>
                      <a:r>
                        <a:rPr lang="es-CL" dirty="0"/>
                        <a:t>DOCUMENTOS</a:t>
                      </a:r>
                      <a:endParaRPr lang="es-ES" dirty="0"/>
                    </a:p>
                  </a:txBody>
                  <a:tcPr/>
                </a:tc>
                <a:extLst>
                  <a:ext uri="{0D108BD9-81ED-4DB2-BD59-A6C34878D82A}">
                    <a16:rowId xmlns:a16="http://schemas.microsoft.com/office/drawing/2014/main" val="10000"/>
                  </a:ext>
                </a:extLst>
              </a:tr>
              <a:tr h="598748">
                <a:tc>
                  <a:txBody>
                    <a:bodyPr/>
                    <a:lstStyle/>
                    <a:p>
                      <a:pPr>
                        <a:spcAft>
                          <a:spcPts val="0"/>
                        </a:spcAft>
                      </a:pPr>
                      <a:r>
                        <a:rPr lang="es-ES" sz="1100" b="1" dirty="0">
                          <a:solidFill>
                            <a:schemeClr val="tx2">
                              <a:lumMod val="50000"/>
                            </a:schemeClr>
                          </a:solidFill>
                          <a:latin typeface="Arial"/>
                          <a:ea typeface="Times New Roman"/>
                          <a:cs typeface="Times New Roman"/>
                        </a:rPr>
                        <a:t>1</a:t>
                      </a:r>
                      <a:r>
                        <a:rPr lang="es-ES" sz="1400" b="1" dirty="0">
                          <a:solidFill>
                            <a:schemeClr val="tx2">
                              <a:lumMod val="50000"/>
                            </a:schemeClr>
                          </a:solidFill>
                          <a:latin typeface="Arial"/>
                          <a:ea typeface="Times New Roman"/>
                          <a:cs typeface="Times New Roman"/>
                        </a:rPr>
                        <a:t>.- Atención Abierta</a:t>
                      </a:r>
                      <a:endParaRPr lang="es-ES" sz="1400" b="1" dirty="0">
                        <a:solidFill>
                          <a:schemeClr val="tx2">
                            <a:lumMod val="50000"/>
                          </a:schemeClr>
                        </a:solidFill>
                        <a:latin typeface="Times New Roman"/>
                        <a:ea typeface="Times New Roman"/>
                        <a:cs typeface="Times New Roman"/>
                      </a:endParaRPr>
                    </a:p>
                  </a:txBody>
                  <a:tcPr marL="44450" marR="44450" marT="0" marB="0" anchor="ctr"/>
                </a:tc>
                <a:tc rowSpan="3">
                  <a:txBody>
                    <a:bodyPr/>
                    <a:lstStyle/>
                    <a:p>
                      <a:pPr algn="just"/>
                      <a:r>
                        <a:rPr lang="es-ES" sz="1500" dirty="0">
                          <a:solidFill>
                            <a:schemeClr val="tx2">
                              <a:lumMod val="50000"/>
                            </a:schemeClr>
                          </a:solidFill>
                        </a:rPr>
                        <a:t>Se acreditará mediante la relación cronológica de las unidades de trabajo en que se ha desempeñado el profesional en el período a evaluar, con indicadores tales como </a:t>
                      </a:r>
                      <a:r>
                        <a:rPr lang="es-ES" sz="1500" b="1" dirty="0">
                          <a:solidFill>
                            <a:schemeClr val="tx2">
                              <a:lumMod val="50000"/>
                            </a:schemeClr>
                          </a:solidFill>
                        </a:rPr>
                        <a:t>consultas generales y de especialidad atendidas por el profesional</a:t>
                      </a:r>
                      <a:r>
                        <a:rPr lang="es-ES" sz="1500" b="1" baseline="0" dirty="0">
                          <a:solidFill>
                            <a:schemeClr val="tx2">
                              <a:lumMod val="50000"/>
                            </a:schemeClr>
                          </a:solidFill>
                        </a:rPr>
                        <a:t> </a:t>
                      </a:r>
                      <a:r>
                        <a:rPr lang="es-ES" sz="1500" baseline="0" dirty="0">
                          <a:solidFill>
                            <a:schemeClr val="tx2">
                              <a:lumMod val="50000"/>
                            </a:schemeClr>
                          </a:solidFill>
                        </a:rPr>
                        <a:t>(A.ABIERTA); </a:t>
                      </a:r>
                      <a:r>
                        <a:rPr lang="es-ES" sz="1500" kern="1200" dirty="0">
                          <a:solidFill>
                            <a:schemeClr val="tx2">
                              <a:lumMod val="50000"/>
                            </a:schemeClr>
                          </a:solidFill>
                          <a:latin typeface="+mn-lt"/>
                          <a:ea typeface="+mn-ea"/>
                          <a:cs typeface="+mn-cs"/>
                        </a:rPr>
                        <a:t>como el </a:t>
                      </a:r>
                      <a:r>
                        <a:rPr lang="es-ES" sz="1500" b="1" kern="1200" dirty="0">
                          <a:solidFill>
                            <a:schemeClr val="tx2">
                              <a:lumMod val="50000"/>
                            </a:schemeClr>
                          </a:solidFill>
                          <a:latin typeface="+mn-lt"/>
                          <a:ea typeface="+mn-ea"/>
                          <a:cs typeface="+mn-cs"/>
                        </a:rPr>
                        <a:t>número de camas bajo su manejo directo en cada año, el número de cirugías realizadas como primer cirujano o ayudante, partos, anestesia </a:t>
                      </a:r>
                      <a:r>
                        <a:rPr lang="es-ES" sz="1500" kern="1200" dirty="0">
                          <a:solidFill>
                            <a:schemeClr val="tx2">
                              <a:lumMod val="50000"/>
                            </a:schemeClr>
                          </a:solidFill>
                          <a:latin typeface="+mn-lt"/>
                          <a:ea typeface="+mn-ea"/>
                          <a:cs typeface="+mn-cs"/>
                        </a:rPr>
                        <a:t>u otros (A.CERRADA) Y </a:t>
                      </a:r>
                      <a:r>
                        <a:rPr lang="es-ES" sz="1500" b="1" kern="1200" dirty="0">
                          <a:solidFill>
                            <a:schemeClr val="tx2">
                              <a:lumMod val="50000"/>
                            </a:schemeClr>
                          </a:solidFill>
                          <a:latin typeface="+mn-lt"/>
                          <a:ea typeface="+mn-ea"/>
                          <a:cs typeface="+mn-cs"/>
                        </a:rPr>
                        <a:t>como el número de procedimientos o exámenes realizados</a:t>
                      </a:r>
                      <a:r>
                        <a:rPr lang="es-ES" sz="1500" kern="1200" dirty="0">
                          <a:solidFill>
                            <a:schemeClr val="tx2">
                              <a:lumMod val="50000"/>
                            </a:schemeClr>
                          </a:solidFill>
                          <a:latin typeface="+mn-lt"/>
                          <a:ea typeface="+mn-ea"/>
                          <a:cs typeface="+mn-cs"/>
                        </a:rPr>
                        <a:t> (A.PROC.&amp;EXAM.) </a:t>
                      </a:r>
                      <a:r>
                        <a:rPr lang="es-ES" sz="1500" dirty="0">
                          <a:solidFill>
                            <a:schemeClr val="tx2">
                              <a:lumMod val="50000"/>
                            </a:schemeClr>
                          </a:solidFill>
                        </a:rPr>
                        <a:t>y </a:t>
                      </a:r>
                      <a:r>
                        <a:rPr lang="es-ES" sz="1500" b="1" dirty="0">
                          <a:solidFill>
                            <a:schemeClr val="tx2">
                              <a:lumMod val="50000"/>
                            </a:schemeClr>
                          </a:solidFill>
                        </a:rPr>
                        <a:t>su relación con las horas semanales dedicadas a ello y el porcentaje de cumplimiento de lo programado, </a:t>
                      </a:r>
                      <a:r>
                        <a:rPr lang="es-ES" sz="1500" dirty="0">
                          <a:solidFill>
                            <a:schemeClr val="tx2">
                              <a:lumMod val="50000"/>
                            </a:schemeClr>
                          </a:solidFill>
                        </a:rPr>
                        <a:t>en función de la jornada contratada.</a:t>
                      </a:r>
                      <a:endParaRPr lang="es-CL" sz="1500" dirty="0">
                        <a:solidFill>
                          <a:schemeClr val="tx2">
                            <a:lumMod val="50000"/>
                          </a:schemeClr>
                        </a:solidFill>
                      </a:endParaRPr>
                    </a:p>
                  </a:txBody>
                  <a:tcPr/>
                </a:tc>
                <a:extLst>
                  <a:ext uri="{0D108BD9-81ED-4DB2-BD59-A6C34878D82A}">
                    <a16:rowId xmlns:a16="http://schemas.microsoft.com/office/drawing/2014/main" val="10001"/>
                  </a:ext>
                </a:extLst>
              </a:tr>
              <a:tr h="359116">
                <a:tc>
                  <a:txBody>
                    <a:bodyPr/>
                    <a:lstStyle/>
                    <a:p>
                      <a:pPr>
                        <a:spcAft>
                          <a:spcPts val="0"/>
                        </a:spcAft>
                      </a:pPr>
                      <a:r>
                        <a:rPr lang="es-ES" sz="1100" b="1" dirty="0">
                          <a:solidFill>
                            <a:schemeClr val="tx2">
                              <a:lumMod val="50000"/>
                            </a:schemeClr>
                          </a:solidFill>
                          <a:latin typeface="Arial"/>
                          <a:ea typeface="Times New Roman"/>
                          <a:cs typeface="Times New Roman"/>
                        </a:rPr>
                        <a:t>2.- </a:t>
                      </a:r>
                      <a:r>
                        <a:rPr lang="es-ES" sz="1400" b="1" dirty="0">
                          <a:solidFill>
                            <a:schemeClr val="tx2">
                              <a:lumMod val="50000"/>
                            </a:schemeClr>
                          </a:solidFill>
                          <a:latin typeface="Arial"/>
                          <a:ea typeface="Times New Roman"/>
                          <a:cs typeface="Times New Roman"/>
                        </a:rPr>
                        <a:t>Atención Cerrada</a:t>
                      </a:r>
                      <a:endParaRPr lang="es-ES" sz="1400" dirty="0">
                        <a:solidFill>
                          <a:schemeClr val="tx2">
                            <a:lumMod val="50000"/>
                          </a:schemeClr>
                        </a:solidFill>
                        <a:latin typeface="Times New Roman"/>
                        <a:ea typeface="Times New Roman"/>
                        <a:cs typeface="Times New Roman"/>
                      </a:endParaRPr>
                    </a:p>
                  </a:txBody>
                  <a:tcPr marL="44450" marR="44450" marT="0" marB="0" anchor="ctr"/>
                </a:tc>
                <a:tc vMerge="1">
                  <a:txBody>
                    <a:bodyPr/>
                    <a:lstStyle/>
                    <a:p>
                      <a:pPr algn="just"/>
                      <a:endParaRPr lang="es-ES" sz="1500" kern="1200" dirty="0">
                        <a:solidFill>
                          <a:schemeClr val="tx2">
                            <a:lumMod val="50000"/>
                          </a:schemeClr>
                        </a:solidFill>
                        <a:latin typeface="+mn-lt"/>
                        <a:ea typeface="+mn-ea"/>
                        <a:cs typeface="+mn-cs"/>
                      </a:endParaRPr>
                    </a:p>
                  </a:txBody>
                  <a:tcPr/>
                </a:tc>
                <a:extLst>
                  <a:ext uri="{0D108BD9-81ED-4DB2-BD59-A6C34878D82A}">
                    <a16:rowId xmlns:a16="http://schemas.microsoft.com/office/drawing/2014/main" val="10002"/>
                  </a:ext>
                </a:extLst>
              </a:tr>
              <a:tr h="1648176">
                <a:tc>
                  <a:txBody>
                    <a:bodyPr/>
                    <a:lstStyle/>
                    <a:p>
                      <a:pPr>
                        <a:spcAft>
                          <a:spcPts val="0"/>
                        </a:spcAft>
                      </a:pPr>
                      <a:r>
                        <a:rPr lang="es-ES" sz="1100" b="1" dirty="0">
                          <a:solidFill>
                            <a:schemeClr val="tx2">
                              <a:lumMod val="50000"/>
                            </a:schemeClr>
                          </a:solidFill>
                          <a:latin typeface="Arial"/>
                          <a:ea typeface="Times New Roman"/>
                          <a:cs typeface="Times New Roman"/>
                        </a:rPr>
                        <a:t>3.- </a:t>
                      </a:r>
                      <a:r>
                        <a:rPr lang="es-ES" sz="1400" b="1" dirty="0">
                          <a:solidFill>
                            <a:schemeClr val="tx2">
                              <a:lumMod val="50000"/>
                            </a:schemeClr>
                          </a:solidFill>
                          <a:latin typeface="Arial"/>
                          <a:ea typeface="Times New Roman"/>
                          <a:cs typeface="Times New Roman"/>
                        </a:rPr>
                        <a:t>Atención en Procedimientos y Exámenes</a:t>
                      </a:r>
                      <a:endParaRPr lang="es-ES" sz="1400" dirty="0">
                        <a:solidFill>
                          <a:schemeClr val="tx2">
                            <a:lumMod val="50000"/>
                          </a:schemeClr>
                        </a:solidFill>
                        <a:latin typeface="Times New Roman"/>
                        <a:ea typeface="Times New Roman"/>
                        <a:cs typeface="Times New Roman"/>
                      </a:endParaRPr>
                    </a:p>
                  </a:txBody>
                  <a:tcPr marL="44450" marR="44450" marT="0" marB="0" anchor="ctr"/>
                </a:tc>
                <a:tc vMerge="1">
                  <a:txBody>
                    <a:bodyPr/>
                    <a:lstStyle/>
                    <a:p>
                      <a:pPr marL="0" marR="0" indent="0" algn="just" defTabSz="457200" rtl="0" eaLnBrk="1" fontAlgn="auto" latinLnBrk="0" hangingPunct="1">
                        <a:lnSpc>
                          <a:spcPct val="100000"/>
                        </a:lnSpc>
                        <a:spcBef>
                          <a:spcPts val="0"/>
                        </a:spcBef>
                        <a:spcAft>
                          <a:spcPts val="0"/>
                        </a:spcAft>
                        <a:buClrTx/>
                        <a:buSzTx/>
                        <a:buFontTx/>
                        <a:buNone/>
                        <a:tabLst/>
                        <a:defRPr/>
                      </a:pPr>
                      <a:endParaRPr lang="es-ES" sz="1500" dirty="0">
                        <a:solidFill>
                          <a:schemeClr val="tx2">
                            <a:lumMod val="50000"/>
                          </a:schemeClr>
                        </a:solidFill>
                      </a:endParaRPr>
                    </a:p>
                  </a:txBody>
                  <a:tcPr/>
                </a:tc>
                <a:extLst>
                  <a:ext uri="{0D108BD9-81ED-4DB2-BD59-A6C34878D82A}">
                    <a16:rowId xmlns:a16="http://schemas.microsoft.com/office/drawing/2014/main" val="10003"/>
                  </a:ext>
                </a:extLst>
              </a:tr>
              <a:tr h="3291840">
                <a:tc>
                  <a:txBody>
                    <a:bodyPr/>
                    <a:lstStyle/>
                    <a:p>
                      <a:pPr>
                        <a:spcAft>
                          <a:spcPts val="0"/>
                        </a:spcAft>
                      </a:pPr>
                      <a:r>
                        <a:rPr lang="es-ES" sz="1100" b="1" dirty="0">
                          <a:solidFill>
                            <a:schemeClr val="tx2">
                              <a:lumMod val="50000"/>
                            </a:schemeClr>
                          </a:solidFill>
                          <a:latin typeface="Arial"/>
                          <a:ea typeface="Times New Roman"/>
                          <a:cs typeface="Times New Roman"/>
                        </a:rPr>
                        <a:t>4.- </a:t>
                      </a:r>
                      <a:r>
                        <a:rPr lang="es-ES" sz="1400" b="1" dirty="0">
                          <a:solidFill>
                            <a:schemeClr val="tx2">
                              <a:lumMod val="50000"/>
                            </a:schemeClr>
                          </a:solidFill>
                          <a:latin typeface="Arial"/>
                          <a:ea typeface="Times New Roman"/>
                          <a:cs typeface="Times New Roman"/>
                        </a:rPr>
                        <a:t>Actuaciones en Situaciones Críticas</a:t>
                      </a:r>
                      <a:endParaRPr lang="es-ES" sz="1400" dirty="0">
                        <a:solidFill>
                          <a:schemeClr val="tx2">
                            <a:lumMod val="50000"/>
                          </a:schemeClr>
                        </a:solidFill>
                        <a:latin typeface="Times New Roman"/>
                        <a:ea typeface="Times New Roman"/>
                        <a:cs typeface="Times New Roman"/>
                      </a:endParaRPr>
                    </a:p>
                  </a:txBody>
                  <a:tcPr marL="44450" marR="44450" marT="0" marB="0" anchor="ctr"/>
                </a:tc>
                <a:tc>
                  <a:txBody>
                    <a:bodyPr/>
                    <a:lstStyle/>
                    <a:p>
                      <a:pPr algn="just"/>
                      <a:r>
                        <a:rPr lang="es-ES" sz="1500" b="1" dirty="0">
                          <a:solidFill>
                            <a:srgbClr val="FE454A"/>
                          </a:solidFill>
                        </a:rPr>
                        <a:t>Se acreditará mediante la relación cronológica de las acciones destacadas desarrolladas en el período en evaluación de situaciones imprevistas calificadas y valoradas por el Jefe del Servicio Clínico o Unidad de Apoyo correspondiente</a:t>
                      </a:r>
                      <a:r>
                        <a:rPr lang="es-ES" sz="1500" dirty="0">
                          <a:solidFill>
                            <a:schemeClr val="tx2">
                              <a:lumMod val="50000"/>
                            </a:schemeClr>
                          </a:solidFill>
                        </a:rPr>
                        <a:t> (se adjunta formulario). Se entiende por situación crítica lo siguiente:</a:t>
                      </a:r>
                    </a:p>
                    <a:p>
                      <a:pPr algn="just"/>
                      <a:r>
                        <a:rPr lang="es-ES" sz="1500" u="sng" dirty="0">
                          <a:solidFill>
                            <a:schemeClr val="tx2">
                              <a:lumMod val="50000"/>
                            </a:schemeClr>
                          </a:solidFill>
                        </a:rPr>
                        <a:t>*Visitas médicas extraordinarias, realización de procedimientos diagnósticos y terapéuticos fuera del horario hábil, los fines de semana y festivos.</a:t>
                      </a:r>
                    </a:p>
                    <a:p>
                      <a:pPr algn="just"/>
                      <a:r>
                        <a:rPr lang="es-ES" sz="1500" u="sng" dirty="0">
                          <a:solidFill>
                            <a:schemeClr val="tx2">
                              <a:lumMod val="50000"/>
                            </a:schemeClr>
                          </a:solidFill>
                        </a:rPr>
                        <a:t>*Apoyo clínico a otras instituciones de la red asistencial.</a:t>
                      </a:r>
                    </a:p>
                    <a:p>
                      <a:pPr algn="just"/>
                      <a:r>
                        <a:rPr lang="es-ES" sz="1500" u="sng" dirty="0">
                          <a:solidFill>
                            <a:schemeClr val="tx2">
                              <a:lumMod val="50000"/>
                            </a:schemeClr>
                          </a:solidFill>
                        </a:rPr>
                        <a:t>*Emergencias sanitarias.</a:t>
                      </a:r>
                    </a:p>
                    <a:p>
                      <a:pPr algn="just"/>
                      <a:r>
                        <a:rPr lang="es-ES" sz="1500" u="sng" dirty="0">
                          <a:solidFill>
                            <a:schemeClr val="tx2">
                              <a:lumMod val="50000"/>
                            </a:schemeClr>
                          </a:solidFill>
                        </a:rPr>
                        <a:t>*Campañas sanitarias extraordinarias.</a:t>
                      </a:r>
                    </a:p>
                    <a:p>
                      <a:pPr algn="just"/>
                      <a:r>
                        <a:rPr lang="es-ES" sz="1500" u="sng" dirty="0">
                          <a:solidFill>
                            <a:schemeClr val="tx2">
                              <a:lumMod val="50000"/>
                            </a:schemeClr>
                          </a:solidFill>
                        </a:rPr>
                        <a:t>*Urgencias clínicas.</a:t>
                      </a:r>
                    </a:p>
                    <a:p>
                      <a:pPr algn="just"/>
                      <a:r>
                        <a:rPr lang="es-ES" sz="1500" u="sng" dirty="0">
                          <a:solidFill>
                            <a:schemeClr val="tx2">
                              <a:lumMod val="50000"/>
                            </a:schemeClr>
                          </a:solidFill>
                        </a:rPr>
                        <a:t>*Otras que la Comisión de Acreditación considere.</a:t>
                      </a:r>
                    </a:p>
                    <a:p>
                      <a:pPr algn="just"/>
                      <a:endParaRPr lang="es-ES" sz="1500" dirty="0">
                        <a:solidFill>
                          <a:schemeClr val="tx2">
                            <a:lumMod val="50000"/>
                          </a:schemeClr>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4282" y="0"/>
            <a:ext cx="8072494" cy="523220"/>
          </a:xfrm>
          <a:prstGeom prst="rect">
            <a:avLst/>
          </a:prstGeom>
          <a:noFill/>
          <a:ln w="9525">
            <a:noFill/>
            <a:miter lim="800000"/>
            <a:headEnd/>
            <a:tailEnd/>
          </a:ln>
        </p:spPr>
        <p:txBody>
          <a:bodyPr wrap="square">
            <a:spAutoFit/>
          </a:bodyPr>
          <a:lstStyle/>
          <a:p>
            <a:pPr algn="ctr">
              <a:spcBef>
                <a:spcPts val="0"/>
              </a:spcBef>
              <a:defRPr/>
            </a:pPr>
            <a:r>
              <a:rPr lang="es-ES" sz="2800" b="1" u="sng" dirty="0">
                <a:solidFill>
                  <a:schemeClr val="accent1">
                    <a:lumMod val="75000"/>
                  </a:schemeClr>
                </a:solidFill>
              </a:rPr>
              <a:t>AREA CLINICA (Cirujano Dentista)</a:t>
            </a:r>
            <a:endParaRPr lang="es-ES" sz="2800" b="1" u="sng" dirty="0">
              <a:solidFill>
                <a:schemeClr val="accent1">
                  <a:lumMod val="75000"/>
                </a:schemeClr>
              </a:solidFill>
              <a:latin typeface="+mn-lt"/>
            </a:endParaRPr>
          </a:p>
        </p:txBody>
      </p:sp>
      <p:graphicFrame>
        <p:nvGraphicFramePr>
          <p:cNvPr id="4" name="3 Tabla"/>
          <p:cNvGraphicFramePr>
            <a:graphicFrameLocks noGrp="1"/>
          </p:cNvGraphicFramePr>
          <p:nvPr>
            <p:extLst>
              <p:ext uri="{D42A27DB-BD31-4B8C-83A1-F6EECF244321}">
                <p14:modId xmlns:p14="http://schemas.microsoft.com/office/powerpoint/2010/main" val="3420560633"/>
              </p:ext>
            </p:extLst>
          </p:nvPr>
        </p:nvGraphicFramePr>
        <p:xfrm>
          <a:off x="357158" y="523221"/>
          <a:ext cx="8215370" cy="5653042"/>
        </p:xfrm>
        <a:graphic>
          <a:graphicData uri="http://schemas.openxmlformats.org/drawingml/2006/table">
            <a:tbl>
              <a:tblPr firstRow="1" bandRow="1">
                <a:tableStyleId>{5C22544A-7EE6-4342-B048-85BDC9FD1C3A}</a:tableStyleId>
              </a:tblPr>
              <a:tblGrid>
                <a:gridCol w="2857520">
                  <a:extLst>
                    <a:ext uri="{9D8B030D-6E8A-4147-A177-3AD203B41FA5}">
                      <a16:colId xmlns:a16="http://schemas.microsoft.com/office/drawing/2014/main" val="20000"/>
                    </a:ext>
                  </a:extLst>
                </a:gridCol>
                <a:gridCol w="5357850">
                  <a:extLst>
                    <a:ext uri="{9D8B030D-6E8A-4147-A177-3AD203B41FA5}">
                      <a16:colId xmlns:a16="http://schemas.microsoft.com/office/drawing/2014/main" val="20001"/>
                    </a:ext>
                  </a:extLst>
                </a:gridCol>
              </a:tblGrid>
              <a:tr h="365760">
                <a:tc>
                  <a:txBody>
                    <a:bodyPr/>
                    <a:lstStyle/>
                    <a:p>
                      <a:r>
                        <a:rPr lang="es-CL" dirty="0"/>
                        <a:t>FACTORES Y SUBFACTORES</a:t>
                      </a:r>
                      <a:endParaRPr lang="es-ES" dirty="0"/>
                    </a:p>
                  </a:txBody>
                  <a:tcPr/>
                </a:tc>
                <a:tc>
                  <a:txBody>
                    <a:bodyPr/>
                    <a:lstStyle/>
                    <a:p>
                      <a:r>
                        <a:rPr lang="es-CL" dirty="0"/>
                        <a:t>DOCUMENTOS</a:t>
                      </a:r>
                      <a:endParaRPr lang="es-ES" dirty="0"/>
                    </a:p>
                  </a:txBody>
                  <a:tcPr/>
                </a:tc>
                <a:extLst>
                  <a:ext uri="{0D108BD9-81ED-4DB2-BD59-A6C34878D82A}">
                    <a16:rowId xmlns:a16="http://schemas.microsoft.com/office/drawing/2014/main" val="10000"/>
                  </a:ext>
                </a:extLst>
              </a:tr>
              <a:tr h="509492">
                <a:tc>
                  <a:txBody>
                    <a:bodyPr/>
                    <a:lstStyle/>
                    <a:p>
                      <a:pPr>
                        <a:spcAft>
                          <a:spcPts val="0"/>
                        </a:spcAft>
                      </a:pPr>
                      <a:r>
                        <a:rPr lang="es-ES" sz="1100" b="1" dirty="0">
                          <a:solidFill>
                            <a:schemeClr val="tx2">
                              <a:lumMod val="50000"/>
                            </a:schemeClr>
                          </a:solidFill>
                          <a:latin typeface="Arial"/>
                          <a:ea typeface="Times New Roman"/>
                          <a:cs typeface="Times New Roman"/>
                        </a:rPr>
                        <a:t>1</a:t>
                      </a:r>
                      <a:r>
                        <a:rPr lang="es-ES" sz="1400" b="1" dirty="0">
                          <a:solidFill>
                            <a:schemeClr val="tx2">
                              <a:lumMod val="50000"/>
                            </a:schemeClr>
                          </a:solidFill>
                          <a:latin typeface="Arial"/>
                          <a:ea typeface="Times New Roman"/>
                          <a:cs typeface="Times New Roman"/>
                        </a:rPr>
                        <a:t>.- Atención Abierta</a:t>
                      </a:r>
                      <a:endParaRPr lang="es-ES" sz="1400" b="1" dirty="0">
                        <a:solidFill>
                          <a:schemeClr val="tx2">
                            <a:lumMod val="50000"/>
                          </a:schemeClr>
                        </a:solidFill>
                        <a:latin typeface="Times New Roman"/>
                        <a:ea typeface="Times New Roman"/>
                        <a:cs typeface="Times New Roman"/>
                      </a:endParaRPr>
                    </a:p>
                  </a:txBody>
                  <a:tcPr marL="44450" marR="44450" marT="0" marB="0" anchor="ctr"/>
                </a:tc>
                <a:tc rowSpan="3">
                  <a:txBody>
                    <a:bodyPr/>
                    <a:lstStyle/>
                    <a:p>
                      <a:pPr algn="just"/>
                      <a:r>
                        <a:rPr lang="es-ES" sz="1500" dirty="0">
                          <a:solidFill>
                            <a:schemeClr val="tx2">
                              <a:lumMod val="50000"/>
                            </a:schemeClr>
                          </a:solidFill>
                        </a:rPr>
                        <a:t>Se acreditará mediante la relación cronológica de las unidades de trabajo en que se ha desempeñado el profesional en el período a evaluar, con indicadores tales como consultas generales y de especialidad atendidas por el profesional</a:t>
                      </a:r>
                      <a:r>
                        <a:rPr lang="es-ES" sz="1500" baseline="0" dirty="0">
                          <a:solidFill>
                            <a:schemeClr val="tx2">
                              <a:lumMod val="50000"/>
                            </a:schemeClr>
                          </a:solidFill>
                        </a:rPr>
                        <a:t> (A.ABIERTA); </a:t>
                      </a:r>
                      <a:r>
                        <a:rPr lang="es-ES" sz="1500" kern="1200" dirty="0">
                          <a:solidFill>
                            <a:schemeClr val="tx2">
                              <a:lumMod val="50000"/>
                            </a:schemeClr>
                          </a:solidFill>
                          <a:latin typeface="+mn-lt"/>
                          <a:ea typeface="+mn-ea"/>
                          <a:cs typeface="+mn-cs"/>
                        </a:rPr>
                        <a:t>como el número de camas bajo su manejo directo en cada año, el número de cirugías realizadas como primer cirujano o ayudante, anestesia u otros (A.CERRADA) Y como el Nº de Radiografías intra y/o extra-orales, Nº biopsias</a:t>
                      </a:r>
                      <a:r>
                        <a:rPr lang="es-ES" sz="1500" kern="1200" baseline="0" dirty="0">
                          <a:solidFill>
                            <a:schemeClr val="tx2">
                              <a:lumMod val="50000"/>
                            </a:schemeClr>
                          </a:solidFill>
                          <a:latin typeface="+mn-lt"/>
                          <a:ea typeface="+mn-ea"/>
                          <a:cs typeface="+mn-cs"/>
                        </a:rPr>
                        <a:t> incisionales y análisis de biopsias </a:t>
                      </a:r>
                      <a:r>
                        <a:rPr lang="es-ES" sz="1500" kern="1200" dirty="0">
                          <a:solidFill>
                            <a:schemeClr val="tx2">
                              <a:lumMod val="50000"/>
                            </a:schemeClr>
                          </a:solidFill>
                          <a:latin typeface="+mn-lt"/>
                          <a:ea typeface="+mn-ea"/>
                          <a:cs typeface="+mn-cs"/>
                        </a:rPr>
                        <a:t>(PROC. De APOYO) </a:t>
                      </a:r>
                      <a:r>
                        <a:rPr lang="es-ES" sz="1500" dirty="0">
                          <a:solidFill>
                            <a:schemeClr val="tx2">
                              <a:lumMod val="50000"/>
                            </a:schemeClr>
                          </a:solidFill>
                        </a:rPr>
                        <a:t>y su relación con las horas semanales dedicadas a ello y el porcentaje de cumplimiento de lo programado, en función de la jornada contratada.</a:t>
                      </a:r>
                      <a:endParaRPr lang="es-CL" sz="1500" dirty="0">
                        <a:solidFill>
                          <a:schemeClr val="tx2">
                            <a:lumMod val="50000"/>
                          </a:schemeClr>
                        </a:solidFill>
                      </a:endParaRPr>
                    </a:p>
                  </a:txBody>
                  <a:tcPr/>
                </a:tc>
                <a:extLst>
                  <a:ext uri="{0D108BD9-81ED-4DB2-BD59-A6C34878D82A}">
                    <a16:rowId xmlns:a16="http://schemas.microsoft.com/office/drawing/2014/main" val="10001"/>
                  </a:ext>
                </a:extLst>
              </a:tr>
              <a:tr h="305582">
                <a:tc>
                  <a:txBody>
                    <a:bodyPr/>
                    <a:lstStyle/>
                    <a:p>
                      <a:pPr>
                        <a:spcAft>
                          <a:spcPts val="0"/>
                        </a:spcAft>
                      </a:pPr>
                      <a:r>
                        <a:rPr lang="es-ES" sz="1100" b="1" dirty="0">
                          <a:solidFill>
                            <a:schemeClr val="tx2">
                              <a:lumMod val="50000"/>
                            </a:schemeClr>
                          </a:solidFill>
                          <a:latin typeface="Arial"/>
                          <a:ea typeface="Times New Roman"/>
                          <a:cs typeface="Times New Roman"/>
                        </a:rPr>
                        <a:t>2.- </a:t>
                      </a:r>
                      <a:r>
                        <a:rPr lang="es-ES" sz="1400" b="1" dirty="0">
                          <a:solidFill>
                            <a:schemeClr val="tx2">
                              <a:lumMod val="50000"/>
                            </a:schemeClr>
                          </a:solidFill>
                          <a:latin typeface="Arial"/>
                          <a:ea typeface="Times New Roman"/>
                          <a:cs typeface="Times New Roman"/>
                        </a:rPr>
                        <a:t>Atención Cerrada</a:t>
                      </a:r>
                      <a:endParaRPr lang="es-ES" sz="1400" dirty="0">
                        <a:solidFill>
                          <a:schemeClr val="tx2">
                            <a:lumMod val="50000"/>
                          </a:schemeClr>
                        </a:solidFill>
                        <a:latin typeface="Times New Roman"/>
                        <a:ea typeface="Times New Roman"/>
                        <a:cs typeface="Times New Roman"/>
                      </a:endParaRPr>
                    </a:p>
                  </a:txBody>
                  <a:tcPr marL="44450" marR="44450" marT="0" marB="0" anchor="ctr"/>
                </a:tc>
                <a:tc vMerge="1">
                  <a:txBody>
                    <a:bodyPr/>
                    <a:lstStyle/>
                    <a:p>
                      <a:pPr algn="just"/>
                      <a:endParaRPr lang="es-ES" sz="1500" kern="1200" dirty="0">
                        <a:solidFill>
                          <a:schemeClr val="tx2">
                            <a:lumMod val="50000"/>
                          </a:schemeClr>
                        </a:solidFill>
                        <a:latin typeface="+mn-lt"/>
                        <a:ea typeface="+mn-ea"/>
                        <a:cs typeface="+mn-cs"/>
                      </a:endParaRPr>
                    </a:p>
                  </a:txBody>
                  <a:tcPr/>
                </a:tc>
                <a:extLst>
                  <a:ext uri="{0D108BD9-81ED-4DB2-BD59-A6C34878D82A}">
                    <a16:rowId xmlns:a16="http://schemas.microsoft.com/office/drawing/2014/main" val="10002"/>
                  </a:ext>
                </a:extLst>
              </a:tr>
              <a:tr h="1790966">
                <a:tc>
                  <a:txBody>
                    <a:bodyPr/>
                    <a:lstStyle/>
                    <a:p>
                      <a:pPr>
                        <a:spcAft>
                          <a:spcPts val="0"/>
                        </a:spcAft>
                      </a:pPr>
                      <a:r>
                        <a:rPr lang="es-ES" sz="1100" b="1" dirty="0">
                          <a:solidFill>
                            <a:schemeClr val="tx2">
                              <a:lumMod val="50000"/>
                            </a:schemeClr>
                          </a:solidFill>
                          <a:latin typeface="Arial"/>
                          <a:ea typeface="Times New Roman"/>
                          <a:cs typeface="Times New Roman"/>
                        </a:rPr>
                        <a:t>3.- </a:t>
                      </a:r>
                      <a:r>
                        <a:rPr lang="es-ES" sz="1400" b="1" dirty="0">
                          <a:solidFill>
                            <a:schemeClr val="tx2">
                              <a:lumMod val="50000"/>
                            </a:schemeClr>
                          </a:solidFill>
                          <a:latin typeface="Arial"/>
                          <a:ea typeface="Times New Roman"/>
                          <a:cs typeface="Times New Roman"/>
                        </a:rPr>
                        <a:t>Procedimientos de Apoyo</a:t>
                      </a:r>
                      <a:endParaRPr lang="es-ES" sz="1400" dirty="0">
                        <a:solidFill>
                          <a:schemeClr val="tx2">
                            <a:lumMod val="50000"/>
                          </a:schemeClr>
                        </a:solidFill>
                        <a:latin typeface="Times New Roman"/>
                        <a:ea typeface="Times New Roman"/>
                        <a:cs typeface="Times New Roman"/>
                      </a:endParaRPr>
                    </a:p>
                  </a:txBody>
                  <a:tcPr marL="44450" marR="44450" marT="0" marB="0" anchor="ctr"/>
                </a:tc>
                <a:tc vMerge="1">
                  <a:txBody>
                    <a:bodyPr/>
                    <a:lstStyle/>
                    <a:p>
                      <a:pPr marL="0" marR="0" indent="0" algn="just" defTabSz="457200" rtl="0" eaLnBrk="1" fontAlgn="auto" latinLnBrk="0" hangingPunct="1">
                        <a:lnSpc>
                          <a:spcPct val="100000"/>
                        </a:lnSpc>
                        <a:spcBef>
                          <a:spcPts val="0"/>
                        </a:spcBef>
                        <a:spcAft>
                          <a:spcPts val="0"/>
                        </a:spcAft>
                        <a:buClrTx/>
                        <a:buSzTx/>
                        <a:buFontTx/>
                        <a:buNone/>
                        <a:tabLst/>
                        <a:defRPr/>
                      </a:pPr>
                      <a:endParaRPr lang="es-ES" sz="1500" dirty="0">
                        <a:solidFill>
                          <a:schemeClr val="tx2">
                            <a:lumMod val="50000"/>
                          </a:schemeClr>
                        </a:solidFill>
                      </a:endParaRPr>
                    </a:p>
                  </a:txBody>
                  <a:tcPr/>
                </a:tc>
                <a:extLst>
                  <a:ext uri="{0D108BD9-81ED-4DB2-BD59-A6C34878D82A}">
                    <a16:rowId xmlns:a16="http://schemas.microsoft.com/office/drawing/2014/main" val="10003"/>
                  </a:ext>
                </a:extLst>
              </a:tr>
              <a:tr h="2681242">
                <a:tc>
                  <a:txBody>
                    <a:bodyPr/>
                    <a:lstStyle/>
                    <a:p>
                      <a:pPr>
                        <a:spcAft>
                          <a:spcPts val="0"/>
                        </a:spcAft>
                      </a:pPr>
                      <a:r>
                        <a:rPr lang="es-ES" sz="1100" b="1" dirty="0">
                          <a:solidFill>
                            <a:schemeClr val="tx2">
                              <a:lumMod val="50000"/>
                            </a:schemeClr>
                          </a:solidFill>
                          <a:latin typeface="Arial"/>
                          <a:ea typeface="Times New Roman"/>
                          <a:cs typeface="Times New Roman"/>
                        </a:rPr>
                        <a:t>4.- </a:t>
                      </a:r>
                      <a:r>
                        <a:rPr lang="es-ES" sz="1400" b="1" dirty="0">
                          <a:solidFill>
                            <a:schemeClr val="tx2">
                              <a:lumMod val="50000"/>
                            </a:schemeClr>
                          </a:solidFill>
                          <a:latin typeface="Arial"/>
                          <a:ea typeface="Times New Roman"/>
                          <a:cs typeface="Times New Roman"/>
                        </a:rPr>
                        <a:t>Atención de Pacientes Especiales</a:t>
                      </a:r>
                      <a:endParaRPr lang="es-ES" sz="1400" dirty="0">
                        <a:solidFill>
                          <a:schemeClr val="tx2">
                            <a:lumMod val="50000"/>
                          </a:schemeClr>
                        </a:solidFill>
                        <a:latin typeface="Times New Roman"/>
                        <a:ea typeface="Times New Roman"/>
                        <a:cs typeface="Times New Roman"/>
                      </a:endParaRPr>
                    </a:p>
                  </a:txBody>
                  <a:tcPr marL="44450" marR="44450" marT="0" marB="0" anchor="ctr"/>
                </a:tc>
                <a:tc>
                  <a:txBody>
                    <a:bodyPr/>
                    <a:lstStyle/>
                    <a:p>
                      <a:pPr algn="just"/>
                      <a:r>
                        <a:rPr lang="es-ES" sz="1500" b="1" dirty="0">
                          <a:solidFill>
                            <a:srgbClr val="FE454A"/>
                          </a:solidFill>
                        </a:rPr>
                        <a:t>Se acreditará mediante la relación cronológica de las unidades de trabajo en que se ha desempeñado</a:t>
                      </a:r>
                      <a:r>
                        <a:rPr lang="es-ES" sz="1500" b="1" baseline="0" dirty="0">
                          <a:solidFill>
                            <a:srgbClr val="FE454A"/>
                          </a:solidFill>
                        </a:rPr>
                        <a:t> el profesional en el periodo a evaluar, con indicadores tales como: porcentaje de horas contratadas dedicadas a la atención odontológica de pacientes con enfermedades tales como: discapacidad mental, portadores del VIH y enfermos con SIDA, cánceres, pacientes con insuficiencia renal crónica, discrasias sanguíneas, paciente con riesgo anestesiológicos y otro de similar naturaleza, considerando los diferentes rendimientos, según la complejidad de la atención</a:t>
                      </a:r>
                      <a:endParaRPr lang="es-ES" sz="1500" b="1" dirty="0">
                        <a:solidFill>
                          <a:schemeClr val="tx2">
                            <a:lumMod val="50000"/>
                          </a:schemeClr>
                        </a:solidFill>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6677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4282" y="0"/>
            <a:ext cx="8072494" cy="523220"/>
          </a:xfrm>
          <a:prstGeom prst="rect">
            <a:avLst/>
          </a:prstGeom>
          <a:noFill/>
          <a:ln w="9525">
            <a:noFill/>
            <a:miter lim="800000"/>
            <a:headEnd/>
            <a:tailEnd/>
          </a:ln>
        </p:spPr>
        <p:txBody>
          <a:bodyPr wrap="square">
            <a:spAutoFit/>
          </a:bodyPr>
          <a:lstStyle/>
          <a:p>
            <a:pPr algn="ctr">
              <a:spcBef>
                <a:spcPts val="0"/>
              </a:spcBef>
              <a:defRPr/>
            </a:pPr>
            <a:r>
              <a:rPr lang="es-ES" sz="2800" b="1" u="sng" dirty="0">
                <a:solidFill>
                  <a:schemeClr val="accent1">
                    <a:lumMod val="75000"/>
                  </a:schemeClr>
                </a:solidFill>
              </a:rPr>
              <a:t>AREA ORGANIZACIONAL</a:t>
            </a:r>
            <a:endParaRPr lang="es-ES" sz="2800" b="1" u="sng" dirty="0">
              <a:solidFill>
                <a:schemeClr val="accent1">
                  <a:lumMod val="75000"/>
                </a:schemeClr>
              </a:solidFill>
              <a:latin typeface="+mn-lt"/>
            </a:endParaRPr>
          </a:p>
        </p:txBody>
      </p:sp>
      <p:graphicFrame>
        <p:nvGraphicFramePr>
          <p:cNvPr id="4" name="3 Tabla"/>
          <p:cNvGraphicFramePr>
            <a:graphicFrameLocks noGrp="1"/>
          </p:cNvGraphicFramePr>
          <p:nvPr/>
        </p:nvGraphicFramePr>
        <p:xfrm>
          <a:off x="285720" y="714356"/>
          <a:ext cx="8001056" cy="5410200"/>
        </p:xfrm>
        <a:graphic>
          <a:graphicData uri="http://schemas.openxmlformats.org/drawingml/2006/table">
            <a:tbl>
              <a:tblPr firstRow="1" bandRow="1">
                <a:tableStyleId>{5C22544A-7EE6-4342-B048-85BDC9FD1C3A}</a:tableStyleId>
              </a:tblPr>
              <a:tblGrid>
                <a:gridCol w="2829566">
                  <a:extLst>
                    <a:ext uri="{9D8B030D-6E8A-4147-A177-3AD203B41FA5}">
                      <a16:colId xmlns:a16="http://schemas.microsoft.com/office/drawing/2014/main" val="20000"/>
                    </a:ext>
                  </a:extLst>
                </a:gridCol>
                <a:gridCol w="5171490">
                  <a:extLst>
                    <a:ext uri="{9D8B030D-6E8A-4147-A177-3AD203B41FA5}">
                      <a16:colId xmlns:a16="http://schemas.microsoft.com/office/drawing/2014/main" val="20001"/>
                    </a:ext>
                  </a:extLst>
                </a:gridCol>
              </a:tblGrid>
              <a:tr h="335280">
                <a:tc>
                  <a:txBody>
                    <a:bodyPr/>
                    <a:lstStyle/>
                    <a:p>
                      <a:r>
                        <a:rPr lang="es-CL" sz="1600" dirty="0"/>
                        <a:t>FACTORES Y SUBFACTORES</a:t>
                      </a:r>
                      <a:endParaRPr lang="es-ES" sz="1600" dirty="0"/>
                    </a:p>
                  </a:txBody>
                  <a:tcPr/>
                </a:tc>
                <a:tc>
                  <a:txBody>
                    <a:bodyPr/>
                    <a:lstStyle/>
                    <a:p>
                      <a:r>
                        <a:rPr lang="es-CL" sz="1600" dirty="0"/>
                        <a:t>DOCUMENTOS</a:t>
                      </a:r>
                      <a:endParaRPr lang="es-ES" sz="1600" dirty="0"/>
                    </a:p>
                  </a:txBody>
                  <a:tcPr/>
                </a:tc>
                <a:extLst>
                  <a:ext uri="{0D108BD9-81ED-4DB2-BD59-A6C34878D82A}">
                    <a16:rowId xmlns:a16="http://schemas.microsoft.com/office/drawing/2014/main" val="10000"/>
                  </a:ext>
                </a:extLst>
              </a:tr>
              <a:tr h="1005840">
                <a:tc>
                  <a:txBody>
                    <a:bodyPr/>
                    <a:lstStyle/>
                    <a:p>
                      <a:pPr marL="0" algn="just" defTabSz="457200" rtl="0" eaLnBrk="1" latinLnBrk="0" hangingPunct="1">
                        <a:spcAft>
                          <a:spcPts val="0"/>
                        </a:spcAft>
                      </a:pPr>
                      <a:r>
                        <a:rPr lang="es-CL" sz="1500" kern="1200" dirty="0">
                          <a:solidFill>
                            <a:schemeClr val="tx2">
                              <a:lumMod val="50000"/>
                            </a:schemeClr>
                          </a:solidFill>
                          <a:latin typeface="+mn-lt"/>
                          <a:ea typeface="+mn-ea"/>
                          <a:cs typeface="+mn-cs"/>
                        </a:rPr>
                        <a:t>1.- </a:t>
                      </a:r>
                      <a:r>
                        <a:rPr lang="es-CL" sz="1500" b="1" kern="1200" dirty="0">
                          <a:solidFill>
                            <a:schemeClr val="tx2">
                              <a:lumMod val="50000"/>
                            </a:schemeClr>
                          </a:solidFill>
                          <a:latin typeface="+mn-lt"/>
                          <a:ea typeface="+mn-ea"/>
                          <a:cs typeface="+mn-cs"/>
                        </a:rPr>
                        <a:t>Relación de los Cargos y funciones de Responsabilidad ejercidas en el período</a:t>
                      </a:r>
                      <a:endParaRPr lang="es-ES" sz="1500" b="1" kern="1200" dirty="0">
                        <a:solidFill>
                          <a:schemeClr val="tx2">
                            <a:lumMod val="50000"/>
                          </a:schemeClr>
                        </a:solidFill>
                        <a:latin typeface="+mn-lt"/>
                        <a:ea typeface="+mn-ea"/>
                        <a:cs typeface="+mn-cs"/>
                      </a:endParaRPr>
                    </a:p>
                  </a:txBody>
                  <a:tcPr marL="44450" marR="44450" marT="0" marB="0" anchor="ctr"/>
                </a:tc>
                <a:tc>
                  <a:txBody>
                    <a:bodyPr/>
                    <a:lstStyle/>
                    <a:p>
                      <a:pPr marL="0" algn="just" defTabSz="457200" rtl="0" eaLnBrk="1" latinLnBrk="0" hangingPunct="1"/>
                      <a:r>
                        <a:rPr lang="es-ES" sz="1500" kern="1200" dirty="0">
                          <a:solidFill>
                            <a:schemeClr val="tx2">
                              <a:lumMod val="50000"/>
                            </a:schemeClr>
                          </a:solidFill>
                          <a:latin typeface="+mn-lt"/>
                          <a:ea typeface="+mn-ea"/>
                          <a:cs typeface="+mn-cs"/>
                        </a:rPr>
                        <a:t>Se debe acreditar los </a:t>
                      </a:r>
                      <a:r>
                        <a:rPr lang="es-ES" sz="1500" b="1" kern="1200" dirty="0">
                          <a:solidFill>
                            <a:srgbClr val="FF0000"/>
                          </a:solidFill>
                          <a:latin typeface="+mn-lt"/>
                          <a:ea typeface="+mn-ea"/>
                          <a:cs typeface="+mn-cs"/>
                        </a:rPr>
                        <a:t>cargos, comisiones de servicios y/o encomendación de funciones de responsabilidad</a:t>
                      </a:r>
                      <a:r>
                        <a:rPr lang="es-ES" sz="1500" kern="1200" dirty="0">
                          <a:solidFill>
                            <a:schemeClr val="tx2">
                              <a:lumMod val="50000"/>
                            </a:schemeClr>
                          </a:solidFill>
                          <a:latin typeface="+mn-lt"/>
                          <a:ea typeface="+mn-ea"/>
                          <a:cs typeface="+mn-cs"/>
                        </a:rPr>
                        <a:t>, para lo cual debe presentar la relación de servicios, resoluciones o decretos correspondientes, emitidos por la autoridad competente. </a:t>
                      </a:r>
                      <a:endParaRPr lang="es-CL" sz="1500" kern="1200" dirty="0">
                        <a:solidFill>
                          <a:schemeClr val="tx2">
                            <a:lumMod val="50000"/>
                          </a:schemeClr>
                        </a:solidFill>
                        <a:latin typeface="+mn-lt"/>
                        <a:ea typeface="+mn-ea"/>
                        <a:cs typeface="+mn-cs"/>
                      </a:endParaRPr>
                    </a:p>
                  </a:txBody>
                  <a:tcPr/>
                </a:tc>
                <a:extLst>
                  <a:ext uri="{0D108BD9-81ED-4DB2-BD59-A6C34878D82A}">
                    <a16:rowId xmlns:a16="http://schemas.microsoft.com/office/drawing/2014/main" val="10001"/>
                  </a:ext>
                </a:extLst>
              </a:tr>
              <a:tr h="1463040">
                <a:tc>
                  <a:txBody>
                    <a:bodyPr/>
                    <a:lstStyle/>
                    <a:p>
                      <a:pPr marL="0" algn="just" defTabSz="457200" rtl="0" eaLnBrk="1" latinLnBrk="0" hangingPunct="1">
                        <a:spcAft>
                          <a:spcPts val="0"/>
                        </a:spcAft>
                      </a:pPr>
                      <a:r>
                        <a:rPr lang="es-CL" sz="1500" kern="1200" dirty="0">
                          <a:solidFill>
                            <a:schemeClr val="tx2">
                              <a:lumMod val="50000"/>
                            </a:schemeClr>
                          </a:solidFill>
                          <a:latin typeface="+mn-lt"/>
                          <a:ea typeface="+mn-ea"/>
                          <a:cs typeface="+mn-cs"/>
                        </a:rPr>
                        <a:t>2.- </a:t>
                      </a:r>
                      <a:r>
                        <a:rPr lang="es-CL" sz="1500" b="1" kern="1200" dirty="0">
                          <a:solidFill>
                            <a:schemeClr val="tx2">
                              <a:lumMod val="50000"/>
                            </a:schemeClr>
                          </a:solidFill>
                          <a:latin typeface="+mn-lt"/>
                          <a:ea typeface="+mn-ea"/>
                          <a:cs typeface="+mn-cs"/>
                        </a:rPr>
                        <a:t>Relación de aportes realizados por el profesional en el período</a:t>
                      </a:r>
                      <a:endParaRPr lang="es-ES" sz="1500" b="1" kern="1200" dirty="0">
                        <a:solidFill>
                          <a:schemeClr val="tx2">
                            <a:lumMod val="50000"/>
                          </a:schemeClr>
                        </a:solidFill>
                        <a:latin typeface="+mn-lt"/>
                        <a:ea typeface="+mn-ea"/>
                        <a:cs typeface="+mn-cs"/>
                      </a:endParaRPr>
                    </a:p>
                  </a:txBody>
                  <a:tcPr marL="44450" marR="44450" marT="0" marB="0" anchor="ctr"/>
                </a:tc>
                <a:tc>
                  <a:txBody>
                    <a:bodyPr/>
                    <a:lstStyle/>
                    <a:p>
                      <a:pPr marL="0" algn="just" defTabSz="457200" rtl="0" eaLnBrk="1" latinLnBrk="0" hangingPunct="1"/>
                      <a:r>
                        <a:rPr lang="es-ES" sz="1500" kern="1200" dirty="0">
                          <a:solidFill>
                            <a:schemeClr val="tx2">
                              <a:lumMod val="50000"/>
                            </a:schemeClr>
                          </a:solidFill>
                          <a:latin typeface="+mn-lt"/>
                          <a:ea typeface="+mn-ea"/>
                          <a:cs typeface="+mn-cs"/>
                        </a:rPr>
                        <a:t>Se acreditará los </a:t>
                      </a:r>
                      <a:r>
                        <a:rPr lang="es-ES" sz="1500" b="1" kern="1200" dirty="0">
                          <a:solidFill>
                            <a:srgbClr val="FF0000"/>
                          </a:solidFill>
                          <a:latin typeface="+mn-lt"/>
                          <a:ea typeface="+mn-ea"/>
                          <a:cs typeface="+mn-cs"/>
                        </a:rPr>
                        <a:t>aportes realizados en el ámbito clínico o administrativo, impulsados por el profesional </a:t>
                      </a:r>
                      <a:r>
                        <a:rPr lang="es-ES" sz="1500" kern="1200" dirty="0">
                          <a:solidFill>
                            <a:schemeClr val="tx2">
                              <a:lumMod val="50000"/>
                            </a:schemeClr>
                          </a:solidFill>
                          <a:latin typeface="+mn-lt"/>
                          <a:ea typeface="+mn-ea"/>
                          <a:cs typeface="+mn-cs"/>
                        </a:rPr>
                        <a:t>en el período a evaluar, ya sea en forma individual o en conjunto con otros profesionales, que hayan tenido por resultado mejorías en la calidad o cantidad de los servicios proporcionados a la población usuaria. </a:t>
                      </a:r>
                      <a:endParaRPr lang="es-CL" sz="1500" kern="1200" dirty="0">
                        <a:solidFill>
                          <a:schemeClr val="tx2">
                            <a:lumMod val="50000"/>
                          </a:schemeClr>
                        </a:solidFill>
                        <a:latin typeface="+mn-lt"/>
                        <a:ea typeface="+mn-ea"/>
                        <a:cs typeface="+mn-cs"/>
                      </a:endParaRPr>
                    </a:p>
                  </a:txBody>
                  <a:tcPr/>
                </a:tc>
                <a:extLst>
                  <a:ext uri="{0D108BD9-81ED-4DB2-BD59-A6C34878D82A}">
                    <a16:rowId xmlns:a16="http://schemas.microsoft.com/office/drawing/2014/main" val="10002"/>
                  </a:ext>
                </a:extLst>
              </a:tr>
              <a:tr h="2606040">
                <a:tc>
                  <a:txBody>
                    <a:bodyPr/>
                    <a:lstStyle/>
                    <a:p>
                      <a:pPr marL="0" algn="just" defTabSz="457200" rtl="0" eaLnBrk="1" latinLnBrk="0" hangingPunct="1">
                        <a:spcAft>
                          <a:spcPts val="0"/>
                        </a:spcAft>
                      </a:pPr>
                      <a:r>
                        <a:rPr lang="es-CL" sz="1500" kern="1200" dirty="0">
                          <a:solidFill>
                            <a:schemeClr val="tx2">
                              <a:lumMod val="50000"/>
                            </a:schemeClr>
                          </a:solidFill>
                          <a:latin typeface="+mn-lt"/>
                          <a:ea typeface="+mn-ea"/>
                          <a:cs typeface="+mn-cs"/>
                        </a:rPr>
                        <a:t>3.-</a:t>
                      </a:r>
                      <a:r>
                        <a:rPr lang="es-CL" sz="1500" b="1" kern="1200" dirty="0">
                          <a:solidFill>
                            <a:schemeClr val="tx2">
                              <a:lumMod val="50000"/>
                            </a:schemeClr>
                          </a:solidFill>
                          <a:latin typeface="+mn-lt"/>
                          <a:ea typeface="+mn-ea"/>
                          <a:cs typeface="+mn-cs"/>
                        </a:rPr>
                        <a:t>Reconocimientos Institucionales</a:t>
                      </a:r>
                      <a:endParaRPr lang="es-ES" sz="1500" b="1" kern="1200" dirty="0">
                        <a:solidFill>
                          <a:schemeClr val="tx2">
                            <a:lumMod val="50000"/>
                          </a:schemeClr>
                        </a:solidFill>
                        <a:latin typeface="+mn-lt"/>
                        <a:ea typeface="+mn-ea"/>
                        <a:cs typeface="+mn-cs"/>
                      </a:endParaRPr>
                    </a:p>
                  </a:txBody>
                  <a:tcPr marL="44450" marR="44450" marT="0" marB="0" anchor="ctr"/>
                </a:tc>
                <a:tc>
                  <a:txBody>
                    <a:bodyPr/>
                    <a:lstStyle/>
                    <a:p>
                      <a:pPr marL="0" algn="just" defTabSz="457200" rtl="0" eaLnBrk="1" latinLnBrk="0" hangingPunct="1"/>
                      <a:r>
                        <a:rPr lang="es-ES" sz="1500" kern="1200" dirty="0">
                          <a:solidFill>
                            <a:schemeClr val="tx2">
                              <a:lumMod val="50000"/>
                            </a:schemeClr>
                          </a:solidFill>
                          <a:latin typeface="+mn-lt"/>
                          <a:ea typeface="+mn-ea"/>
                          <a:cs typeface="+mn-cs"/>
                        </a:rPr>
                        <a:t>Se acreditará los </a:t>
                      </a:r>
                      <a:r>
                        <a:rPr lang="es-ES" sz="1500" b="1" kern="1200" dirty="0">
                          <a:solidFill>
                            <a:srgbClr val="FF0000"/>
                          </a:solidFill>
                          <a:latin typeface="+mn-lt"/>
                          <a:ea typeface="+mn-ea"/>
                          <a:cs typeface="+mn-cs"/>
                        </a:rPr>
                        <a:t>reconocimientos recibidos por el profesional en el período objeto de acreditación, ya sea por desempeño destacado, por labor en beneficio de la comunidad o de los funcionarios de su servicio</a:t>
                      </a:r>
                      <a:r>
                        <a:rPr lang="es-ES" sz="1500" kern="1200" dirty="0">
                          <a:solidFill>
                            <a:schemeClr val="tx2">
                              <a:lumMod val="50000"/>
                            </a:schemeClr>
                          </a:solidFill>
                          <a:latin typeface="+mn-lt"/>
                          <a:ea typeface="+mn-ea"/>
                          <a:cs typeface="+mn-cs"/>
                        </a:rPr>
                        <a:t>, unidad o establecimiento. Se incluirá dentro de este tipo de </a:t>
                      </a:r>
                      <a:r>
                        <a:rPr lang="es-ES" sz="1500" b="1" kern="1200" dirty="0">
                          <a:solidFill>
                            <a:srgbClr val="FE454A"/>
                          </a:solidFill>
                          <a:latin typeface="+mn-lt"/>
                          <a:ea typeface="+mn-ea"/>
                          <a:cs typeface="+mn-cs"/>
                        </a:rPr>
                        <a:t>reconocimientos la participación del profesional en instancias formales de actividad organizadas por el Ministerio de Salud o los organismos relacionados con él, tales como comisiones o comités de: capacitación, acreditación, concursos, calificaciones, ética, infecciones intrahospitalarias u otras semejantes, incluyendo en ellas la participación como representante gremial o funcionario.</a:t>
                      </a:r>
                      <a:endParaRPr lang="es-CL" sz="1500" b="1" kern="1200" dirty="0">
                        <a:solidFill>
                          <a:srgbClr val="FE454A"/>
                        </a:solidFill>
                        <a:latin typeface="+mn-lt"/>
                        <a:ea typeface="+mn-ea"/>
                        <a:cs typeface="+mn-cs"/>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Rectángulo"/>
          <p:cNvSpPr>
            <a:spLocks noChangeArrowheads="1"/>
          </p:cNvSpPr>
          <p:nvPr/>
        </p:nvSpPr>
        <p:spPr bwMode="auto">
          <a:xfrm rot="10800000" flipV="1">
            <a:off x="1403648" y="2497832"/>
            <a:ext cx="6408712" cy="1538883"/>
          </a:xfrm>
          <a:prstGeom prst="rect">
            <a:avLst/>
          </a:prstGeom>
          <a:noFill/>
          <a:ln w="9525">
            <a:noFill/>
            <a:miter lim="800000"/>
            <a:headEnd/>
            <a:tailEnd/>
          </a:ln>
        </p:spPr>
        <p:txBody>
          <a:bodyPr wrap="square">
            <a:spAutoFit/>
          </a:bodyPr>
          <a:lstStyle/>
          <a:p>
            <a:pPr algn="ctr"/>
            <a:r>
              <a:rPr lang="es-ES_tradnl" sz="5200" b="1" dirty="0">
                <a:solidFill>
                  <a:schemeClr val="accent1">
                    <a:lumMod val="50000"/>
                  </a:schemeClr>
                </a:solidFill>
                <a:latin typeface="Verdana" pitchFamily="34" charset="0"/>
                <a:sym typeface="Verdana Bold"/>
              </a:rPr>
              <a:t>GRACIAS</a:t>
            </a:r>
          </a:p>
          <a:p>
            <a:pPr algn="ctr"/>
            <a:endParaRPr lang="es-ES_tradnl" sz="1200" b="1" dirty="0">
              <a:solidFill>
                <a:schemeClr val="accent1">
                  <a:lumMod val="50000"/>
                </a:schemeClr>
              </a:solidFill>
              <a:latin typeface="Verdana" pitchFamily="34" charset="0"/>
              <a:sym typeface="Verdana Bold"/>
            </a:endParaRPr>
          </a:p>
          <a:p>
            <a:pPr algn="ctr"/>
            <a:r>
              <a:rPr lang="es-CL" b="1" dirty="0">
                <a:solidFill>
                  <a:schemeClr val="tx2"/>
                </a:solidFill>
              </a:rPr>
              <a:t>Subdirección de Gestión Desarrollo de las Personas </a:t>
            </a:r>
            <a:endParaRPr lang="es-ES_tradnl" sz="1200" b="1" dirty="0">
              <a:solidFill>
                <a:schemeClr val="tx2"/>
              </a:solidFill>
              <a:latin typeface="Verdana" pitchFamily="34" charset="0"/>
              <a:sym typeface="Verdana Bold"/>
            </a:endParaRPr>
          </a:p>
          <a:p>
            <a:pPr algn="ctr"/>
            <a:endParaRPr lang="es-ES_tradnl" sz="1200" b="1" dirty="0">
              <a:solidFill>
                <a:schemeClr val="accent1">
                  <a:lumMod val="50000"/>
                </a:schemeClr>
              </a:solidFill>
              <a:latin typeface="Verdana" pitchFamily="34" charset="0"/>
              <a:sym typeface="Verdana Bold"/>
            </a:endParaRPr>
          </a:p>
        </p:txBody>
      </p:sp>
    </p:spTree>
    <p:extLst>
      <p:ext uri="{BB962C8B-B14F-4D97-AF65-F5344CB8AC3E}">
        <p14:creationId xmlns:p14="http://schemas.microsoft.com/office/powerpoint/2010/main" val="33810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762000" y="285728"/>
            <a:ext cx="7391400" cy="1143000"/>
          </a:xfrm>
          <a:prstGeom prst="rect">
            <a:avLst/>
          </a:prstGeom>
          <a:noFill/>
          <a:ln w="9525">
            <a:noFill/>
            <a:miter lim="800000"/>
            <a:headEnd/>
            <a:tailEnd/>
          </a:ln>
        </p:spPr>
        <p:txBody>
          <a:bodyPr anchor="ctr"/>
          <a:lstStyle/>
          <a:p>
            <a:pPr algn="ctr"/>
            <a:r>
              <a:rPr lang="es-ES_tradnl" sz="3200" b="1" u="sng" dirty="0">
                <a:solidFill>
                  <a:schemeClr val="tx2">
                    <a:lumMod val="75000"/>
                  </a:schemeClr>
                </a:solidFill>
              </a:rPr>
              <a:t>CARRERA FUNCIONARIA, ETAPAS     Y ACREDITACION:</a:t>
            </a:r>
          </a:p>
        </p:txBody>
      </p:sp>
      <p:sp>
        <p:nvSpPr>
          <p:cNvPr id="3075" name="Rectangle 3"/>
          <p:cNvSpPr>
            <a:spLocks noChangeArrowheads="1"/>
          </p:cNvSpPr>
          <p:nvPr/>
        </p:nvSpPr>
        <p:spPr bwMode="auto">
          <a:xfrm>
            <a:off x="762000" y="1981200"/>
            <a:ext cx="7772400" cy="4648200"/>
          </a:xfrm>
          <a:prstGeom prst="rect">
            <a:avLst/>
          </a:prstGeom>
          <a:noFill/>
          <a:ln w="9525">
            <a:noFill/>
            <a:miter lim="800000"/>
            <a:headEnd/>
            <a:tailEnd/>
          </a:ln>
        </p:spPr>
        <p:txBody>
          <a:bodyPr/>
          <a:lstStyle/>
          <a:p>
            <a:pPr marL="342900" indent="-342900" algn="just">
              <a:spcBef>
                <a:spcPct val="20000"/>
              </a:spcBef>
              <a:buFont typeface="Wingdings" pitchFamily="2" charset="2"/>
              <a:buChar char="q"/>
            </a:pPr>
            <a:r>
              <a:rPr lang="es-ES_tradnl" sz="2400" u="sng" dirty="0">
                <a:solidFill>
                  <a:schemeClr val="tx2">
                    <a:lumMod val="75000"/>
                  </a:schemeClr>
                </a:solidFill>
              </a:rPr>
              <a:t>Proceso de Acreditación</a:t>
            </a:r>
            <a:r>
              <a:rPr lang="es-ES_tradnl" sz="2400" dirty="0">
                <a:solidFill>
                  <a:schemeClr val="tx2">
                    <a:lumMod val="75000"/>
                  </a:schemeClr>
                </a:solidFill>
              </a:rPr>
              <a:t>: Promoción a Niveles II y III mediante Acreditación. (condicionada a cupo financiero disponible, asignado en Ley de Presupuesto Anualmente). </a:t>
            </a:r>
          </a:p>
          <a:p>
            <a:endParaRPr lang="es-ES_tradnl" sz="2400" dirty="0">
              <a:solidFill>
                <a:schemeClr val="tx2">
                  <a:lumMod val="75000"/>
                </a:schemeClr>
              </a:solidFill>
            </a:endParaRPr>
          </a:p>
          <a:p>
            <a:r>
              <a:rPr lang="es-ES_tradnl" sz="2400" dirty="0">
                <a:solidFill>
                  <a:schemeClr val="tx2">
                    <a:lumMod val="75000"/>
                  </a:schemeClr>
                </a:solidFill>
              </a:rPr>
              <a:t>	Esta compuesta de dos modalidades:</a:t>
            </a:r>
          </a:p>
          <a:p>
            <a:pPr marL="0" indent="0">
              <a:buNone/>
            </a:pPr>
            <a:endParaRPr lang="es-ES_tradnl" sz="2400" dirty="0">
              <a:solidFill>
                <a:schemeClr val="tx2">
                  <a:lumMod val="75000"/>
                </a:schemeClr>
              </a:solidFill>
            </a:endParaRPr>
          </a:p>
          <a:p>
            <a:pPr marL="0" indent="0">
              <a:buNone/>
            </a:pPr>
            <a:r>
              <a:rPr lang="es-ES_tradnl" sz="2400" dirty="0">
                <a:solidFill>
                  <a:schemeClr val="tx2">
                    <a:lumMod val="75000"/>
                  </a:schemeClr>
                </a:solidFill>
              </a:rPr>
              <a:t>1.- Acreditación por Obligación.</a:t>
            </a:r>
          </a:p>
          <a:p>
            <a:pPr marL="0" indent="0">
              <a:buNone/>
            </a:pPr>
            <a:r>
              <a:rPr lang="es-ES_tradnl" sz="2400" dirty="0">
                <a:solidFill>
                  <a:schemeClr val="tx2">
                    <a:lumMod val="75000"/>
                  </a:schemeClr>
                </a:solidFill>
              </a:rPr>
              <a:t>2.- Acreditación por Excelencia.</a:t>
            </a:r>
          </a:p>
          <a:p>
            <a:pPr marL="342900" indent="-342900" algn="just">
              <a:spcBef>
                <a:spcPct val="20000"/>
              </a:spcBef>
              <a:buFont typeface="Wingdings" pitchFamily="2" charset="2"/>
              <a:buChar char="q"/>
            </a:pPr>
            <a:endParaRPr lang="es-ES_tradnl" sz="2400" dirty="0">
              <a:solidFill>
                <a:schemeClr val="tx2">
                  <a:lumMod val="75000"/>
                </a:schemeClr>
              </a:solidFill>
            </a:endParaRPr>
          </a:p>
        </p:txBody>
      </p:sp>
    </p:spTree>
    <p:extLst>
      <p:ext uri="{BB962C8B-B14F-4D97-AF65-F5344CB8AC3E}">
        <p14:creationId xmlns:p14="http://schemas.microsoft.com/office/powerpoint/2010/main" val="587554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7"/>
          <p:cNvSpPr>
            <a:spLocks noChangeArrowheads="1"/>
          </p:cNvSpPr>
          <p:nvPr/>
        </p:nvSpPr>
        <p:spPr bwMode="auto">
          <a:xfrm>
            <a:off x="1258888" y="260350"/>
            <a:ext cx="6858000" cy="1224434"/>
          </a:xfrm>
          <a:prstGeom prst="rect">
            <a:avLst/>
          </a:prstGeom>
          <a:noFill/>
          <a:ln w="9525">
            <a:noFill/>
            <a:miter lim="800000"/>
            <a:headEnd/>
            <a:tailEnd/>
          </a:ln>
        </p:spPr>
        <p:txBody>
          <a:bodyPr lIns="92075" tIns="46038" rIns="92075" bIns="46038" anchor="ctr"/>
          <a:lstStyle/>
          <a:p>
            <a:pPr algn="ctr"/>
            <a:r>
              <a:rPr lang="es-MX" sz="2400" b="1" u="sng" dirty="0">
                <a:solidFill>
                  <a:schemeClr val="tx2">
                    <a:lumMod val="75000"/>
                  </a:schemeClr>
                </a:solidFill>
                <a:cs typeface="Times New Roman" pitchFamily="18" charset="0"/>
              </a:rPr>
              <a:t>ACREDITACION </a:t>
            </a:r>
            <a:br>
              <a:rPr lang="es-MX" sz="2400" b="1" u="sng" dirty="0">
                <a:solidFill>
                  <a:schemeClr val="tx2">
                    <a:lumMod val="75000"/>
                  </a:schemeClr>
                </a:solidFill>
                <a:cs typeface="Times New Roman" pitchFamily="18" charset="0"/>
              </a:rPr>
            </a:br>
            <a:r>
              <a:rPr lang="es-MX" sz="2400" b="1" u="sng" dirty="0">
                <a:solidFill>
                  <a:schemeClr val="tx2">
                    <a:lumMod val="75000"/>
                  </a:schemeClr>
                </a:solidFill>
                <a:cs typeface="Times New Roman" pitchFamily="18" charset="0"/>
              </a:rPr>
              <a:t>  (Art. 16 al 22 ley 19.664 y su Reglamento aprobado por DS. N° 128/04)</a:t>
            </a:r>
            <a:br>
              <a:rPr lang="es-MX" sz="2800" b="1" dirty="0">
                <a:solidFill>
                  <a:schemeClr val="tx2">
                    <a:lumMod val="75000"/>
                  </a:schemeClr>
                </a:solidFill>
                <a:cs typeface="Times New Roman" pitchFamily="18" charset="0"/>
              </a:rPr>
            </a:br>
            <a:endParaRPr lang="es-ES" sz="3600" b="1" dirty="0">
              <a:solidFill>
                <a:schemeClr val="tx2">
                  <a:lumMod val="75000"/>
                </a:schemeClr>
              </a:solidFill>
              <a:cs typeface="Times New Roman" pitchFamily="18" charset="0"/>
            </a:endParaRPr>
          </a:p>
        </p:txBody>
      </p:sp>
      <p:sp>
        <p:nvSpPr>
          <p:cNvPr id="4099" name="Rectangle 1030"/>
          <p:cNvSpPr>
            <a:spLocks noChangeArrowheads="1"/>
          </p:cNvSpPr>
          <p:nvPr/>
        </p:nvSpPr>
        <p:spPr bwMode="auto">
          <a:xfrm>
            <a:off x="285750" y="1643063"/>
            <a:ext cx="8501063" cy="5000625"/>
          </a:xfrm>
          <a:prstGeom prst="rect">
            <a:avLst/>
          </a:prstGeom>
          <a:noFill/>
          <a:ln w="9525">
            <a:noFill/>
            <a:miter lim="800000"/>
            <a:headEnd/>
            <a:tailEnd/>
          </a:ln>
        </p:spPr>
        <p:txBody>
          <a:bodyPr/>
          <a:lstStyle/>
          <a:p>
            <a:pPr marL="342900" indent="31750" algn="just">
              <a:spcBef>
                <a:spcPct val="20000"/>
              </a:spcBef>
              <a:buFont typeface="Wingdings" pitchFamily="2" charset="2"/>
              <a:buChar char="q"/>
            </a:pPr>
            <a:r>
              <a:rPr lang="es-MX" sz="3600" dirty="0">
                <a:solidFill>
                  <a:schemeClr val="tx2">
                    <a:lumMod val="75000"/>
                  </a:schemeClr>
                </a:solidFill>
                <a:cs typeface="Times New Roman" pitchFamily="18" charset="0"/>
              </a:rPr>
              <a:t>Evalúa cualitativamente y cuantitativamente los logros alcanzados en el ejercicio de sus funciones, la superación profesional y el aporte de su  gestión a los usuarios, en áreas: </a:t>
            </a:r>
            <a:r>
              <a:rPr lang="es-MX" sz="3600" dirty="0">
                <a:solidFill>
                  <a:srgbClr val="FF0000"/>
                </a:solidFill>
                <a:cs typeface="Times New Roman" pitchFamily="18" charset="0"/>
              </a:rPr>
              <a:t>TECNICA, CLINICA Y ORGANIZACIONAL (Art. 3°).</a:t>
            </a:r>
          </a:p>
          <a:p>
            <a:pPr marL="342900" indent="31750" algn="just">
              <a:spcBef>
                <a:spcPct val="20000"/>
              </a:spcBef>
            </a:pPr>
            <a:endParaRPr lang="es-ES" sz="2400" dirty="0">
              <a:solidFill>
                <a:schemeClr val="tx2">
                  <a:lumMod val="75000"/>
                </a:schemeClr>
              </a:solidFill>
              <a:cs typeface="Times New Roman" pitchFamily="18" charset="0"/>
            </a:endParaRPr>
          </a:p>
          <a:p>
            <a:pPr marL="342900" indent="31750" algn="just">
              <a:spcBef>
                <a:spcPct val="20000"/>
              </a:spcBef>
            </a:pPr>
            <a:endParaRPr lang="es-MX" sz="2400" u="sng" dirty="0">
              <a:solidFill>
                <a:schemeClr val="tx2">
                  <a:lumMod val="75000"/>
                </a:schemeClr>
              </a:solidFill>
              <a:cs typeface="Times New Roman" pitchFamily="18" charset="0"/>
            </a:endParaRPr>
          </a:p>
          <a:p>
            <a:pPr marL="342900" indent="31750" algn="just">
              <a:spcBef>
                <a:spcPct val="20000"/>
              </a:spcBef>
            </a:pPr>
            <a:r>
              <a:rPr lang="es-MX" sz="2400" u="sng" dirty="0">
                <a:solidFill>
                  <a:schemeClr val="tx2">
                    <a:lumMod val="75000"/>
                  </a:schemeClr>
                </a:solidFill>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7"/>
          <p:cNvSpPr>
            <a:spLocks noChangeArrowheads="1"/>
          </p:cNvSpPr>
          <p:nvPr/>
        </p:nvSpPr>
        <p:spPr bwMode="auto">
          <a:xfrm>
            <a:off x="1285875" y="357188"/>
            <a:ext cx="6781800" cy="1143000"/>
          </a:xfrm>
          <a:prstGeom prst="rect">
            <a:avLst/>
          </a:prstGeom>
          <a:noFill/>
          <a:ln w="9525">
            <a:noFill/>
            <a:miter lim="800000"/>
            <a:headEnd/>
            <a:tailEnd/>
          </a:ln>
        </p:spPr>
        <p:txBody>
          <a:bodyPr lIns="92075" tIns="46038" rIns="92075" bIns="46038" anchor="ctr"/>
          <a:lstStyle/>
          <a:p>
            <a:pPr algn="ctr"/>
            <a:r>
              <a:rPr lang="es-ES" sz="2400" b="1" u="sng" dirty="0">
                <a:solidFill>
                  <a:schemeClr val="tx2">
                    <a:lumMod val="75000"/>
                  </a:schemeClr>
                </a:solidFill>
              </a:rPr>
              <a:t>PROFESIONALES OBLIGADOS A PRESENTAR ANTECEDENTES</a:t>
            </a:r>
            <a:endParaRPr lang="es-ES" sz="2400" b="1" u="sng" dirty="0">
              <a:solidFill>
                <a:schemeClr val="tx2">
                  <a:lumMod val="75000"/>
                </a:schemeClr>
              </a:solidFill>
              <a:cs typeface="Times New Roman" pitchFamily="18" charset="0"/>
            </a:endParaRPr>
          </a:p>
        </p:txBody>
      </p:sp>
      <p:sp>
        <p:nvSpPr>
          <p:cNvPr id="5123" name="Rectangle 1028"/>
          <p:cNvSpPr>
            <a:spLocks noChangeArrowheads="1"/>
          </p:cNvSpPr>
          <p:nvPr/>
        </p:nvSpPr>
        <p:spPr bwMode="auto">
          <a:xfrm>
            <a:off x="609600" y="1676400"/>
            <a:ext cx="7848600" cy="4267200"/>
          </a:xfrm>
          <a:prstGeom prst="rect">
            <a:avLst/>
          </a:prstGeom>
          <a:noFill/>
          <a:ln w="9525">
            <a:noFill/>
            <a:miter lim="800000"/>
            <a:headEnd/>
            <a:tailEnd/>
          </a:ln>
        </p:spPr>
        <p:txBody>
          <a:bodyPr/>
          <a:lstStyle/>
          <a:p>
            <a:pPr marL="342900" indent="31750" algn="just">
              <a:lnSpc>
                <a:spcPct val="90000"/>
              </a:lnSpc>
              <a:spcBef>
                <a:spcPct val="20000"/>
              </a:spcBef>
            </a:pPr>
            <a:endParaRPr lang="es-CL" sz="2800" b="1">
              <a:solidFill>
                <a:schemeClr val="accent2"/>
              </a:solidFill>
            </a:endParaRPr>
          </a:p>
        </p:txBody>
      </p:sp>
      <p:sp>
        <p:nvSpPr>
          <p:cNvPr id="5124" name="Rectangle 1029"/>
          <p:cNvSpPr>
            <a:spLocks noChangeArrowheads="1"/>
          </p:cNvSpPr>
          <p:nvPr/>
        </p:nvSpPr>
        <p:spPr bwMode="auto">
          <a:xfrm>
            <a:off x="323528" y="1428750"/>
            <a:ext cx="8424936" cy="5029200"/>
          </a:xfrm>
          <a:prstGeom prst="rect">
            <a:avLst/>
          </a:prstGeom>
          <a:noFill/>
          <a:ln w="9525">
            <a:noFill/>
            <a:miter lim="800000"/>
            <a:headEnd/>
            <a:tailEnd/>
          </a:ln>
        </p:spPr>
        <p:txBody>
          <a:bodyPr wrap="square"/>
          <a:lstStyle/>
          <a:p>
            <a:pPr marL="342900" indent="31750" algn="just">
              <a:lnSpc>
                <a:spcPct val="90000"/>
              </a:lnSpc>
              <a:spcBef>
                <a:spcPct val="20000"/>
              </a:spcBef>
              <a:buFont typeface="Wingdings" pitchFamily="2" charset="2"/>
              <a:buChar char="q"/>
            </a:pPr>
            <a:r>
              <a:rPr lang="es-ES_tradnl" sz="2400" dirty="0">
                <a:solidFill>
                  <a:schemeClr val="tx2">
                    <a:lumMod val="75000"/>
                  </a:schemeClr>
                </a:solidFill>
              </a:rPr>
              <a:t> Deberán presentar antecedentes obligatoriamente todos los profesionales funcionarios que ocupen cargos en calidad de planta o a contrata en niveles I y II con una antigüedad de 8 años y un día al </a:t>
            </a:r>
            <a:r>
              <a:rPr lang="es-ES_tradnl" sz="2400" b="1" dirty="0">
                <a:solidFill>
                  <a:schemeClr val="tx2">
                    <a:lumMod val="75000"/>
                  </a:schemeClr>
                </a:solidFill>
              </a:rPr>
              <a:t>02 de Mayo de 2026, </a:t>
            </a:r>
            <a:r>
              <a:rPr lang="es-ES_tradnl" sz="2400" b="1" u="sng" dirty="0">
                <a:solidFill>
                  <a:schemeClr val="tx2">
                    <a:lumMod val="75000"/>
                  </a:schemeClr>
                </a:solidFill>
              </a:rPr>
              <a:t>es decir cursando el noveno año</a:t>
            </a:r>
            <a:r>
              <a:rPr lang="es-ES_tradnl" sz="2400" b="1" dirty="0">
                <a:solidFill>
                  <a:schemeClr val="tx2">
                    <a:lumMod val="75000"/>
                  </a:schemeClr>
                </a:solidFill>
              </a:rPr>
              <a:t>.</a:t>
            </a:r>
          </a:p>
          <a:p>
            <a:pPr marL="342900" indent="31750" algn="just">
              <a:lnSpc>
                <a:spcPct val="90000"/>
              </a:lnSpc>
              <a:spcBef>
                <a:spcPct val="20000"/>
              </a:spcBef>
              <a:buFont typeface="Wingdings" pitchFamily="2" charset="2"/>
              <a:buChar char="q"/>
            </a:pPr>
            <a:endParaRPr lang="es-ES_tradnl" sz="2400" b="1" dirty="0">
              <a:solidFill>
                <a:schemeClr val="tx2">
                  <a:lumMod val="75000"/>
                </a:schemeClr>
              </a:solidFill>
            </a:endParaRPr>
          </a:p>
          <a:p>
            <a:pPr marL="342900" indent="31750" algn="just">
              <a:lnSpc>
                <a:spcPct val="90000"/>
              </a:lnSpc>
              <a:spcBef>
                <a:spcPct val="20000"/>
              </a:spcBef>
              <a:buFont typeface="Wingdings" pitchFamily="2" charset="2"/>
              <a:buChar char="q"/>
            </a:pPr>
            <a:r>
              <a:rPr lang="es-ES_tradnl" sz="2400" dirty="0">
                <a:solidFill>
                  <a:schemeClr val="tx2">
                    <a:lumMod val="75000"/>
                  </a:schemeClr>
                </a:solidFill>
              </a:rPr>
              <a:t> Si un  profesional funcionario sirviera más de un cargo de planta o a contrata para un mismo servicio de salud o en servicios diferentes, deberán presentar sus antecedentes </a:t>
            </a:r>
            <a:r>
              <a:rPr lang="es-ES_tradnl" sz="2400" b="1" u="sng" dirty="0">
                <a:solidFill>
                  <a:schemeClr val="tx2">
                    <a:lumMod val="75000"/>
                  </a:schemeClr>
                </a:solidFill>
              </a:rPr>
              <a:t>en una sola carpeta</a:t>
            </a:r>
            <a:r>
              <a:rPr lang="es-ES_tradnl" sz="2400" dirty="0">
                <a:solidFill>
                  <a:schemeClr val="tx2">
                    <a:lumMod val="75000"/>
                  </a:schemeClr>
                </a:solidFill>
              </a:rPr>
              <a:t>, en aquel servicio donde haya completado el plazo requerido para acreditar.</a:t>
            </a:r>
            <a:endParaRPr lang="es-ES_tradnl" sz="2400" b="1" dirty="0">
              <a:solidFill>
                <a:schemeClr val="tx2">
                  <a:lumMod val="75000"/>
                </a:schemeClr>
              </a:solidFill>
            </a:endParaRPr>
          </a:p>
          <a:p>
            <a:pPr marL="685800" indent="-342900" algn="just">
              <a:lnSpc>
                <a:spcPct val="90000"/>
              </a:lnSpc>
              <a:spcBef>
                <a:spcPct val="20000"/>
              </a:spcBef>
              <a:buFont typeface="Wingdings" panose="05000000000000000000" pitchFamily="2" charset="2"/>
              <a:buChar char="q"/>
            </a:pPr>
            <a:endParaRPr lang="es-ES_tradnl" sz="2400" b="1" dirty="0">
              <a:solidFill>
                <a:schemeClr val="tx2">
                  <a:lumMod val="75000"/>
                </a:schemeClr>
              </a:solidFill>
            </a:endParaRPr>
          </a:p>
          <a:p>
            <a:pPr marL="342900" algn="just">
              <a:lnSpc>
                <a:spcPct val="90000"/>
              </a:lnSpc>
              <a:spcBef>
                <a:spcPct val="20000"/>
              </a:spcBef>
            </a:pPr>
            <a:endParaRPr lang="es-ES_tradnl" sz="2400" b="1" dirty="0">
              <a:solidFill>
                <a:schemeClr val="tx2">
                  <a:lumMod val="75000"/>
                </a:schemeClr>
              </a:solidFill>
            </a:endParaRPr>
          </a:p>
          <a:p>
            <a:pPr marL="342900" algn="just">
              <a:lnSpc>
                <a:spcPct val="90000"/>
              </a:lnSpc>
              <a:spcBef>
                <a:spcPct val="20000"/>
              </a:spcBef>
            </a:pPr>
            <a:endParaRPr lang="es-ES_tradnl" sz="2400" b="1"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a:p>
            <a:pPr marL="342900" algn="just">
              <a:lnSpc>
                <a:spcPct val="90000"/>
              </a:lnSpc>
              <a:spcBef>
                <a:spcPct val="20000"/>
              </a:spcBef>
            </a:pPr>
            <a:endParaRPr lang="es-ES_tradnl" sz="2800" dirty="0">
              <a:solidFill>
                <a:schemeClr val="tx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1285875" y="357188"/>
            <a:ext cx="6781800" cy="1143000"/>
          </a:xfrm>
          <a:prstGeom prst="rect">
            <a:avLst/>
          </a:prstGeom>
          <a:noFill/>
          <a:ln w="9525">
            <a:noFill/>
            <a:miter lim="800000"/>
            <a:headEnd/>
            <a:tailEnd/>
          </a:ln>
        </p:spPr>
        <p:txBody>
          <a:bodyPr lIns="92075" tIns="46038" rIns="92075" bIns="46038" anchor="ctr"/>
          <a:lstStyle/>
          <a:p>
            <a:pPr algn="ctr"/>
            <a:r>
              <a:rPr lang="es-ES" sz="2400" b="1" u="sng" dirty="0">
                <a:solidFill>
                  <a:schemeClr val="tx2">
                    <a:lumMod val="75000"/>
                  </a:schemeClr>
                </a:solidFill>
              </a:rPr>
              <a:t>PROFESIONALES OBLIGADOS A PRESENTAR ANTECEDENTES</a:t>
            </a:r>
            <a:endParaRPr lang="es-ES" sz="2400" b="1" u="sng" dirty="0">
              <a:solidFill>
                <a:schemeClr val="tx2">
                  <a:lumMod val="75000"/>
                </a:schemeClr>
              </a:solidFill>
              <a:cs typeface="Times New Roman" pitchFamily="18" charset="0"/>
            </a:endParaRPr>
          </a:p>
        </p:txBody>
      </p:sp>
      <p:sp>
        <p:nvSpPr>
          <p:cNvPr id="6148" name="Rectangle 5"/>
          <p:cNvSpPr>
            <a:spLocks noChangeArrowheads="1"/>
          </p:cNvSpPr>
          <p:nvPr/>
        </p:nvSpPr>
        <p:spPr bwMode="auto">
          <a:xfrm>
            <a:off x="571472" y="1643063"/>
            <a:ext cx="8215341" cy="4929187"/>
          </a:xfrm>
          <a:prstGeom prst="rect">
            <a:avLst/>
          </a:prstGeom>
          <a:noFill/>
          <a:ln w="9525">
            <a:noFill/>
            <a:miter lim="800000"/>
            <a:headEnd/>
            <a:tailEnd/>
          </a:ln>
        </p:spPr>
        <p:txBody>
          <a:bodyPr/>
          <a:lstStyle/>
          <a:p>
            <a:pPr marL="342900" indent="31750" algn="just">
              <a:lnSpc>
                <a:spcPct val="90000"/>
              </a:lnSpc>
              <a:spcBef>
                <a:spcPct val="20000"/>
              </a:spcBef>
              <a:buFont typeface="Wingdings" pitchFamily="2" charset="2"/>
              <a:buChar char="q"/>
            </a:pPr>
            <a:r>
              <a:rPr lang="es-ES" sz="2800" dirty="0">
                <a:solidFill>
                  <a:schemeClr val="tx2">
                    <a:lumMod val="75000"/>
                  </a:schemeClr>
                </a:solidFill>
              </a:rPr>
              <a:t> A quienes no cumplieran esta obligación </a:t>
            </a:r>
            <a:r>
              <a:rPr lang="es-ES" sz="2000" dirty="0">
                <a:solidFill>
                  <a:schemeClr val="tx2">
                    <a:lumMod val="75000"/>
                  </a:schemeClr>
                </a:solidFill>
              </a:rPr>
              <a:t>(</a:t>
            </a:r>
            <a:r>
              <a:rPr lang="es-MX" sz="2000" dirty="0">
                <a:solidFill>
                  <a:schemeClr val="tx2">
                    <a:lumMod val="75000"/>
                  </a:schemeClr>
                </a:solidFill>
                <a:cs typeface="Times New Roman" pitchFamily="18" charset="0"/>
              </a:rPr>
              <a:t>presentar antecedentes</a:t>
            </a:r>
            <a:r>
              <a:rPr lang="es-ES" sz="2000" dirty="0">
                <a:solidFill>
                  <a:schemeClr val="tx2">
                    <a:lumMod val="75000"/>
                  </a:schemeClr>
                </a:solidFill>
              </a:rPr>
              <a:t>) </a:t>
            </a:r>
            <a:r>
              <a:rPr lang="es-ES" sz="2800" b="1" u="sng" dirty="0">
                <a:solidFill>
                  <a:srgbClr val="FF0000"/>
                </a:solidFill>
              </a:rPr>
              <a:t>se les declarará vacantes todos los cargos </a:t>
            </a:r>
            <a:r>
              <a:rPr lang="es-ES" sz="2800" dirty="0">
                <a:solidFill>
                  <a:schemeClr val="tx2">
                    <a:lumMod val="75000"/>
                  </a:schemeClr>
                </a:solidFill>
              </a:rPr>
              <a:t>que mantuviere dentro de los quince días hábiles siguientes a contar de la fecha de cierre de la recepción de antecedentes </a:t>
            </a:r>
            <a:r>
              <a:rPr lang="es-ES" sz="2800" b="1" dirty="0">
                <a:solidFill>
                  <a:schemeClr val="tx2">
                    <a:lumMod val="75000"/>
                  </a:schemeClr>
                </a:solidFill>
              </a:rPr>
              <a:t>(07 de mayo de 2026).</a:t>
            </a:r>
            <a:r>
              <a:rPr lang="es-ES" sz="2800" dirty="0">
                <a:solidFill>
                  <a:schemeClr val="tx2">
                    <a:lumMod val="75000"/>
                  </a:schemeClr>
                </a:solidFill>
              </a:rPr>
              <a:t> </a:t>
            </a:r>
          </a:p>
          <a:p>
            <a:pPr marL="342900" algn="just">
              <a:lnSpc>
                <a:spcPct val="90000"/>
              </a:lnSpc>
              <a:spcBef>
                <a:spcPct val="20000"/>
              </a:spcBef>
            </a:pPr>
            <a:endParaRPr lang="es-ES" sz="2800" dirty="0">
              <a:solidFill>
                <a:schemeClr val="tx2">
                  <a:lumMod val="75000"/>
                </a:schemeClr>
              </a:solidFill>
            </a:endParaRPr>
          </a:p>
          <a:p>
            <a:pPr marL="342900" indent="31750" algn="just">
              <a:lnSpc>
                <a:spcPct val="90000"/>
              </a:lnSpc>
              <a:spcBef>
                <a:spcPct val="20000"/>
              </a:spcBef>
              <a:buFont typeface="Wingdings" pitchFamily="2" charset="2"/>
              <a:buChar char="q"/>
            </a:pPr>
            <a:r>
              <a:rPr lang="es-ES_tradnl" sz="2800" dirty="0">
                <a:solidFill>
                  <a:schemeClr val="tx2">
                    <a:lumMod val="75000"/>
                  </a:schemeClr>
                </a:solidFill>
              </a:rPr>
              <a:t> </a:t>
            </a:r>
            <a:r>
              <a:rPr lang="es-MX" sz="2800" dirty="0">
                <a:solidFill>
                  <a:schemeClr val="tx2">
                    <a:lumMod val="75000"/>
                  </a:schemeClr>
                </a:solidFill>
                <a:cs typeface="Times New Roman" pitchFamily="18" charset="0"/>
              </a:rPr>
              <a:t>Los Profesionales que no aprueben la acreditación </a:t>
            </a:r>
            <a:r>
              <a:rPr lang="es-MX" sz="2800" b="1" dirty="0">
                <a:solidFill>
                  <a:srgbClr val="FF0000"/>
                </a:solidFill>
                <a:cs typeface="Times New Roman" pitchFamily="18" charset="0"/>
              </a:rPr>
              <a:t>por obligación </a:t>
            </a:r>
            <a:r>
              <a:rPr lang="es-MX" sz="2800" dirty="0">
                <a:solidFill>
                  <a:schemeClr val="tx2">
                    <a:lumMod val="75000"/>
                  </a:schemeClr>
                </a:solidFill>
                <a:cs typeface="Times New Roman" pitchFamily="18" charset="0"/>
              </a:rPr>
              <a:t>mantendrán su cargo y nivel en que se encuentran pero deberán </a:t>
            </a:r>
            <a:r>
              <a:rPr lang="es-ES_tradnl" sz="2800" dirty="0">
                <a:solidFill>
                  <a:schemeClr val="tx2">
                    <a:lumMod val="75000"/>
                  </a:schemeClr>
                </a:solidFill>
              </a:rPr>
              <a:t>someterse anualmente al proceso</a:t>
            </a:r>
            <a:r>
              <a:rPr lang="es-MX" sz="2800" dirty="0">
                <a:solidFill>
                  <a:schemeClr val="tx2">
                    <a:lumMod val="75000"/>
                  </a:schemeClr>
                </a:solidFill>
                <a:cs typeface="Times New Roman" pitchFamily="18" charset="0"/>
              </a:rPr>
              <a:t> (presentar anualmente sus antecedentes) </a:t>
            </a:r>
            <a:r>
              <a:rPr lang="es-MX" sz="2000" dirty="0">
                <a:solidFill>
                  <a:schemeClr val="tx2">
                    <a:lumMod val="75000"/>
                  </a:schemeClr>
                </a:solidFill>
                <a:cs typeface="Times New Roman" pitchFamily="18" charset="0"/>
              </a:rPr>
              <a:t>(art.35).</a:t>
            </a:r>
            <a:endParaRPr lang="es-ES_tradnl" sz="2000" dirty="0">
              <a:solidFill>
                <a:schemeClr val="tx2">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ChangeArrowheads="1"/>
          </p:cNvSpPr>
          <p:nvPr/>
        </p:nvSpPr>
        <p:spPr bwMode="auto">
          <a:xfrm>
            <a:off x="785813" y="404664"/>
            <a:ext cx="7772400" cy="1143000"/>
          </a:xfrm>
          <a:prstGeom prst="rect">
            <a:avLst/>
          </a:prstGeom>
          <a:noFill/>
          <a:ln w="9525">
            <a:noFill/>
            <a:miter lim="800000"/>
            <a:headEnd/>
            <a:tailEnd/>
          </a:ln>
        </p:spPr>
        <p:txBody>
          <a:bodyPr lIns="92075" tIns="46038" rIns="92075" bIns="46038" anchor="ctr"/>
          <a:lstStyle/>
          <a:p>
            <a:pPr algn="ctr"/>
            <a:r>
              <a:rPr lang="es-MX" sz="3200" b="1" u="sng" dirty="0">
                <a:solidFill>
                  <a:schemeClr val="accent1">
                    <a:lumMod val="50000"/>
                  </a:schemeClr>
                </a:solidFill>
                <a:cs typeface="Times New Roman" pitchFamily="18" charset="0"/>
              </a:rPr>
              <a:t>ACREDITACIÓN POR EXCELENCIA   </a:t>
            </a:r>
            <a:r>
              <a:rPr lang="es-MX" sz="2000" b="1" u="sng" dirty="0">
                <a:solidFill>
                  <a:schemeClr val="accent1">
                    <a:lumMod val="50000"/>
                  </a:schemeClr>
                </a:solidFill>
                <a:cs typeface="Times New Roman" pitchFamily="18" charset="0"/>
              </a:rPr>
              <a:t>(art. 23)</a:t>
            </a:r>
            <a:br>
              <a:rPr lang="es-ES" sz="3200" dirty="0">
                <a:solidFill>
                  <a:srgbClr val="FF0000"/>
                </a:solidFill>
                <a:cs typeface="Times New Roman" pitchFamily="18" charset="0"/>
              </a:rPr>
            </a:br>
            <a:endParaRPr lang="es-ES" sz="3200" dirty="0">
              <a:solidFill>
                <a:srgbClr val="FF0000"/>
              </a:solidFill>
              <a:cs typeface="Times New Roman" pitchFamily="18" charset="0"/>
            </a:endParaRPr>
          </a:p>
        </p:txBody>
      </p:sp>
      <p:sp>
        <p:nvSpPr>
          <p:cNvPr id="7171" name="Rectangle 4"/>
          <p:cNvSpPr>
            <a:spLocks noChangeArrowheads="1"/>
          </p:cNvSpPr>
          <p:nvPr/>
        </p:nvSpPr>
        <p:spPr bwMode="auto">
          <a:xfrm>
            <a:off x="571500" y="1285875"/>
            <a:ext cx="8215342" cy="5181600"/>
          </a:xfrm>
          <a:prstGeom prst="rect">
            <a:avLst/>
          </a:prstGeom>
          <a:noFill/>
          <a:ln w="9525">
            <a:noFill/>
            <a:miter lim="800000"/>
            <a:headEnd/>
            <a:tailEnd/>
          </a:ln>
        </p:spPr>
        <p:txBody>
          <a:bodyPr/>
          <a:lstStyle/>
          <a:p>
            <a:pPr defTabSz="260350">
              <a:spcBef>
                <a:spcPct val="20000"/>
              </a:spcBef>
              <a:buFont typeface="Wingdings" pitchFamily="2" charset="2"/>
              <a:buChar char="q"/>
              <a:tabLst>
                <a:tab pos="663575" algn="l"/>
                <a:tab pos="765175" algn="l"/>
                <a:tab pos="1054100" algn="l"/>
              </a:tabLst>
            </a:pPr>
            <a:r>
              <a:rPr lang="es-ES_tradnl" sz="3200" dirty="0">
                <a:solidFill>
                  <a:schemeClr val="tx2">
                    <a:lumMod val="75000"/>
                  </a:schemeClr>
                </a:solidFill>
              </a:rPr>
              <a:t>Aquellos profesionales que tengan </a:t>
            </a:r>
            <a:r>
              <a:rPr lang="es-ES_tradnl" sz="3200" u="sng" dirty="0">
                <a:solidFill>
                  <a:schemeClr val="tx2">
                    <a:lumMod val="75000"/>
                  </a:schemeClr>
                </a:solidFill>
              </a:rPr>
              <a:t>cinco años y un día de permanencia en un cargo de planta o contrata</a:t>
            </a:r>
            <a:r>
              <a:rPr lang="es-ES_tradnl" sz="3200" dirty="0">
                <a:solidFill>
                  <a:schemeClr val="tx2">
                    <a:lumMod val="75000"/>
                  </a:schemeClr>
                </a:solidFill>
              </a:rPr>
              <a:t>, en los Niveles I ó II, que cumplan con los requisitos señalados a continuación:</a:t>
            </a:r>
            <a:endParaRPr lang="es-MX" sz="3200" dirty="0">
              <a:solidFill>
                <a:schemeClr val="tx2">
                  <a:lumMod val="75000"/>
                </a:schemeClr>
              </a:solidFill>
              <a:cs typeface="Times New Roman" pitchFamily="18" charset="0"/>
            </a:endParaRPr>
          </a:p>
          <a:p>
            <a:pPr marL="514350" indent="-514350" defTabSz="260350">
              <a:spcBef>
                <a:spcPct val="20000"/>
              </a:spcBef>
              <a:buFont typeface="+mj-lt"/>
              <a:buAutoNum type="alphaLcParenR"/>
              <a:tabLst>
                <a:tab pos="663575" algn="l"/>
                <a:tab pos="765175" algn="l"/>
                <a:tab pos="1054100" algn="l"/>
              </a:tabLst>
            </a:pPr>
            <a:r>
              <a:rPr lang="es-MX" sz="3200" dirty="0">
                <a:solidFill>
                  <a:schemeClr val="tx2">
                    <a:lumMod val="75000"/>
                  </a:schemeClr>
                </a:solidFill>
                <a:cs typeface="Times New Roman" pitchFamily="18" charset="0"/>
              </a:rPr>
              <a:t> Lista 1 con 97 puntos mínimo, en últimos 5 años.</a:t>
            </a:r>
          </a:p>
          <a:p>
            <a:pPr marL="514350" indent="-514350" defTabSz="260350">
              <a:spcBef>
                <a:spcPct val="20000"/>
              </a:spcBef>
              <a:buFont typeface="+mj-lt"/>
              <a:buAutoNum type="alphaLcParenR"/>
              <a:tabLst>
                <a:tab pos="663575" algn="l"/>
                <a:tab pos="765175" algn="l"/>
                <a:tab pos="1054100" algn="l"/>
              </a:tabLst>
            </a:pPr>
            <a:r>
              <a:rPr lang="es-MX" sz="3200" dirty="0">
                <a:solidFill>
                  <a:schemeClr val="tx2">
                    <a:lumMod val="75000"/>
                  </a:schemeClr>
                </a:solidFill>
                <a:cs typeface="Times New Roman" pitchFamily="18" charset="0"/>
              </a:rPr>
              <a:t> </a:t>
            </a:r>
            <a:r>
              <a:rPr lang="es-MX" sz="3200">
                <a:solidFill>
                  <a:schemeClr val="tx2">
                    <a:lumMod val="75000"/>
                  </a:schemeClr>
                </a:solidFill>
                <a:cs typeface="Times New Roman" pitchFamily="18" charset="0"/>
              </a:rPr>
              <a:t>3 anotaciones </a:t>
            </a:r>
            <a:r>
              <a:rPr lang="es-MX" sz="3200" dirty="0">
                <a:solidFill>
                  <a:schemeClr val="tx2">
                    <a:lumMod val="75000"/>
                  </a:schemeClr>
                </a:solidFill>
                <a:cs typeface="Times New Roman" pitchFamily="18" charset="0"/>
              </a:rPr>
              <a:t>de mérito en los últimos 5 años distribuidas en 3 años del período.</a:t>
            </a:r>
            <a:endParaRPr lang="es-ES" sz="3200" dirty="0">
              <a:solidFill>
                <a:schemeClr val="tx2">
                  <a:lumMod val="75000"/>
                </a:schemeClr>
              </a:solidFill>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85813" y="500063"/>
            <a:ext cx="7772400" cy="1143000"/>
          </a:xfrm>
          <a:prstGeom prst="rect">
            <a:avLst/>
          </a:prstGeom>
          <a:noFill/>
          <a:ln w="9525">
            <a:noFill/>
            <a:miter lim="800000"/>
            <a:headEnd/>
            <a:tailEnd/>
          </a:ln>
        </p:spPr>
        <p:txBody>
          <a:bodyPr lIns="92075" tIns="46038" rIns="92075" bIns="46038" anchor="ctr"/>
          <a:lstStyle/>
          <a:p>
            <a:pPr algn="ctr"/>
            <a:r>
              <a:rPr lang="es-MX" sz="2400" b="1" u="sng" dirty="0">
                <a:solidFill>
                  <a:schemeClr val="tx2">
                    <a:lumMod val="75000"/>
                  </a:schemeClr>
                </a:solidFill>
                <a:cs typeface="Times New Roman" pitchFamily="18" charset="0"/>
              </a:rPr>
              <a:t>ACREDITACIÓN POR EXCELENCIA </a:t>
            </a:r>
            <a:r>
              <a:rPr lang="es-MX" sz="2000" b="1" u="sng" dirty="0">
                <a:solidFill>
                  <a:schemeClr val="tx2">
                    <a:lumMod val="75000"/>
                  </a:schemeClr>
                </a:solidFill>
                <a:cs typeface="Times New Roman" pitchFamily="18" charset="0"/>
              </a:rPr>
              <a:t>(art.23)</a:t>
            </a:r>
            <a:br>
              <a:rPr lang="es-ES" sz="2000" u="sng" dirty="0">
                <a:solidFill>
                  <a:schemeClr val="tx2">
                    <a:lumMod val="75000"/>
                  </a:schemeClr>
                </a:solidFill>
                <a:cs typeface="Times New Roman" pitchFamily="18" charset="0"/>
              </a:rPr>
            </a:br>
            <a:endParaRPr lang="es-ES" sz="2000" u="sng" dirty="0">
              <a:solidFill>
                <a:schemeClr val="tx2">
                  <a:lumMod val="75000"/>
                </a:schemeClr>
              </a:solidFill>
              <a:cs typeface="Times New Roman" pitchFamily="18" charset="0"/>
            </a:endParaRPr>
          </a:p>
        </p:txBody>
      </p:sp>
      <p:sp>
        <p:nvSpPr>
          <p:cNvPr id="8195" name="Rectangle 4"/>
          <p:cNvSpPr>
            <a:spLocks noChangeArrowheads="1"/>
          </p:cNvSpPr>
          <p:nvPr/>
        </p:nvSpPr>
        <p:spPr bwMode="auto">
          <a:xfrm>
            <a:off x="428625" y="1500188"/>
            <a:ext cx="8458200" cy="4800600"/>
          </a:xfrm>
          <a:prstGeom prst="rect">
            <a:avLst/>
          </a:prstGeom>
          <a:noFill/>
          <a:ln w="9525">
            <a:noFill/>
            <a:miter lim="800000"/>
            <a:headEnd/>
            <a:tailEnd/>
          </a:ln>
        </p:spPr>
        <p:txBody>
          <a:bodyPr/>
          <a:lstStyle/>
          <a:p>
            <a:pPr marL="514350" indent="-514350" defTabSz="260350">
              <a:spcBef>
                <a:spcPct val="50000"/>
              </a:spcBef>
              <a:buFont typeface="+mj-lt"/>
              <a:buAutoNum type="alphaLcParenR" startAt="3"/>
              <a:tabLst>
                <a:tab pos="663575" algn="l"/>
                <a:tab pos="765175" algn="l"/>
                <a:tab pos="1054100" algn="l"/>
              </a:tabLst>
            </a:pPr>
            <a:r>
              <a:rPr lang="es-MX" sz="3000" b="1" dirty="0">
                <a:solidFill>
                  <a:schemeClr val="tx2">
                    <a:lumMod val="75000"/>
                  </a:schemeClr>
                </a:solidFill>
                <a:cs typeface="Times New Roman" pitchFamily="18" charset="0"/>
              </a:rPr>
              <a:t> </a:t>
            </a:r>
            <a:r>
              <a:rPr lang="es-MX" sz="3000" dirty="0">
                <a:solidFill>
                  <a:schemeClr val="tx2">
                    <a:lumMod val="75000"/>
                  </a:schemeClr>
                </a:solidFill>
                <a:cs typeface="Times New Roman" pitchFamily="18" charset="0"/>
              </a:rPr>
              <a:t>Opinión fundada favorable del </a:t>
            </a:r>
            <a:r>
              <a:rPr lang="es-MX" sz="3000" u="sng" dirty="0">
                <a:solidFill>
                  <a:schemeClr val="tx2">
                    <a:lumMod val="75000"/>
                  </a:schemeClr>
                </a:solidFill>
                <a:cs typeface="Times New Roman" pitchFamily="18" charset="0"/>
              </a:rPr>
              <a:t>Sub Director Médico del establecimiento y del Jefe del Servicio Clínico o Unidad de Apoyo que corresponda</a:t>
            </a:r>
            <a:r>
              <a:rPr lang="es-MX" sz="3000" dirty="0">
                <a:solidFill>
                  <a:schemeClr val="tx2">
                    <a:lumMod val="75000"/>
                  </a:schemeClr>
                </a:solidFill>
                <a:cs typeface="Times New Roman" pitchFamily="18" charset="0"/>
              </a:rPr>
              <a:t>.</a:t>
            </a:r>
          </a:p>
          <a:p>
            <a:pPr marL="514350" indent="-514350" defTabSz="260350">
              <a:spcBef>
                <a:spcPct val="50000"/>
              </a:spcBef>
              <a:buFont typeface="+mj-lt"/>
              <a:buAutoNum type="alphaLcParenR" startAt="3"/>
              <a:tabLst>
                <a:tab pos="663575" algn="l"/>
                <a:tab pos="765175" algn="l"/>
                <a:tab pos="1054100" algn="l"/>
              </a:tabLst>
            </a:pPr>
            <a:endParaRPr lang="es-MX" sz="3000" dirty="0">
              <a:solidFill>
                <a:schemeClr val="tx2">
                  <a:lumMod val="75000"/>
                </a:schemeClr>
              </a:solidFill>
              <a:cs typeface="Times New Roman" pitchFamily="18" charset="0"/>
            </a:endParaRPr>
          </a:p>
          <a:p>
            <a:pPr marL="514350" indent="-514350" defTabSz="260350">
              <a:spcBef>
                <a:spcPct val="50000"/>
              </a:spcBef>
              <a:buFont typeface="+mj-lt"/>
              <a:buAutoNum type="alphaLcParenR" startAt="3"/>
              <a:tabLst>
                <a:tab pos="663575" algn="l"/>
                <a:tab pos="765175" algn="l"/>
                <a:tab pos="1054100" algn="l"/>
              </a:tabLst>
            </a:pPr>
            <a:r>
              <a:rPr lang="es-MX" sz="3000" dirty="0">
                <a:solidFill>
                  <a:schemeClr val="tx2">
                    <a:lumMod val="75000"/>
                  </a:schemeClr>
                </a:solidFill>
                <a:cs typeface="Times New Roman" pitchFamily="18" charset="0"/>
              </a:rPr>
              <a:t> Postular por escrito ante Director S.S., a más tardar el </a:t>
            </a:r>
            <a:r>
              <a:rPr lang="es-MX" sz="3000" b="1" dirty="0">
                <a:solidFill>
                  <a:schemeClr val="tx2">
                    <a:lumMod val="75000"/>
                  </a:schemeClr>
                </a:solidFill>
                <a:cs typeface="Times New Roman" pitchFamily="18" charset="0"/>
              </a:rPr>
              <a:t>27 de febrero 2026</a:t>
            </a:r>
            <a:r>
              <a:rPr lang="es-MX" sz="3000" dirty="0">
                <a:solidFill>
                  <a:schemeClr val="tx2">
                    <a:lumMod val="75000"/>
                  </a:schemeClr>
                </a:solidFill>
                <a:cs typeface="Times New Roman" pitchFamily="18" charset="0"/>
              </a:rPr>
              <a:t> </a:t>
            </a:r>
            <a:r>
              <a:rPr lang="es-MX" sz="2000" dirty="0">
                <a:solidFill>
                  <a:schemeClr val="tx2">
                    <a:lumMod val="75000"/>
                  </a:schemeClr>
                </a:solidFill>
                <a:cs typeface="Times New Roman" pitchFamily="18" charset="0"/>
              </a:rPr>
              <a:t>(Art. 27).</a:t>
            </a:r>
            <a:r>
              <a:rPr lang="es-MX" sz="3000" b="1" dirty="0">
                <a:solidFill>
                  <a:schemeClr val="tx2">
                    <a:lumMod val="75000"/>
                  </a:schemeClr>
                </a:solidFill>
                <a:cs typeface="Times New Roman" pitchFamily="18" charset="0"/>
              </a:rPr>
              <a:t>           </a:t>
            </a:r>
            <a:endParaRPr lang="es-ES" sz="3000" b="1" dirty="0">
              <a:solidFill>
                <a:schemeClr val="tx2">
                  <a:lumMod val="75000"/>
                </a:schemeClr>
              </a:solidFill>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9B07C01E-35F7-4DCF-85C8-23B091214684}"/>
              </a:ext>
            </a:extLst>
          </p:cNvPr>
          <p:cNvSpPr>
            <a:spLocks noGrp="1"/>
          </p:cNvSpPr>
          <p:nvPr>
            <p:ph idx="1"/>
          </p:nvPr>
        </p:nvSpPr>
        <p:spPr/>
        <p:txBody>
          <a:bodyPr/>
          <a:lstStyle/>
          <a:p>
            <a:pPr marL="847725" algn="just">
              <a:lnSpc>
                <a:spcPct val="90000"/>
              </a:lnSpc>
              <a:spcBef>
                <a:spcPct val="40000"/>
              </a:spcBef>
              <a:buFont typeface="Wingdings" pitchFamily="2" charset="2"/>
              <a:buChar char="q"/>
            </a:pPr>
            <a:endParaRPr lang="es-CL" dirty="0">
              <a:solidFill>
                <a:schemeClr val="accent1">
                  <a:lumMod val="50000"/>
                </a:schemeClr>
              </a:solidFill>
              <a:uFill>
                <a:solidFill>
                  <a:srgbClr val="FFFF00"/>
                </a:solidFill>
              </a:uFill>
              <a:cs typeface="Times New Roman" pitchFamily="18" charset="0"/>
            </a:endParaRPr>
          </a:p>
          <a:p>
            <a:pPr marL="847725" algn="just">
              <a:lnSpc>
                <a:spcPct val="90000"/>
              </a:lnSpc>
              <a:spcBef>
                <a:spcPct val="40000"/>
              </a:spcBef>
              <a:buFont typeface="Wingdings" pitchFamily="2" charset="2"/>
              <a:buChar char="q"/>
            </a:pPr>
            <a:r>
              <a:rPr lang="es-CL" sz="2400" dirty="0">
                <a:solidFill>
                  <a:schemeClr val="accent1">
                    <a:lumMod val="50000"/>
                  </a:schemeClr>
                </a:solidFill>
                <a:uFill>
                  <a:solidFill>
                    <a:srgbClr val="FFFF00"/>
                  </a:solidFill>
                </a:uFill>
                <a:cs typeface="Times New Roman" pitchFamily="18" charset="0"/>
              </a:rPr>
              <a:t>Los profesionales funcionarios que aprueban el proceso, acceden al    Nivel siguiente en todos los cargos que posee.</a:t>
            </a:r>
          </a:p>
          <a:p>
            <a:pPr marL="847725" algn="just">
              <a:lnSpc>
                <a:spcPct val="90000"/>
              </a:lnSpc>
              <a:spcBef>
                <a:spcPct val="40000"/>
              </a:spcBef>
              <a:buFont typeface="Wingdings" pitchFamily="2" charset="2"/>
              <a:buChar char="q"/>
            </a:pPr>
            <a:r>
              <a:rPr lang="es-CL" sz="2400" dirty="0">
                <a:solidFill>
                  <a:schemeClr val="accent1">
                    <a:lumMod val="50000"/>
                  </a:schemeClr>
                </a:solidFill>
                <a:uFill>
                  <a:solidFill>
                    <a:srgbClr val="FFFF00"/>
                  </a:solidFill>
                </a:uFill>
                <a:cs typeface="Times New Roman" pitchFamily="18" charset="0"/>
              </a:rPr>
              <a:t>Obteniendo el cupo financiero disponible del Ministerio (el oficio llega entre los meses de enero a octubre del año siguiente).</a:t>
            </a:r>
          </a:p>
          <a:p>
            <a:pPr marL="847725" algn="just">
              <a:lnSpc>
                <a:spcPct val="90000"/>
              </a:lnSpc>
              <a:spcBef>
                <a:spcPct val="40000"/>
              </a:spcBef>
              <a:buFont typeface="Wingdings" pitchFamily="2" charset="2"/>
              <a:buChar char="q"/>
            </a:pPr>
            <a:r>
              <a:rPr lang="es-CL" sz="2400" dirty="0">
                <a:solidFill>
                  <a:schemeClr val="accent1">
                    <a:lumMod val="50000"/>
                  </a:schemeClr>
                </a:solidFill>
                <a:uFill>
                  <a:solidFill>
                    <a:srgbClr val="FFFF00"/>
                  </a:solidFill>
                </a:uFill>
                <a:cs typeface="Times New Roman" pitchFamily="18" charset="0"/>
              </a:rPr>
              <a:t>El pago se hace efectivo al año siguiente.</a:t>
            </a:r>
          </a:p>
          <a:p>
            <a:pPr marL="847725" algn="just">
              <a:lnSpc>
                <a:spcPct val="90000"/>
              </a:lnSpc>
              <a:spcBef>
                <a:spcPct val="40000"/>
              </a:spcBef>
              <a:buFont typeface="Wingdings" pitchFamily="2" charset="2"/>
              <a:buChar char="q"/>
            </a:pPr>
            <a:r>
              <a:rPr lang="es-MX" sz="2400" dirty="0">
                <a:solidFill>
                  <a:schemeClr val="tx2">
                    <a:lumMod val="75000"/>
                  </a:schemeClr>
                </a:solidFill>
                <a:cs typeface="Times New Roman" pitchFamily="18" charset="0"/>
              </a:rPr>
              <a:t>Los Profesionales que no acreditan por obligación, mantiene el % ya reconocido, pero deben presentar anualmente sus antecedentes para nuevas acreditaciones  </a:t>
            </a:r>
            <a:endParaRPr lang="es-CL" sz="2400" dirty="0">
              <a:solidFill>
                <a:schemeClr val="tx2">
                  <a:lumMod val="75000"/>
                </a:schemeClr>
              </a:solidFill>
              <a:cs typeface="Times New Roman" pitchFamily="18" charset="0"/>
            </a:endParaRPr>
          </a:p>
          <a:p>
            <a:pPr marL="847725" algn="just">
              <a:lnSpc>
                <a:spcPct val="90000"/>
              </a:lnSpc>
              <a:spcBef>
                <a:spcPct val="40000"/>
              </a:spcBef>
              <a:buFont typeface="Wingdings" pitchFamily="2" charset="2"/>
              <a:buChar char="q"/>
            </a:pPr>
            <a:endParaRPr lang="es-CL" dirty="0">
              <a:solidFill>
                <a:schemeClr val="accent1">
                  <a:lumMod val="50000"/>
                </a:schemeClr>
              </a:solidFill>
              <a:uFill>
                <a:solidFill>
                  <a:srgbClr val="FFFF00"/>
                </a:solidFill>
              </a:uFill>
              <a:cs typeface="Times New Roman" pitchFamily="18" charset="0"/>
            </a:endParaRPr>
          </a:p>
          <a:p>
            <a:pPr marL="847725" algn="just">
              <a:lnSpc>
                <a:spcPct val="90000"/>
              </a:lnSpc>
              <a:spcBef>
                <a:spcPct val="40000"/>
              </a:spcBef>
              <a:buFont typeface="Wingdings" pitchFamily="2" charset="2"/>
              <a:buChar char="q"/>
            </a:pPr>
            <a:endParaRPr lang="es-CL" dirty="0">
              <a:solidFill>
                <a:schemeClr val="accent1">
                  <a:lumMod val="50000"/>
                </a:schemeClr>
              </a:solidFill>
              <a:uFill>
                <a:solidFill>
                  <a:srgbClr val="FFFF00"/>
                </a:solidFill>
              </a:uFill>
              <a:cs typeface="Times New Roman" pitchFamily="18" charset="0"/>
            </a:endParaRPr>
          </a:p>
          <a:p>
            <a:pPr marL="847725" algn="just">
              <a:lnSpc>
                <a:spcPct val="90000"/>
              </a:lnSpc>
              <a:spcBef>
                <a:spcPct val="40000"/>
              </a:spcBef>
              <a:buFont typeface="Wingdings" pitchFamily="2" charset="2"/>
              <a:buChar char="q"/>
            </a:pPr>
            <a:endParaRPr lang="es-CL" dirty="0">
              <a:solidFill>
                <a:schemeClr val="accent1">
                  <a:lumMod val="50000"/>
                </a:schemeClr>
              </a:solidFill>
              <a:uFill>
                <a:solidFill>
                  <a:srgbClr val="FFFF00"/>
                </a:solidFill>
              </a:uFill>
              <a:cs typeface="Times New Roman" pitchFamily="18" charset="0"/>
            </a:endParaRPr>
          </a:p>
          <a:p>
            <a:pPr marL="0" indent="0">
              <a:buNone/>
            </a:pPr>
            <a:endParaRPr lang="es-CL" dirty="0"/>
          </a:p>
        </p:txBody>
      </p:sp>
      <p:sp>
        <p:nvSpPr>
          <p:cNvPr id="3" name="Rectángulo 2">
            <a:extLst>
              <a:ext uri="{FF2B5EF4-FFF2-40B4-BE49-F238E27FC236}">
                <a16:creationId xmlns:a16="http://schemas.microsoft.com/office/drawing/2014/main" id="{20B65C25-5867-4416-AEE8-BAA481363D62}"/>
              </a:ext>
            </a:extLst>
          </p:cNvPr>
          <p:cNvSpPr/>
          <p:nvPr/>
        </p:nvSpPr>
        <p:spPr>
          <a:xfrm>
            <a:off x="611560" y="692696"/>
            <a:ext cx="7200800" cy="1384995"/>
          </a:xfrm>
          <a:prstGeom prst="rect">
            <a:avLst/>
          </a:prstGeom>
        </p:spPr>
        <p:txBody>
          <a:bodyPr wrap="square">
            <a:spAutoFit/>
          </a:bodyPr>
          <a:lstStyle/>
          <a:p>
            <a:pPr algn="ctr"/>
            <a:r>
              <a:rPr lang="es-MX" sz="2800" b="1" u="sng" dirty="0">
                <a:solidFill>
                  <a:schemeClr val="tx2">
                    <a:lumMod val="75000"/>
                  </a:schemeClr>
                </a:solidFill>
                <a:cs typeface="Times New Roman" pitchFamily="18" charset="0"/>
              </a:rPr>
              <a:t>EFECTOS DE LA ACREDITACION           (ART.34)</a:t>
            </a:r>
          </a:p>
          <a:p>
            <a:pPr algn="ctr"/>
            <a:endParaRPr lang="es-ES" sz="2800" b="1" u="sng" dirty="0">
              <a:solidFill>
                <a:schemeClr val="tx2">
                  <a:lumMod val="75000"/>
                </a:schemeClr>
              </a:solidFill>
              <a:cs typeface="Times New Roman" pitchFamily="18" charset="0"/>
            </a:endParaRPr>
          </a:p>
        </p:txBody>
      </p:sp>
    </p:spTree>
    <p:extLst>
      <p:ext uri="{BB962C8B-B14F-4D97-AF65-F5344CB8AC3E}">
        <p14:creationId xmlns:p14="http://schemas.microsoft.com/office/powerpoint/2010/main" val="24774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357158" y="1714488"/>
            <a:ext cx="8305800" cy="3874752"/>
          </a:xfrm>
          <a:prstGeom prst="rect">
            <a:avLst/>
          </a:prstGeom>
          <a:noFill/>
          <a:ln w="9525">
            <a:noFill/>
            <a:miter lim="800000"/>
            <a:headEnd/>
            <a:tailEnd/>
          </a:ln>
        </p:spPr>
        <p:txBody>
          <a:bodyPr/>
          <a:lstStyle/>
          <a:p>
            <a:pPr marL="534988" indent="-442913" algn="just">
              <a:lnSpc>
                <a:spcPct val="150000"/>
              </a:lnSpc>
              <a:spcBef>
                <a:spcPct val="40000"/>
              </a:spcBef>
              <a:buFont typeface="Wingdings" pitchFamily="2" charset="2"/>
              <a:buChar char="q"/>
            </a:pPr>
            <a:r>
              <a:rPr lang="es-ES" sz="2400" dirty="0">
                <a:solidFill>
                  <a:schemeClr val="tx2">
                    <a:lumMod val="75000"/>
                  </a:schemeClr>
                </a:solidFill>
                <a:cs typeface="Times New Roman" pitchFamily="18" charset="0"/>
              </a:rPr>
              <a:t>En este proceso de Acreditación, para cada Área, se exigirán pruebas documentales como forma de demostrar el cumplimiento de los factores en materia de evaluación, tratándose de antecedentes ocurridos en años hacia atrás. Para el año 2026, se exigirán nueve años de pruebas documentales, 01 de mayo  2017 al 02 de mayo de 2026.</a:t>
            </a:r>
            <a:endParaRPr lang="es-MX" sz="2400" dirty="0">
              <a:solidFill>
                <a:schemeClr val="tx2">
                  <a:lumMod val="75000"/>
                </a:schemeClr>
              </a:solidFill>
              <a:cs typeface="Times New Roman" pitchFamily="18" charset="0"/>
            </a:endParaRPr>
          </a:p>
        </p:txBody>
      </p:sp>
      <p:sp>
        <p:nvSpPr>
          <p:cNvPr id="27651" name="Text Box 4"/>
          <p:cNvSpPr txBox="1">
            <a:spLocks noChangeArrowheads="1"/>
          </p:cNvSpPr>
          <p:nvPr/>
        </p:nvSpPr>
        <p:spPr bwMode="auto">
          <a:xfrm>
            <a:off x="1928812" y="332656"/>
            <a:ext cx="5072079" cy="1200329"/>
          </a:xfrm>
          <a:prstGeom prst="rect">
            <a:avLst/>
          </a:prstGeom>
          <a:noFill/>
          <a:ln w="9525">
            <a:noFill/>
            <a:miter lim="800000"/>
            <a:headEnd/>
            <a:tailEnd/>
          </a:ln>
        </p:spPr>
        <p:txBody>
          <a:bodyPr wrap="square">
            <a:spAutoFit/>
          </a:bodyPr>
          <a:lstStyle/>
          <a:p>
            <a:pPr algn="ctr">
              <a:spcBef>
                <a:spcPts val="0"/>
              </a:spcBef>
              <a:defRPr/>
            </a:pPr>
            <a:r>
              <a:rPr lang="es-MX" sz="3600" b="1" u="sng" dirty="0">
                <a:solidFill>
                  <a:schemeClr val="accent1">
                    <a:lumMod val="50000"/>
                  </a:schemeClr>
                </a:solidFill>
                <a:latin typeface="+mn-lt"/>
              </a:rPr>
              <a:t>Reglas Especiales</a:t>
            </a:r>
          </a:p>
          <a:p>
            <a:pPr algn="ctr">
              <a:spcBef>
                <a:spcPts val="0"/>
              </a:spcBef>
              <a:defRPr/>
            </a:pPr>
            <a:r>
              <a:rPr lang="es-MX" sz="3600" b="1" u="sng" dirty="0">
                <a:solidFill>
                  <a:schemeClr val="accent1">
                    <a:lumMod val="50000"/>
                  </a:schemeClr>
                </a:solidFill>
                <a:latin typeface="+mn-lt"/>
              </a:rPr>
              <a:t> </a:t>
            </a:r>
            <a:endParaRPr lang="es-ES" sz="3600" b="1" u="sng" dirty="0">
              <a:solidFill>
                <a:schemeClr val="accent1">
                  <a:lumMod val="50000"/>
                </a:schemeClr>
              </a:solidFill>
              <a:latin typeface="+mn-lt"/>
            </a:endParaRP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23897</TotalTime>
  <Words>1621</Words>
  <Application>Microsoft Office PowerPoint</Application>
  <PresentationFormat>Presentación en pantalla (4:3)</PresentationFormat>
  <Paragraphs>128</Paragraphs>
  <Slides>15</Slides>
  <Notes>1</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15</vt:i4>
      </vt:variant>
    </vt:vector>
  </HeadingPairs>
  <TitlesOfParts>
    <vt:vector size="22" baseType="lpstr">
      <vt:lpstr>Arial</vt:lpstr>
      <vt:lpstr>Calibri</vt:lpstr>
      <vt:lpstr>Times New Roman</vt:lpstr>
      <vt:lpstr>Verdana</vt:lpstr>
      <vt:lpstr>Wingdings</vt:lpstr>
      <vt:lpstr>1_Office Theme</vt:lpstr>
      <vt:lpstr>2_Office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Gabriel Badagnani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Executive Director</dc:creator>
  <cp:lastModifiedBy>Paola Lucero Vargas</cp:lastModifiedBy>
  <cp:revision>507</cp:revision>
  <cp:lastPrinted>2021-11-25T15:24:54Z</cp:lastPrinted>
  <dcterms:created xsi:type="dcterms:W3CDTF">2010-11-27T19:44:20Z</dcterms:created>
  <dcterms:modified xsi:type="dcterms:W3CDTF">2026-01-13T21:10:44Z</dcterms:modified>
</cp:coreProperties>
</file>