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334" r:id="rId2"/>
    <p:sldId id="256" r:id="rId3"/>
    <p:sldId id="358" r:id="rId4"/>
    <p:sldId id="282" r:id="rId5"/>
    <p:sldId id="288" r:id="rId6"/>
    <p:sldId id="295" r:id="rId7"/>
    <p:sldId id="337" r:id="rId8"/>
    <p:sldId id="339" r:id="rId9"/>
    <p:sldId id="338" r:id="rId10"/>
    <p:sldId id="296" r:id="rId11"/>
    <p:sldId id="382" r:id="rId12"/>
    <p:sldId id="372" r:id="rId13"/>
    <p:sldId id="373" r:id="rId14"/>
    <p:sldId id="313" r:id="rId15"/>
    <p:sldId id="355" r:id="rId16"/>
    <p:sldId id="259" r:id="rId17"/>
    <p:sldId id="381" r:id="rId18"/>
    <p:sldId id="331" r:id="rId19"/>
    <p:sldId id="369" r:id="rId20"/>
    <p:sldId id="380" r:id="rId21"/>
    <p:sldId id="378" r:id="rId22"/>
    <p:sldId id="371" r:id="rId23"/>
    <p:sldId id="375" r:id="rId24"/>
    <p:sldId id="379" r:id="rId25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onica Rivera" initials="VR" lastIdx="1" clrIdx="0">
    <p:extLst>
      <p:ext uri="{19B8F6BF-5375-455C-9EA6-DF929625EA0E}">
        <p15:presenceInfo xmlns:p15="http://schemas.microsoft.com/office/powerpoint/2012/main" userId="S-1-5-21-2270782842-3869884223-1713718016-1168" providerId="AD"/>
      </p:ext>
    </p:extLst>
  </p:cmAuthor>
  <p:cmAuthor id="2" name="Verónica Rivera Sciaraffia" initials="VRS" lastIdx="4" clrIdx="1">
    <p:extLst>
      <p:ext uri="{19B8F6BF-5375-455C-9EA6-DF929625EA0E}">
        <p15:presenceInfo xmlns:p15="http://schemas.microsoft.com/office/powerpoint/2012/main" userId="S::veronica.rivera@ssms.gob.cl::559aec82-ac1b-440c-b318-e6ff8f0c62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9485" autoAdjust="0"/>
    <p:restoredTop sz="86372" autoAdjust="0"/>
  </p:normalViewPr>
  <p:slideViewPr>
    <p:cSldViewPr>
      <p:cViewPr varScale="1">
        <p:scale>
          <a:sx n="97" d="100"/>
          <a:sy n="97" d="100"/>
        </p:scale>
        <p:origin x="160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9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68D13DD-A0EB-4CDD-9E32-AB2FA6F01B34}" type="datetimeFigureOut">
              <a:rPr lang="es-CL" smtClean="0"/>
              <a:t>05-05-2026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C39454-4E04-4D49-99FD-72552C54AD7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705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9923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593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altLang="es-CL"/>
              <a:t>El decreto viene a dar respuesta a la necesidad de adaptación a este nuevo marco normativo, además se introducen novedades en la configuración de los órganos de ética asistencial e investigación biomédica, optando por una separación de las funciones relativas a la ética de la investigación y a la ética asistencial, que con anterioridad estaban residenciadas en el mismo órgano.</a:t>
            </a:r>
          </a:p>
          <a:p>
            <a:pPr eaLnBrk="1" hangingPunct="1">
              <a:spcBef>
                <a:spcPct val="0"/>
              </a:spcBef>
            </a:pPr>
            <a:endParaRPr lang="es-ES" altLang="es-CL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defTabSz="4658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defTabSz="4658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defTabSz="4658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defTabSz="46588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EA1185-6952-4E6E-96F5-6C48DF4F0AA8}" type="slidenum">
              <a:rPr lang="es-ES" altLang="es-CL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 altLang="es-CL"/>
          </a:p>
        </p:txBody>
      </p:sp>
    </p:spTree>
    <p:extLst>
      <p:ext uri="{BB962C8B-B14F-4D97-AF65-F5344CB8AC3E}">
        <p14:creationId xmlns:p14="http://schemas.microsoft.com/office/powerpoint/2010/main" val="1043204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9362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1655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72905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2720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17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6611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3655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0357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20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5076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21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321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22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1471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39454-4E04-4D49-99FD-72552C54AD73}" type="slidenum">
              <a:rPr lang="es-CL" smtClean="0"/>
              <a:t>23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806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E5375EB-14F6-4C5C-929E-AB8A15022319}" type="datetime1">
              <a:rPr lang="es-ES" smtClean="0"/>
              <a:t>05/05/2026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882CC3-956D-41A2-A410-5AC6541680BD}" type="datetime1">
              <a:rPr lang="es-ES" smtClean="0"/>
              <a:t>05/05/2026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AD13A29-9AE1-445D-8954-D6C8E3DA4EAC}" type="datetime1">
              <a:rPr lang="es-ES" smtClean="0"/>
              <a:t>05/05/2026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7A71-06D9-4163-8E36-24A46917672E}" type="datetime1">
              <a:rPr lang="es-ES" smtClean="0"/>
              <a:t>05/05/2026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0B926-3868-4E83-83AB-9AACE13E1E40}" type="datetime1">
              <a:rPr lang="es-ES" smtClean="0"/>
              <a:t>05/05/2026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0E29AC-0DC1-4471-A532-DE61C13B84D3}" type="datetime1">
              <a:rPr lang="es-ES" smtClean="0"/>
              <a:t>05/05/2026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D650F-AF72-437B-A428-B4B45A4C35C7}" type="datetime1">
              <a:rPr lang="es-ES" smtClean="0"/>
              <a:t>05/05/2026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920330-B218-4C93-AC15-F0D187ABACA3}" type="datetime1">
              <a:rPr lang="es-ES" smtClean="0"/>
              <a:t>05/05/2026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1BC0FFA-47F5-4371-9ADD-3091FD69E5DC}" type="datetime1">
              <a:rPr lang="es-ES" smtClean="0"/>
              <a:t>05/05/2026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D5483-F9F6-447A-A852-207CECCF37EA}" type="datetime1">
              <a:rPr lang="es-ES" smtClean="0"/>
              <a:t>05/05/2026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E310-A744-41B2-A354-88BDE32348D8}" type="datetime1">
              <a:rPr lang="es-ES" smtClean="0"/>
              <a:t>05/05/2026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64DD3AA-72C6-4238-BD6D-5A52FE2B1B4F}" type="datetime1">
              <a:rPr lang="es-ES" smtClean="0"/>
              <a:t>05/05/2026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297A9A-13EC-47BB-ADD7-EE215174536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075240" cy="5853264"/>
          </a:xfrm>
        </p:spPr>
        <p:txBody>
          <a:bodyPr/>
          <a:lstStyle/>
          <a:p>
            <a:pPr marL="0" indent="0" algn="ctr">
              <a:buNone/>
            </a:pPr>
            <a:r>
              <a:rPr lang="es-CL" sz="2800" b="1" dirty="0"/>
              <a:t>Servicio de Salud Metropolitano Sur</a:t>
            </a:r>
          </a:p>
          <a:p>
            <a:pPr marL="0" indent="0">
              <a:buNone/>
            </a:pPr>
            <a:r>
              <a:rPr lang="es-CL" sz="2800" b="1" dirty="0"/>
              <a:t>                   Comité Etico Científico </a:t>
            </a:r>
          </a:p>
          <a:p>
            <a:endParaRPr lang="es-CL" dirty="0"/>
          </a:p>
          <a:p>
            <a:pPr marL="0" indent="0">
              <a:buNone/>
            </a:pPr>
            <a:r>
              <a:rPr lang="es-CL" dirty="0"/>
              <a:t>                     </a:t>
            </a:r>
          </a:p>
          <a:p>
            <a:endParaRPr lang="es-CL" dirty="0"/>
          </a:p>
          <a:p>
            <a:pPr marL="0" indent="0" algn="ctr">
              <a:buNone/>
            </a:pPr>
            <a:r>
              <a:rPr lang="es-CL" b="1" dirty="0"/>
              <a:t>PROUESTA- MEMORIA  CEC AÑO 2025</a:t>
            </a:r>
          </a:p>
          <a:p>
            <a:pPr marL="0" indent="0" algn="ctr">
              <a:buNone/>
            </a:pPr>
            <a:r>
              <a:rPr lang="es-CL" b="1" dirty="0"/>
              <a:t>                </a:t>
            </a:r>
          </a:p>
          <a:p>
            <a:pPr marL="0" indent="0" algn="ctr">
              <a:buNone/>
            </a:pPr>
            <a:endParaRPr lang="es-CL" b="1" dirty="0"/>
          </a:p>
          <a:p>
            <a:pPr marL="0" indent="0" algn="ctr">
              <a:buNone/>
            </a:pPr>
            <a:endParaRPr lang="es-CL" b="1" dirty="0"/>
          </a:p>
          <a:p>
            <a:pPr marL="0" indent="0" algn="ctr">
              <a:buNone/>
            </a:pPr>
            <a:r>
              <a:rPr lang="es-CL" sz="1200" b="1" dirty="0"/>
              <a:t>                                                                                                </a:t>
            </a:r>
            <a:r>
              <a:rPr lang="es-CL" sz="1400" b="1" dirty="0"/>
              <a:t> </a:t>
            </a:r>
            <a:r>
              <a:rPr lang="es-CL" sz="1400" b="1" dirty="0" err="1"/>
              <a:t>Mag</a:t>
            </a:r>
            <a:r>
              <a:rPr lang="es-CL" sz="1400" b="1" dirty="0"/>
              <a:t>. Q.F.  Verónica Rivera Sciaraffia</a:t>
            </a:r>
          </a:p>
          <a:p>
            <a:pPr marL="0" indent="0" algn="ctr">
              <a:buNone/>
            </a:pPr>
            <a:r>
              <a:rPr lang="es-CL" sz="1400" b="1" dirty="0"/>
              <a:t>				           Presidenta  CEC  SSMS.</a:t>
            </a:r>
          </a:p>
          <a:p>
            <a:pPr marL="0" indent="0">
              <a:buNone/>
            </a:pPr>
            <a:r>
              <a:rPr lang="es-CL" sz="1400" b="1" dirty="0"/>
              <a:t>			                               </a:t>
            </a:r>
          </a:p>
          <a:p>
            <a:pPr marL="0" indent="0">
              <a:buNone/>
            </a:pPr>
            <a:endParaRPr lang="es-CL" sz="1400" b="1" dirty="0"/>
          </a:p>
          <a:p>
            <a:pPr marL="0" indent="0">
              <a:buNone/>
            </a:pPr>
            <a:endParaRPr lang="es-CL" sz="1400" b="1" dirty="0"/>
          </a:p>
          <a:p>
            <a:pPr marL="0" indent="0">
              <a:buNone/>
            </a:pPr>
            <a:r>
              <a:rPr lang="es-CL" sz="1000" b="1" dirty="0"/>
              <a:t>Versión final : Sancionada en sesión ampliada del CEC 21/04/26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5937242-4C11-40AB-94AD-108A048D6F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3017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>
              <a:solidFill>
                <a:schemeClr val="tx1"/>
              </a:solidFill>
            </a:endParaRPr>
          </a:p>
          <a:p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86000" y="2816525"/>
            <a:ext cx="4572000" cy="12249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defTabSz="457200" fontAlgn="base">
              <a:spcBef>
                <a:spcPct val="20000"/>
              </a:spcBef>
              <a:spcAft>
                <a:spcPct val="0"/>
              </a:spcAft>
            </a:pPr>
            <a:r>
              <a:rPr lang="es-ES_tradnl" sz="1600" b="1" dirty="0">
                <a:solidFill>
                  <a:srgbClr val="FFFFFF"/>
                </a:solidFill>
                <a:latin typeface="Verdana" pitchFamily="34" charset="0"/>
                <a:ea typeface="ヒラギノ角ゴ Pro W3"/>
                <a:cs typeface="ヒラギノ角ゴ Pro W3"/>
                <a:sym typeface="Verdana" pitchFamily="34" charset="0"/>
              </a:rPr>
              <a:t>QF Viviana Maturana </a:t>
            </a:r>
          </a:p>
          <a:p>
            <a:pPr lvl="0" algn="r" defTabSz="457200" fontAlgn="base">
              <a:spcBef>
                <a:spcPct val="20000"/>
              </a:spcBef>
              <a:spcAft>
                <a:spcPct val="0"/>
              </a:spcAft>
            </a:pPr>
            <a:r>
              <a:rPr lang="es-ES_tradnl" sz="1600" dirty="0">
                <a:solidFill>
                  <a:srgbClr val="FFFFFF"/>
                </a:solidFill>
                <a:latin typeface="Verdana" pitchFamily="34" charset="0"/>
                <a:ea typeface="ヒラギノ角ゴ Pro W3"/>
                <a:cs typeface="ヒラギノ角ゴ Pro W3"/>
                <a:sym typeface="Verdana" pitchFamily="34" charset="0"/>
              </a:rPr>
              <a:t>Encargada Unidad de Decomisos</a:t>
            </a:r>
          </a:p>
          <a:p>
            <a:pPr lvl="0" algn="r" defTabSz="457200" fontAlgn="base">
              <a:spcBef>
                <a:spcPct val="20000"/>
              </a:spcBef>
              <a:spcAft>
                <a:spcPct val="0"/>
              </a:spcAft>
            </a:pPr>
            <a:r>
              <a:rPr lang="es-ES_tradnl" sz="1600" dirty="0">
                <a:solidFill>
                  <a:srgbClr val="FFFFFF"/>
                </a:solidFill>
                <a:latin typeface="Verdana" pitchFamily="34" charset="0"/>
                <a:ea typeface="ヒラギノ角ゴ Pro W3"/>
                <a:cs typeface="ヒラギノ角ゴ Pro W3"/>
                <a:sym typeface="Verdana" pitchFamily="34" charset="0"/>
              </a:rPr>
              <a:t>Depto. Gestión de Redes </a:t>
            </a:r>
          </a:p>
          <a:p>
            <a:pPr lvl="0" algn="r" defTabSz="457200" fontAlgn="base">
              <a:spcBef>
                <a:spcPct val="20000"/>
              </a:spcBef>
              <a:spcAft>
                <a:spcPct val="0"/>
              </a:spcAft>
            </a:pPr>
            <a:r>
              <a:rPr lang="es-ES_tradnl" sz="1600" dirty="0">
                <a:solidFill>
                  <a:srgbClr val="FFFFFF"/>
                </a:solidFill>
                <a:latin typeface="Verdana" pitchFamily="34" charset="0"/>
                <a:ea typeface="ヒラギノ角ゴ Pro W3"/>
                <a:cs typeface="ヒラギノ角ゴ Pro W3"/>
                <a:sym typeface="Verdana" pitchFamily="34" charset="0"/>
              </a:rPr>
              <a:t>SSMSO</a:t>
            </a:r>
          </a:p>
        </p:txBody>
      </p:sp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2381693" y="4362547"/>
            <a:ext cx="6606480" cy="2016224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br>
              <a:rPr lang="es-MX" sz="3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L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763688" y="248822"/>
            <a:ext cx="705678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3600" dirty="0">
              <a:latin typeface="Times New Roman" panose="02020603050405020304" pitchFamily="18" charset="0"/>
              <a:ea typeface="ヒラギノ角ゴ Pro W3"/>
              <a:cs typeface="Times New Roman" panose="02020603050405020304" pitchFamily="18" charset="0"/>
            </a:endParaRPr>
          </a:p>
          <a:p>
            <a:pPr algn="ctr"/>
            <a:r>
              <a:rPr lang="es-ES_tradnl" sz="2800" b="1" dirty="0">
                <a:solidFill>
                  <a:srgbClr val="404040"/>
                </a:solidFill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  <a:sym typeface="Verdana" pitchFamily="34" charset="0"/>
              </a:rPr>
              <a:t>Memoria </a:t>
            </a:r>
          </a:p>
          <a:p>
            <a:pPr algn="ctr"/>
            <a:r>
              <a:rPr lang="es-ES_tradnl" sz="2800" b="1" dirty="0">
                <a:solidFill>
                  <a:srgbClr val="404040"/>
                </a:solidFill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  <a:sym typeface="Verdana" pitchFamily="34" charset="0"/>
              </a:rPr>
              <a:t>CEC del S.S.M. SUR </a:t>
            </a:r>
            <a:br>
              <a:rPr lang="es-ES_tradnl" sz="2800" b="1" dirty="0">
                <a:solidFill>
                  <a:srgbClr val="404040"/>
                </a:solidFill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  <a:sym typeface="Verdana" pitchFamily="34" charset="0"/>
              </a:rPr>
            </a:br>
            <a:r>
              <a:rPr lang="es-ES_tradnl" sz="2800" b="1" dirty="0">
                <a:solidFill>
                  <a:srgbClr val="404040"/>
                </a:solidFill>
                <a:latin typeface="Times New Roman" panose="02020603050405020304" pitchFamily="18" charset="0"/>
                <a:ea typeface="ヒラギノ角ゴ Pro W3"/>
                <a:cs typeface="Times New Roman" panose="02020603050405020304" pitchFamily="18" charset="0"/>
                <a:sym typeface="Verdana" pitchFamily="34" charset="0"/>
              </a:rPr>
              <a:t>año 2025</a:t>
            </a:r>
          </a:p>
          <a:p>
            <a:pPr algn="ctr"/>
            <a:endParaRPr lang="es-CL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979712" y="5870654"/>
            <a:ext cx="6478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b="1" dirty="0">
              <a:solidFill>
                <a:schemeClr val="accent2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es-MX" b="1" dirty="0" err="1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Re-acreditado</a:t>
            </a:r>
            <a:r>
              <a:rPr lang="es-MX" b="1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 2023 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3779912" y="2425649"/>
            <a:ext cx="29851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b="1" u="sng" dirty="0"/>
              <a:t>Integrantes</a:t>
            </a:r>
            <a:r>
              <a:rPr lang="es-CL" sz="1200" b="1" u="sng" dirty="0"/>
              <a:t> </a:t>
            </a:r>
          </a:p>
          <a:p>
            <a:pPr algn="ctr"/>
            <a:endParaRPr lang="es-CL" sz="1200" b="1" u="sng" dirty="0"/>
          </a:p>
          <a:p>
            <a:r>
              <a:rPr lang="es-CL" sz="1200" dirty="0" err="1"/>
              <a:t>Proc</a:t>
            </a:r>
            <a:r>
              <a:rPr lang="es-CL" sz="1200" dirty="0"/>
              <a:t>. </a:t>
            </a:r>
            <a:r>
              <a:rPr lang="es-CL" sz="1200" dirty="0" err="1"/>
              <a:t>Wilto</a:t>
            </a:r>
            <a:r>
              <a:rPr lang="es-CL" sz="1200" dirty="0"/>
              <a:t> Ahumada Arias.</a:t>
            </a:r>
          </a:p>
          <a:p>
            <a:r>
              <a:rPr lang="es-CL" sz="1200" dirty="0"/>
              <a:t>Abog. María Alicia Alamos.</a:t>
            </a:r>
          </a:p>
          <a:p>
            <a:r>
              <a:rPr lang="es-CL" sz="1200" dirty="0"/>
              <a:t>Sra. Verónica Arancibia Lucero.</a:t>
            </a:r>
          </a:p>
          <a:p>
            <a:r>
              <a:rPr lang="es-CL" sz="1200" dirty="0"/>
              <a:t>T.O. Rocio Aravena </a:t>
            </a:r>
            <a:r>
              <a:rPr lang="es-CL" sz="1200" dirty="0" err="1"/>
              <a:t>Aravena</a:t>
            </a:r>
            <a:r>
              <a:rPr lang="es-CL" sz="1200" dirty="0"/>
              <a:t>.</a:t>
            </a:r>
          </a:p>
          <a:p>
            <a:r>
              <a:rPr lang="es-CL" sz="1200" dirty="0"/>
              <a:t>Dra. Eliana Cortez Quezada.</a:t>
            </a:r>
          </a:p>
          <a:p>
            <a:r>
              <a:rPr lang="es-CL" sz="1200" dirty="0"/>
              <a:t>Dr. Christian </a:t>
            </a:r>
            <a:r>
              <a:rPr lang="es-CL" sz="1200" dirty="0" err="1"/>
              <a:t>Esperidión</a:t>
            </a:r>
            <a:r>
              <a:rPr lang="es-CL" sz="1200" dirty="0"/>
              <a:t> Yañez.</a:t>
            </a:r>
          </a:p>
          <a:p>
            <a:r>
              <a:rPr lang="es-CL" sz="1200" dirty="0"/>
              <a:t>Abog. Patricia Fernández Pincheira.</a:t>
            </a:r>
          </a:p>
          <a:p>
            <a:r>
              <a:rPr lang="es-CL" sz="1200" dirty="0" err="1"/>
              <a:t>Nut</a:t>
            </a:r>
            <a:r>
              <a:rPr lang="es-CL" sz="1200" dirty="0"/>
              <a:t>. Maria Galleguillos Guerra.</a:t>
            </a:r>
          </a:p>
          <a:p>
            <a:r>
              <a:rPr lang="es-CL" sz="1200" dirty="0"/>
              <a:t>Q.F. Erika García Madrid.</a:t>
            </a:r>
          </a:p>
          <a:p>
            <a:r>
              <a:rPr lang="es-CL" sz="1200" dirty="0"/>
              <a:t>Dr. Héctor Jorquera Vergara.</a:t>
            </a:r>
          </a:p>
          <a:p>
            <a:r>
              <a:rPr lang="es-CL" sz="1200" dirty="0"/>
              <a:t>Q.F. María Angélica Lagos Valdivia.</a:t>
            </a:r>
          </a:p>
          <a:p>
            <a:r>
              <a:rPr lang="es-CL" sz="1200" dirty="0"/>
              <a:t>T.S. Mireya Muñoz Acevedo.</a:t>
            </a:r>
          </a:p>
          <a:p>
            <a:r>
              <a:rPr lang="es-CL" sz="1200" dirty="0"/>
              <a:t>Dra. María Carolina Rivacoba Rojas.</a:t>
            </a:r>
          </a:p>
          <a:p>
            <a:r>
              <a:rPr lang="es-CL" sz="1200" dirty="0"/>
              <a:t>Q.F. Verónica Rivera Sciaraffia.</a:t>
            </a:r>
          </a:p>
          <a:p>
            <a:endParaRPr lang="es-CL" sz="1200" dirty="0"/>
          </a:p>
          <a:p>
            <a:endParaRPr lang="es-CL" sz="1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93E3B6-FAA5-4441-A73B-3277D9034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787208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L" sz="1800" b="1" dirty="0"/>
          </a:p>
          <a:p>
            <a:pPr marL="0" indent="0" algn="ctr">
              <a:buNone/>
            </a:pPr>
            <a:endParaRPr lang="es-CL" sz="1800" b="1" dirty="0"/>
          </a:p>
          <a:p>
            <a:pPr marL="0" indent="0" algn="ctr">
              <a:buNone/>
            </a:pPr>
            <a:r>
              <a:rPr lang="es-CL" sz="1800" b="1" dirty="0">
                <a:latin typeface="Century Schoolbook" panose="02040604050505020304" pitchFamily="18" charset="0"/>
              </a:rPr>
              <a:t>LA ACREDITACION  NOS  PERMITE CONTINUAR CON LA EVALUACIÓN DE LOS DIFERENTES ENSAYOS CLÍNICOS.</a:t>
            </a:r>
            <a:r>
              <a:rPr lang="es-CL" sz="1800" dirty="0">
                <a:latin typeface="Century Schoolbook" panose="02040604050505020304" pitchFamily="18" charset="0"/>
              </a:rPr>
              <a:t> </a:t>
            </a:r>
          </a:p>
          <a:p>
            <a:pPr>
              <a:buFontTx/>
              <a:buChar char="-"/>
            </a:pPr>
            <a:endParaRPr lang="es-CL" sz="2000" dirty="0"/>
          </a:p>
          <a:p>
            <a:pPr marL="0" indent="0">
              <a:buNone/>
            </a:pPr>
            <a:endParaRPr lang="es-CL" dirty="0"/>
          </a:p>
          <a:p>
            <a:pPr lvl="8"/>
            <a:r>
              <a:rPr lang="es-CL" dirty="0"/>
              <a:t>                                           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464A0E-E568-447A-80E8-01D3B826E8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A856F1D5-0BA2-48EB-A536-0AAA2CAE1F9E}"/>
              </a:ext>
            </a:extLst>
          </p:cNvPr>
          <p:cNvSpPr/>
          <p:nvPr/>
        </p:nvSpPr>
        <p:spPr>
          <a:xfrm>
            <a:off x="2005046" y="4163491"/>
            <a:ext cx="516144" cy="1802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D28056BB-8F40-4828-9B30-2991AB5E256A}"/>
              </a:ext>
            </a:extLst>
          </p:cNvPr>
          <p:cNvSpPr/>
          <p:nvPr/>
        </p:nvSpPr>
        <p:spPr>
          <a:xfrm>
            <a:off x="6176215" y="4099110"/>
            <a:ext cx="360040" cy="1802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435D5EA9-C190-47EA-88F9-445EF5E360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340846"/>
              </p:ext>
            </p:extLst>
          </p:nvPr>
        </p:nvGraphicFramePr>
        <p:xfrm>
          <a:off x="251520" y="2917949"/>
          <a:ext cx="2063990" cy="267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" name="Acrobat Document" r:id="rId4" imgW="5829257" imgH="7543568" progId="Acrobat.Document.DC">
                  <p:embed/>
                </p:oleObj>
              </mc:Choice>
              <mc:Fallback>
                <p:oleObj name="Acrobat Document" r:id="rId4" imgW="5829257" imgH="754356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520" y="2917949"/>
                        <a:ext cx="2063990" cy="2671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76DAADA9-3B3D-4E1C-A1C7-C2B5EBF2FC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473704"/>
              </p:ext>
            </p:extLst>
          </p:nvPr>
        </p:nvGraphicFramePr>
        <p:xfrm>
          <a:off x="2546942" y="3068961"/>
          <a:ext cx="1563253" cy="2481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" name="Acrobat Document" r:id="rId6" imgW="5829257" imgH="7543568" progId="Acrobat.Document.DC">
                  <p:embed/>
                </p:oleObj>
              </mc:Choice>
              <mc:Fallback>
                <p:oleObj name="Acrobat Document" r:id="rId6" imgW="5829257" imgH="754356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46942" y="3068961"/>
                        <a:ext cx="1563253" cy="2481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5D66C21F-E3A5-4850-B83F-49CD565EEE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258979"/>
              </p:ext>
            </p:extLst>
          </p:nvPr>
        </p:nvGraphicFramePr>
        <p:xfrm>
          <a:off x="4112225" y="3070518"/>
          <a:ext cx="1967455" cy="2546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" name="Acrobat Document" r:id="rId8" imgW="5829257" imgH="7543568" progId="Acrobat.Document.DC">
                  <p:embed/>
                </p:oleObj>
              </mc:Choice>
              <mc:Fallback>
                <p:oleObj name="Acrobat Document" r:id="rId8" imgW="5829257" imgH="754356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12225" y="3070518"/>
                        <a:ext cx="1967455" cy="2546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53144AD0-F795-4852-B605-F5021D09C7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7458946"/>
              </p:ext>
            </p:extLst>
          </p:nvPr>
        </p:nvGraphicFramePr>
        <p:xfrm>
          <a:off x="6726701" y="3068961"/>
          <a:ext cx="1749139" cy="22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7" name="Acrobat Document" r:id="rId10" imgW="5829257" imgH="7543568" progId="Acrobat.Document.DC">
                  <p:embed/>
                </p:oleObj>
              </mc:Choice>
              <mc:Fallback>
                <p:oleObj name="Acrobat Document" r:id="rId10" imgW="5829257" imgH="754356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726701" y="3068961"/>
                        <a:ext cx="1749139" cy="22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14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2800" b="1" dirty="0">
                <a:solidFill>
                  <a:schemeClr val="tx1"/>
                </a:solidFill>
              </a:rPr>
              <a:t>TEMARIO</a:t>
            </a:r>
            <a:endParaRPr lang="es-CL" sz="28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107504" y="2780928"/>
            <a:ext cx="8568952" cy="3693024"/>
          </a:xfrm>
        </p:spPr>
        <p:txBody>
          <a:bodyPr>
            <a:normAutofit/>
          </a:bodyPr>
          <a:lstStyle/>
          <a:p>
            <a:r>
              <a:rPr lang="es-MX" sz="2000" dirty="0"/>
              <a:t>Introducción </a:t>
            </a:r>
          </a:p>
          <a:p>
            <a:r>
              <a:rPr lang="es-MX" sz="2000" dirty="0"/>
              <a:t>Ubicación-instalaciones y equipamiento</a:t>
            </a:r>
          </a:p>
          <a:p>
            <a:r>
              <a:rPr lang="es-MX" sz="2000" dirty="0"/>
              <a:t>Organización, procedimientos y funcionamiento</a:t>
            </a:r>
          </a:p>
          <a:p>
            <a:r>
              <a:rPr lang="es-MX" sz="2000" dirty="0"/>
              <a:t>Actividades realizadas</a:t>
            </a:r>
          </a:p>
          <a:p>
            <a:r>
              <a:rPr lang="es-MX" sz="2000" dirty="0"/>
              <a:t>Hitos  </a:t>
            </a:r>
          </a:p>
          <a:p>
            <a:r>
              <a:rPr lang="es-MX" sz="2000" dirty="0"/>
              <a:t>Desafíos</a:t>
            </a:r>
          </a:p>
          <a:p>
            <a:pPr marL="0" indent="0">
              <a:buNone/>
            </a:pPr>
            <a:endParaRPr lang="es-MX" dirty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686569"/>
            <a:ext cx="3672408" cy="2238375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C19794-6FA0-4F6F-AF88-58F39211FC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924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4 Título"/>
          <p:cNvSpPr>
            <a:spLocks noGrp="1" noChangeArrowheads="1"/>
          </p:cNvSpPr>
          <p:nvPr>
            <p:ph type="title"/>
          </p:nvPr>
        </p:nvSpPr>
        <p:spPr>
          <a:xfrm>
            <a:off x="677825" y="548680"/>
            <a:ext cx="7424184" cy="152300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s-ES" altLang="es-CL" sz="2800" b="1" dirty="0"/>
              <a:t>INTRODUCCION</a:t>
            </a:r>
            <a:br>
              <a:rPr lang="es-ES" altLang="es-CL" sz="2400" b="1" dirty="0"/>
            </a:br>
            <a:br>
              <a:rPr lang="es-ES" altLang="es-CL" sz="2400" b="1" dirty="0"/>
            </a:br>
            <a:r>
              <a:rPr lang="es-ES" altLang="es-CL" sz="2400" b="1" dirty="0"/>
              <a:t>D.S.S.M. SUR </a:t>
            </a:r>
          </a:p>
        </p:txBody>
      </p:sp>
      <p:sp>
        <p:nvSpPr>
          <p:cNvPr id="4099" name="5 Marcador de texto"/>
          <p:cNvSpPr>
            <a:spLocks noGrp="1" noChangeArrowheads="1"/>
          </p:cNvSpPr>
          <p:nvPr>
            <p:ph type="body" idx="1"/>
          </p:nvPr>
        </p:nvSpPr>
        <p:spPr>
          <a:xfrm>
            <a:off x="1954063" y="2686132"/>
            <a:ext cx="5354241" cy="479822"/>
          </a:xfrm>
        </p:spPr>
        <p:txBody>
          <a:bodyPr rtlCol="0"/>
          <a:lstStyle/>
          <a:p>
            <a:pPr algn="ctr">
              <a:defRPr/>
            </a:pPr>
            <a:r>
              <a:rPr lang="es-ES" altLang="es-CL" dirty="0"/>
              <a:t>            </a:t>
            </a:r>
          </a:p>
        </p:txBody>
      </p:sp>
      <p:sp>
        <p:nvSpPr>
          <p:cNvPr id="17412" name="2 Marcador de contenido"/>
          <p:cNvSpPr>
            <a:spLocks noGrp="1" noChangeArrowheads="1"/>
          </p:cNvSpPr>
          <p:nvPr>
            <p:ph sz="half" idx="2"/>
          </p:nvPr>
        </p:nvSpPr>
        <p:spPr>
          <a:xfrm>
            <a:off x="1331120" y="2834880"/>
            <a:ext cx="5977184" cy="2616994"/>
          </a:xfrm>
        </p:spPr>
        <p:txBody>
          <a:bodyPr/>
          <a:lstStyle/>
          <a:p>
            <a:pPr marL="0" indent="0">
              <a:buNone/>
            </a:pPr>
            <a:endParaRPr lang="es-ES" altLang="es-CL" b="1" u="sng" dirty="0"/>
          </a:p>
          <a:p>
            <a:pPr marL="0" indent="0" algn="ctr">
              <a:buNone/>
            </a:pPr>
            <a:endParaRPr lang="es-ES" altLang="es-CL" b="1" u="sng" dirty="0"/>
          </a:p>
          <a:p>
            <a:pPr marL="0" indent="0" algn="ctr">
              <a:buNone/>
            </a:pPr>
            <a:endParaRPr lang="es-ES" altLang="es-CL" b="1" u="sng" dirty="0"/>
          </a:p>
          <a:p>
            <a:pPr marL="0" indent="0" algn="ctr">
              <a:buNone/>
            </a:pPr>
            <a:endParaRPr lang="es-ES" altLang="es-CL" b="1" u="sng" dirty="0"/>
          </a:p>
          <a:p>
            <a:pPr marL="0" indent="0" algn="ctr">
              <a:buNone/>
            </a:pPr>
            <a:r>
              <a:rPr lang="es-ES" altLang="es-CL" b="1" u="sng" dirty="0"/>
              <a:t>Comité de Ética de Investigación</a:t>
            </a:r>
          </a:p>
          <a:p>
            <a:pPr eaLnBrk="1" hangingPunct="1"/>
            <a:endParaRPr lang="es-ES" altLang="es-CL" dirty="0"/>
          </a:p>
        </p:txBody>
      </p:sp>
      <p:sp>
        <p:nvSpPr>
          <p:cNvPr id="10" name="9 Flecha izquierda"/>
          <p:cNvSpPr/>
          <p:nvPr/>
        </p:nvSpPr>
        <p:spPr>
          <a:xfrm rot="16200000">
            <a:off x="4134570" y="3682170"/>
            <a:ext cx="733425" cy="3631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2" name="Rectángulo 1"/>
          <p:cNvSpPr/>
          <p:nvPr/>
        </p:nvSpPr>
        <p:spPr>
          <a:xfrm>
            <a:off x="251520" y="5857275"/>
            <a:ext cx="7992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1600" b="1" dirty="0"/>
              <a:t>“Cuya función principal es proteger los derechos, la seguridad y el bienestar de los sujetos investigados”.</a:t>
            </a:r>
            <a:endParaRPr lang="es-CL" sz="1600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C87EEB7-184D-4B1A-94ED-C7D92B17C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3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55575" y="620712"/>
            <a:ext cx="8448675" cy="1944191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s-ES_tradnl" b="1" dirty="0">
                <a:solidFill>
                  <a:schemeClr val="bg1"/>
                </a:solidFill>
              </a:rPr>
            </a:br>
            <a:r>
              <a:rPr lang="es-ES_tradnl" sz="3100" b="1" dirty="0">
                <a:solidFill>
                  <a:schemeClr val="bg1"/>
                </a:solidFill>
              </a:rPr>
              <a:t>INTRODUCCION</a:t>
            </a:r>
            <a:br>
              <a:rPr lang="es-ES_tradnl" sz="3100" b="1" dirty="0">
                <a:solidFill>
                  <a:schemeClr val="bg1"/>
                </a:solidFill>
              </a:rPr>
            </a:br>
            <a:br>
              <a:rPr lang="es-ES_tradnl" b="1" dirty="0">
                <a:solidFill>
                  <a:schemeClr val="bg1"/>
                </a:solidFill>
              </a:rPr>
            </a:br>
            <a:r>
              <a:rPr lang="es-ES_tradnl" sz="2200" b="1" dirty="0">
                <a:solidFill>
                  <a:schemeClr val="bg1"/>
                </a:solidFill>
              </a:rPr>
              <a:t>DEBEMOS </a:t>
            </a:r>
            <a:r>
              <a:rPr lang="es-ES_tradnl" sz="2200" b="1" u="sng" dirty="0">
                <a:solidFill>
                  <a:schemeClr val="bg1"/>
                </a:solidFill>
              </a:rPr>
              <a:t>SIEMPRE</a:t>
            </a:r>
            <a:r>
              <a:rPr lang="es-ES_tradnl" sz="2200" b="1" dirty="0">
                <a:solidFill>
                  <a:schemeClr val="bg1"/>
                </a:solidFill>
              </a:rPr>
              <a:t> TENER PRESENTE </a:t>
            </a:r>
            <a:br>
              <a:rPr lang="es-ES_tradnl" sz="2200" b="1" dirty="0">
                <a:solidFill>
                  <a:schemeClr val="bg1"/>
                </a:solidFill>
              </a:rPr>
            </a:br>
            <a:r>
              <a:rPr lang="es-ES_tradnl" sz="2200" b="1" dirty="0">
                <a:solidFill>
                  <a:schemeClr val="bg1"/>
                </a:solidFill>
              </a:rPr>
              <a:t>que somos un equipo:</a:t>
            </a:r>
            <a:endParaRPr lang="es-ES" sz="2200" b="1" dirty="0">
              <a:solidFill>
                <a:schemeClr val="bg1"/>
              </a:solidFill>
            </a:endParaRPr>
          </a:p>
        </p:txBody>
      </p:sp>
      <p:sp>
        <p:nvSpPr>
          <p:cNvPr id="28675" name="10 Marcador de texto"/>
          <p:cNvSpPr>
            <a:spLocks noGrp="1" noChangeArrowheads="1"/>
          </p:cNvSpPr>
          <p:nvPr>
            <p:ph type="body" idx="1"/>
          </p:nvPr>
        </p:nvSpPr>
        <p:spPr>
          <a:xfrm>
            <a:off x="3275856" y="2708920"/>
            <a:ext cx="3457575" cy="3299951"/>
          </a:xfrm>
        </p:spPr>
        <p:txBody>
          <a:bodyPr>
            <a:normAutofit/>
          </a:bodyPr>
          <a:lstStyle/>
          <a:p>
            <a:pPr eaLnBrk="1" hangingPunct="1"/>
            <a:endParaRPr lang="es-CL" altLang="es-CL" sz="2000" dirty="0">
              <a:solidFill>
                <a:schemeClr val="bg1"/>
              </a:solidFill>
            </a:endParaRPr>
          </a:p>
          <a:p>
            <a:pPr eaLnBrk="1" hangingPunct="1"/>
            <a:r>
              <a:rPr lang="es-CL" altLang="es-CL" sz="2000" dirty="0">
                <a:solidFill>
                  <a:schemeClr val="bg1"/>
                </a:solidFill>
              </a:rPr>
              <a:t>Colegiado</a:t>
            </a:r>
          </a:p>
          <a:p>
            <a:pPr eaLnBrk="1" hangingPunct="1"/>
            <a:r>
              <a:rPr lang="es-CL" altLang="es-CL" sz="2000" dirty="0">
                <a:solidFill>
                  <a:schemeClr val="bg1"/>
                </a:solidFill>
              </a:rPr>
              <a:t>Independiente</a:t>
            </a:r>
          </a:p>
          <a:p>
            <a:pPr eaLnBrk="1" hangingPunct="1"/>
            <a:r>
              <a:rPr lang="es-CL" altLang="es-CL" sz="2000" dirty="0">
                <a:solidFill>
                  <a:schemeClr val="bg1"/>
                </a:solidFill>
              </a:rPr>
              <a:t>Multidisciplinario</a:t>
            </a:r>
          </a:p>
          <a:p>
            <a:pPr eaLnBrk="1" hangingPunct="1"/>
            <a:endParaRPr lang="es-CL" altLang="es-CL" sz="2000" dirty="0">
              <a:solidFill>
                <a:schemeClr val="bg1"/>
              </a:solidFill>
            </a:endParaRPr>
          </a:p>
          <a:p>
            <a:pPr eaLnBrk="1" hangingPunct="1"/>
            <a:r>
              <a:rPr lang="es-CL" altLang="es-CL" sz="2000" u="sng" dirty="0">
                <a:solidFill>
                  <a:schemeClr val="bg1"/>
                </a:solidFill>
              </a:rPr>
              <a:t>Vinculante </a:t>
            </a:r>
          </a:p>
          <a:p>
            <a:pPr eaLnBrk="1" hangingPunct="1"/>
            <a:r>
              <a:rPr lang="es-CL" altLang="es-CL" sz="2000" u="sng" dirty="0">
                <a:solidFill>
                  <a:schemeClr val="bg1"/>
                </a:solidFill>
              </a:rPr>
              <a:t>Competente</a:t>
            </a:r>
          </a:p>
          <a:p>
            <a:pPr eaLnBrk="1" hangingPunct="1"/>
            <a:r>
              <a:rPr lang="es-CL" altLang="es-CL" sz="2000" u="sng" dirty="0">
                <a:solidFill>
                  <a:schemeClr val="bg1"/>
                </a:solidFill>
              </a:rPr>
              <a:t>Resolutivos</a:t>
            </a:r>
          </a:p>
        </p:txBody>
      </p:sp>
      <p:sp>
        <p:nvSpPr>
          <p:cNvPr id="28676" name="AutoShape 2" descr="http://4.bp.blogspot.com/-KXALT5-GY9E/TdneAcROBLI/AAAAAAAAAA8/U6HZ-Kg5bHI/s1600/interogan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s-CL" altLang="es-CL" sz="1800">
              <a:latin typeface="Calibri" panose="020F0502020204030204" pitchFamily="34" charset="0"/>
            </a:endParaRPr>
          </a:p>
        </p:txBody>
      </p:sp>
      <p:sp>
        <p:nvSpPr>
          <p:cNvPr id="28677" name="AutoShape 4" descr="http://4.bp.blogspot.com/-KXALT5-GY9E/TdneAcROBLI/AAAAAAAAAA8/U6HZ-Kg5bHI/s1600/interogan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s-CL" altLang="es-CL" sz="1800">
              <a:latin typeface="Calibri" panose="020F0502020204030204" pitchFamily="34" charset="0"/>
            </a:endParaRPr>
          </a:p>
        </p:txBody>
      </p:sp>
      <p:sp>
        <p:nvSpPr>
          <p:cNvPr id="28678" name="AutoShape 6" descr="http://4.bp.blogspot.com/-KXALT5-GY9E/TdneAcROBLI/AAAAAAAAAA8/U6HZ-Kg5bHI/s1600/interogan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s-CL" altLang="es-CL" sz="1800">
              <a:latin typeface="Calibri" panose="020F0502020204030204" pitchFamily="34" charset="0"/>
            </a:endParaRPr>
          </a:p>
        </p:txBody>
      </p:sp>
      <p:sp>
        <p:nvSpPr>
          <p:cNvPr id="28679" name="AutoShape 8" descr="data:image/jpeg;base64,/9j/4AAQSkZJRgABAQAAAQABAAD/2wCEAAkGBxAQDw8QDxIQDw8PDxANDw8PFQ8UDw0QFBQWFhQRFBQYHCggGBolHBQUITEhJSkrLi4uFx8zODMsNygtLisBCgoKDg0OFxAQGC0eHBwsLCwsLCwsLCwsLCwsLCwsLCwsLCwsLCwsLCwsLCwsLCwsLCwsLCwsKywsLCwrNywsK//AABEIAMIBAwMBIgACEQEDEQH/xAAcAAACAgMBAQAAAAAAAAAAAAAAAQIFAwQGBwj/xAA+EAACAQIEBAEJBgQFBQAAAAAAAQIDEQQFEiETMVFhQQYUFSJxgZGhsRYyQmLB0TNSkrIjcqLh8ENEVMLT/8QAGgEBAQADAQEAAAAAAAAAAAAAAAECAwQFBv/EAC4RAAICAQQBAwIEBwEAAAAAAAABAhESAxQhUQQTMUEVkVJhgfAiMjNxgrHhBf/aAAwDAQACEQMRAD8A8qsAAfTnGAAAAAAAomhEgBCIDsKwAAAEAAAFAAAADAQAEgEZcNh5VJxhC2qWyu0kAYx04uTSXNuxkxWGlSk4zVpJXLrydy++Iw8X62tqUkkrq29otmMpJKwkKr5KYlUuKo3it23tt4NLmVVPAVJKUoxbUXp28X42PXsydLRw6d3T5PVdtteBz2JqQoxenacrqyStFPxS6nNHyLM3A89nRlF2knFrndPYyywctOtfc5avC/grnQ0srdSS4jvKU7u27s31OjzzI6VPAunQcXK6TjLedm7tr2dEbPWVpExPMwMs8O1KUVvpvv2XiYjeYDsCQAAAANFAgGAFEQGJkKJgMABAAWBQAAAAAAChWCwwBCIEhACAdgsAIB2JU6cpNRinKT5JbsAijpvJDCpVuJLeKiVWAyerVqRhFXbjqlb8C6S6Hd4TJoUKEFvxGrSb5ctrHNr6qiq7M4xs5/yhpRrz1JesntZWvutjbybANTU3eLjtFFgsIk1tv9DbjBJLsck9d40jNRNudaytyu7v2lf5qpSvLdWtYzavAkznUmjOjXoUlGey2XL2lbn2aTc1TjvJ+C2v2LOUm1eKbZXei1PEQc9rSTb/AHN+lJXcjGRzOOy/Ewbm6U4qpZeDtffe3I0cThnTtq5tXst7e9HsmbYyHm8oRWpuLjLxvdeJ5liMtnU1PRoSbce9zt0tZSNUo0UQEpwabT5p2InSYANAAAAMABAOwgUQrEhEAhEhWAEAxAoAAAAAACgAACAAABQF15N0Gqym1qio2bXg2UsefvR3eBoRjQvBbS+KNGvqYr+5lFFthqEKdWU4JWcUtvoZq03Nq9rI0KOKXLxSt7TY4lo3l7TzJNt8m1EZV1qMlzlsRndK8mr3vf4GfK80dWV+SvyZseg6smR0VzXxeKUVbm3tY08xzSFNbvfwOco4uc6ydnJvdX8F1Lp6Llyw5Hb0J+qurCkvWb5+0rIY/Tpi07v4G9ha2q/Y1Si1yZGzKpZNR5vmc9nNapFq19L8EX6jd2W78CvzWjvaXNWZloypkaOIxEGqmqfJu76+w1bFhnddSq2jyirX6s0D14cpM52IdgQzIgrAMAAESsKwKILDAAjYB2AAiFhgQEQGABEB2CwLYgGIAAALAWF/rc6vyax94qnJ3bbZyhu4PEcOpB8tOz6M1asMo0WLOwSjCo3yXMwZ7mSjRtH709lb6lfPGKSU1e0nuu3UrMdX9amnu09T7LwRyw0bkm/g2OXBp4iFlBPZuN3fmyWFxTp3tftbqQxFXXJyMdjurjk1WZ6+Lc+fuuWWSuL1Sf31suy6FMbGDhLVG2yk7XfL2sxnBONIJ8nS4bEKdSz20/8ALl1l8LKyvvvuaGR5XKznbiXveTVk+jL2UNKStZ/oebrNXSN0TfwtSFPS3G7ut1zRTeUmJcnKNGEVN7zc07KPW/IzwqNeJgxk706knz0u3Q16bqRWcBjKD1tKzfi1yZqoy1JScndtyuQseyvY5xAhjsUCAYFoEmhWJ2E0WgQsInYLEoGMCdiLRARsFiQWAIASEAIRKwWAIhYYACsFh2CwArA9x2CwBl842tyV7/IxN3HGLbsjJLDTTs4yW6XJ2+JKSKYTJRoym/VTl1t4ItnhsThISvShaqra5Q1SS6K/I6PDZZopyqJauMlPZLdNbrY16mqoqyqNlFDKcPGmqtSbktDvCO1qnh7iswL1VIJJtRey6K9ztsrwkNFpxVtV7NL9SwlleHWurCnGNt3suRzblcpmWA8HjLRirNbK68Gbdaaqctmcq8zi6q0bx1KKXK50sZRVt7fA45wads2JmjjavDqwg+cltbkzWzGranL4bBmlBTqRk5uL2Xh72Ume46UHpjJOO8U1zv4tm6Glk1Ri3RR4mKjKy3a3b7mAduo7HqJUjSJICVgsZUQVgJAKBNojYyWCxkDE0FjIKxAY7CaMlhOJKKY7CaMlgsKBjsKxksKxKBCwWJ2I2FAiBKwWICFgsTsKwBGw9I7Eo/XYA6PyVwkFatUinbe0vGPU7jPcTQxNKjBadMVG8UrLa3T2HHUEoUofytWe/JWLfI5+pvZxbuk+h52rN3l0boo6THcPGU6VJp06VJpSVtpq22/NGbFUaahCnBp2urxvyKfFVW3dbLojDxHbm7eJyObZnRjqrTUdvu2Vr8zZVXVFwk2k9tjSddyey5bXfiKGLhqcbrUuaDTBqYnK6VNxcF+Nu+5Yxexo42rJyWl2UVZt/UwLFuL4eq6SW7NrjKaXZjdFZn+YyU1GOyj8yjr1XOV38DNmFRyqS31b81yNex6mjpqMUaZPkjYdhpDsbjEjYlYdhpAEdIE7AUGVoVjLpFpMqMbMVhNGXSLSKLZi0isZdInElCzFYWky2FpJQsxWE4mXSKwopjsKxl0i0koGOwWJ2DSKBjaCxksLSKKQsKxk0jjHdX5XRAdjkWTQrUaUNTlJ3lV56aaasltuy5pZQ6EVDUpbWT3K7JasaUVw2ldK78WXarymld3aPG19Rt18G+KNWatz38OxU4zHON4bXt18H2N/OXOMY6eWpX62ezONzvTxUoX2ju23e9+Rs8fRU/ck5UWlLN4Qbi9o8v8AcrKOMSqSa8ZOzfS/UrrGSnJLw36nevHjG6NWZZVsW1O0pPnc0cTi5S2vsunNmOpJyd37COkzhpJEciA7E9I9JtolkLBYmoktJaJZj0jsTUR6S0QhYDJYBQNnQLQbLgLQbKMLNVwE4Gy4C0EotmtpFoNnhkdBKLZrOIaDYcBaBQs1tInE2XAWglCzX0icTY0CcBRbNfSGkz6A0EoWa+kekzaA0ChZg0BoM+kWkULLXARtGHOTa8Ol7nUU69rK75bnH4PE6LX8OXs6FtRx94353Vnb8LPM8jQk37G+EkXeKxFOdKcrK8U7antc4Ge7nezbd797+B0SxMVqve0tn0syirJOTaVlfY3eJDG1RhqOzW0jUTLoGoHdRrsw6RqJm0D0ChZh0j0mbQNQLRLMOkegzqA1AULMGgkoGZQHwy0SzBoA2NAChZvukRdIs3hyLw5marK3hEeEWbw5F4cgyK10iLpFk8OJ4cUXIreERdIsvNyLoChkVzpkXTLJ0CPAFFyK/hi4ZYOgLgdhQyK/hi4ZYcAXAJQyK/hhoLDgdhcDsKLkaHDHwze4AcAUTI0dAKNuRvcAnRwjnJRirt8kGi5FfpfcXDPU/JTyIhKOrFOk1NepCCTm9t25PkUee+QeJw7qTiozoqT0OMvX0vktLRzR8vRc8L5M3GVWcTwx8M3uAPgdjqo15Gjwx8M3lQGqAoORo8Mapm+qA+AKJkaKpDVI3+APgdhQyNFUh8I31QJLDgmRX8IZYcACjI6J4DsReA7HevI+xF5H2PL38ezH05dHBPA9iLwPY755E+hF5C+hd/DsenLo4HzHsReB7Hf+gH0IvIH0LvodjCXRwLwPYg8D2PQH5PvoR+z76F30OxhLo4B4HsReB7HoD8nn0I/Z59DLfQ7GMujz94F9BPAvoegfZ19BPydfQu90+yYy6PP/ADHsLzFnfvycl0D7OS6De6fZcZdHn/mLDzFnf/ZyX8ovs5LoXe6fYqXRwHmPYPMex3/2cl0D7OS6De6fYqXRwKwPY6DIcA6NKpWtGUpJKEGrvZ77l99nJdAwWGUKjpt202e27fi0jR5HmRcKizbpRblyjJleaVFTSqR9eUtStFR09EkdBhMVx4Tj97az27FVVcLvRv6uyklz+JvZXXUY7Q9fk7bKXuPHm8nZ30kqPOM+yJ0K0o81JuS6orlgWeo5zgnidL0NSi3v1TRWfZ19D2dHzVgs/c82cWpOkcEsC+hJYFneLydfQkvJ19DZvdPsxxl0cGsD2H5j2O8Xk8+hJeT76E30OxhLo4OOB7Elgex3f2ffQksgfQm+h2MJdHCLA9iSwD6HdrIH0GshfQm/h2MJdHCeYDO79AvoBN9DsuEui/8API9UDx0eqOYnOr/5NJe2pTX0NeeKmueLo+6o39EeWvGT+f8AZ1evI65Y6Ph9H+w/PF0+Uv2OIljY+OKi/Y61v7DGsbBf9xD+qr+kDPZ/umY7iZ3fnXZ/CX7CeM7M4mGb01zxG35ZV/8A5kqmbYa38epJ91Xt+hNm79n9mX15UdfLMUvD5r9xLM4/l98onG4fMISlaPDa6zc18nMto4WlON5VoQ6qKm7f67CfjKHujFa038l68zj1p/1RFLNYL8UP6r/Q5DFU8LHliZyfRU5v5mGM8P8AjqVvZGlK/wA2ZrxINfP2ZHrT9jsHndPqvdcSzyn1XzOTli8BBessXLv6sf1MMs2y7whiffJfuZrw4/hl9h6s/wASOy9O0+q+Y/TtLqvgzjJ47L2vVnXi+lmzNQr4KW0XJvrOU19IMPxIJW4y+xPW1O0dY89pdV8GQef0+zOZlXwtN+u3GK/FCcJS/p0XMsc+wCVoyrv2618otGG1XxBsy9WfaOiWew8Ex+ml/I/gzm1UpV/4Mo9ozliHL+8lLIqr3cmu1N8/fOexPQ0lxLgnqaj9mdJ6X/JL4M5vOsVDjKoouN1Zu72lbbb/AJzKzEZVitX+HTm11lUoP6SNHE4fExup05d7Wl/a2bo+HpyXEl+/1C1tRPk2oZsr3tv18GWOBz2UZwjJeO1lZnJcbQ3dNPo/AxzxN3e9+g+nyqzbuT1lZ3D3+O3Il6cpdfkeV0cdp5e826GL1Peah3fL5Gz6YkrZofkTPSfTlLqSWdUv5l8GecVcZCLS4sZr8ilt8UiUsxo22nVv3jC31MX/AOfH8xuJno/pil/Mn8QWcU+p5p6T6Sf0JLNp/wA7+LH0xfA3Mz0n0xT6klmtPqviv3PNlnM7W1MlHN5dSfTS7mZ6R6Vp9V8V+4vStPr9Dz1ZzU6/QyQzqq+/tSZj9OZNzM770rADgHm8+i/pX7APp43UyNfyVxMPvToRXVzSCj5Owf8AExdNdqcZT+ZDF+WU5/hlJ9OHTRpRzzHzf+BRa9lON/od1eQ1/E0jGlfCOgh5NYNK88RWn2jFL9GV2YZNTV+Cq8l1lCX1uvoa2jPKvhViuzhAdDyYzSq/8WrOC8XKc5fK5hBuLuWqvv8A8K1fsinxMZwbvt7eZrrE1Hy1P2JndYbyIw9NasXiJP8A0r5tmZ4nKsM7U1KvLpF6v2RufnQfEE5P8lwFpdujgo06z5xmvczPTpU01xnUS8bJX+Z20s9jV9Wll7mvzL/Yp82wWNqp8LLKFNP8WmDl8Wyx8lviccf8kTDrk0oejEt61e/5oxt8jHUxOC5U68493GS/9v0OdzDKsTTb4tPQ/FK1l8CsqSa5m9ad8qTa/QUdRisTTX3cSp+1VP2NWGZxg7pxl7ad/qznuKxcQz5qmMToa+dN8m1fooJfQ145xVj92co+yyKR1Q4pXVVRcS5nmk5O8nqfWSTMEsVfp7irdUOKLGJbRnJ/u2kRliX1v7yr4ocUNoYlmsT3H513KvihxSDEtPOe41iSrVYfFLYxLujmLj+GD/zRTMk82lLnpivyRSKBVSXGFq7JiXsJqf8A1Ff8+xJ0p+EoS/yyRQ8YlDEtcmZWhiW7qSXMXnJWvGSfNkeMR0TEtViSaxLZUcYkqxOBiXHFl0fwBYoqY4h9WS45eBiW3nXcCq4wicExPoLCYeC5QgvZFG6kID4/Ubs79IkMQGqJ0GviIJ80n7UmRjh4JXUIp9kkAG63RzP3Zjwv3mbdTkACfuNL+RnC+VS+8cU6cfW2XLogA+m8D+mjj+Tmcw+8zQbADqmZoAADWUBNgAKK4XACAYABQMYAAA0AAg4jQwBAQ0AFBIkgAoGiQACDAA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s-CL" altLang="es-CL" sz="1800">
              <a:latin typeface="Calibri" panose="020F050202020403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6126BC3-ECF3-4144-804F-BC4DB6E3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125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2 Marcador de contenido"/>
          <p:cNvSpPr>
            <a:spLocks noGrp="1" noChangeArrowheads="1"/>
          </p:cNvSpPr>
          <p:nvPr>
            <p:ph idx="1"/>
          </p:nvPr>
        </p:nvSpPr>
        <p:spPr>
          <a:xfrm>
            <a:off x="323528" y="908720"/>
            <a:ext cx="7992888" cy="5760640"/>
          </a:xfrm>
        </p:spPr>
        <p:txBody>
          <a:bodyPr rtlCol="0">
            <a:normAutofit fontScale="92500" lnSpcReduction="10000"/>
          </a:bodyPr>
          <a:lstStyle/>
          <a:p>
            <a:pPr>
              <a:defRPr/>
            </a:pPr>
            <a:endParaRPr lang="es-ES" altLang="es-ES" sz="2000" dirty="0"/>
          </a:p>
          <a:p>
            <a:pPr marL="0" indent="0">
              <a:buNone/>
              <a:defRPr/>
            </a:pPr>
            <a:r>
              <a:rPr lang="es-ES" altLang="es-ES" dirty="0"/>
              <a:t>Se mantiene</a:t>
            </a:r>
            <a:r>
              <a:rPr lang="es-ES" altLang="es-ES" sz="2000" dirty="0"/>
              <a:t>:</a:t>
            </a:r>
          </a:p>
          <a:p>
            <a:pPr marL="0" indent="0">
              <a:buNone/>
              <a:defRPr/>
            </a:pPr>
            <a:endParaRPr lang="es-ES" altLang="es-ES" sz="2000" dirty="0"/>
          </a:p>
          <a:p>
            <a:pPr>
              <a:defRPr/>
            </a:pPr>
            <a:r>
              <a:rPr lang="es-ES" altLang="es-ES" dirty="0"/>
              <a:t>Ubicación  en dependencias exclusivas en la Dirección del Servicio de Salud Metropolitano Sur.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ES" dirty="0"/>
              <a:t>Link en la pagina Web del Servicio y  c</a:t>
            </a:r>
            <a:r>
              <a:rPr lang="es-ES" dirty="0"/>
              <a:t>orreo</a:t>
            </a:r>
            <a:r>
              <a:rPr lang="es-ES" b="1" dirty="0"/>
              <a:t> </a:t>
            </a:r>
            <a:r>
              <a:rPr lang="es-ES" dirty="0"/>
              <a:t>electrónico: comiteeticocientifico@ssms.gob.cl</a:t>
            </a:r>
            <a:endParaRPr lang="es-ES" altLang="es-ES" dirty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s-ES" altLang="es-ES" dirty="0"/>
              <a:t>Equipamiento computacional actualizado, teléfono fijo y móvil.</a:t>
            </a:r>
          </a:p>
          <a:p>
            <a:pPr algn="just">
              <a:defRPr/>
            </a:pPr>
            <a:r>
              <a:rPr lang="es-ES" altLang="es-ES" dirty="0"/>
              <a:t>Programa  Informático (aplicación feng-office), para apoyar vigilancia de los estudios de investigación. </a:t>
            </a:r>
          </a:p>
          <a:p>
            <a:pPr algn="just">
              <a:defRPr/>
            </a:pPr>
            <a:r>
              <a:rPr lang="es-ES" altLang="es-ES" dirty="0"/>
              <a:t>Dependencias exclusivas para el CEC.</a:t>
            </a:r>
          </a:p>
          <a:p>
            <a:pPr algn="just">
              <a:defRPr/>
            </a:pPr>
            <a:r>
              <a:rPr lang="es-ES" altLang="es-ES" dirty="0"/>
              <a:t>Acceso a sala de Unidad de Capacitación Dirección del Servicio, para realizar las sesiones ampliadas. 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es-ES" altLang="es-ES" sz="2800" dirty="0"/>
              <a:t>   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s-ES" altLang="es-ES" sz="2800" dirty="0"/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s-ES" altLang="es-ES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S" dirty="0"/>
          </a:p>
        </p:txBody>
      </p:sp>
      <p:sp>
        <p:nvSpPr>
          <p:cNvPr id="7" name="4 Título"/>
          <p:cNvSpPr txBox="1">
            <a:spLocks noChangeArrowheads="1"/>
          </p:cNvSpPr>
          <p:nvPr/>
        </p:nvSpPr>
        <p:spPr>
          <a:xfrm>
            <a:off x="677825" y="424040"/>
            <a:ext cx="7424184" cy="152300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S" altLang="es-CL" sz="2000" b="1" dirty="0"/>
              <a:t>Ubicación-Equipamiento</a:t>
            </a:r>
            <a:br>
              <a:rPr lang="es-ES" altLang="es-CL" b="1" dirty="0"/>
            </a:br>
            <a:br>
              <a:rPr lang="es-ES" altLang="es-CL" b="1" dirty="0"/>
            </a:br>
            <a:endParaRPr lang="es-ES" altLang="es-CL" sz="2700" b="1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A2E308C-9206-43B3-B5B9-EABCFE49511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3520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67544" y="525484"/>
            <a:ext cx="7848872" cy="887291"/>
          </a:xfrm>
        </p:spPr>
        <p:txBody>
          <a:bodyPr>
            <a:normAutofit fontScale="90000"/>
          </a:bodyPr>
          <a:lstStyle/>
          <a:p>
            <a:pPr algn="ctr"/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2700" b="1" dirty="0">
                <a:solidFill>
                  <a:schemeClr val="tx1"/>
                </a:solidFill>
              </a:rPr>
            </a:br>
            <a:br>
              <a:rPr lang="es-ES" altLang="es-ES" sz="3100" b="1" dirty="0">
                <a:solidFill>
                  <a:schemeClr val="tx1"/>
                </a:solidFill>
              </a:rPr>
            </a:br>
            <a:br>
              <a:rPr lang="es-ES" altLang="es-ES" sz="3100" b="1" dirty="0">
                <a:solidFill>
                  <a:schemeClr val="tx1"/>
                </a:solidFill>
              </a:rPr>
            </a:br>
            <a:r>
              <a:rPr lang="es-ES" altLang="es-ES" sz="3100" b="1" dirty="0">
                <a:solidFill>
                  <a:schemeClr val="tx1"/>
                </a:solidFill>
              </a:rPr>
              <a:t>Secretaría administrativa</a:t>
            </a:r>
            <a:endParaRPr lang="es-CL" sz="31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8424D30-058B-407F-BA13-98D825DF8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929316"/>
              </p:ext>
            </p:extLst>
          </p:nvPr>
        </p:nvGraphicFramePr>
        <p:xfrm>
          <a:off x="2195736" y="4293096"/>
          <a:ext cx="3711756" cy="1580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064">
                  <a:extLst>
                    <a:ext uri="{9D8B030D-6E8A-4147-A177-3AD203B41FA5}">
                      <a16:colId xmlns:a16="http://schemas.microsoft.com/office/drawing/2014/main" val="619613420"/>
                    </a:ext>
                  </a:extLst>
                </a:gridCol>
                <a:gridCol w="1568388">
                  <a:extLst>
                    <a:ext uri="{9D8B030D-6E8A-4147-A177-3AD203B41FA5}">
                      <a16:colId xmlns:a16="http://schemas.microsoft.com/office/drawing/2014/main" val="4231210570"/>
                    </a:ext>
                  </a:extLst>
                </a:gridCol>
                <a:gridCol w="1412304">
                  <a:extLst>
                    <a:ext uri="{9D8B030D-6E8A-4147-A177-3AD203B41FA5}">
                      <a16:colId xmlns:a16="http://schemas.microsoft.com/office/drawing/2014/main" val="792857118"/>
                    </a:ext>
                  </a:extLst>
                </a:gridCol>
              </a:tblGrid>
              <a:tr h="97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Años </a:t>
                      </a:r>
                      <a:endParaRPr lang="es-C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Cantidad de documentos emitidos                             (memos, ordinarios)</a:t>
                      </a:r>
                      <a:endParaRPr lang="es-C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Estudios de Investigación Ingresados al CEC y codificados </a:t>
                      </a:r>
                      <a:endParaRPr lang="es-ES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179895"/>
                  </a:ext>
                </a:extLst>
              </a:tr>
              <a:tr h="5037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4228666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21D2FB99-C613-4BD8-8C99-31AD5ECA8257}"/>
              </a:ext>
            </a:extLst>
          </p:cNvPr>
          <p:cNvSpPr txBox="1"/>
          <p:nvPr/>
        </p:nvSpPr>
        <p:spPr>
          <a:xfrm>
            <a:off x="467544" y="1926124"/>
            <a:ext cx="76001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dirty="0"/>
              <a:t>Sus funciones de acuerdo al Reglamento interno vigente.</a:t>
            </a:r>
          </a:p>
          <a:p>
            <a:pPr marL="342900" indent="-342900" algn="just">
              <a:buAutoNum type="arabicPeriod"/>
            </a:pPr>
            <a:r>
              <a:rPr lang="es-ES" dirty="0"/>
              <a:t>Se recepcionan estudios y  documentos vía correo electrónico</a:t>
            </a:r>
          </a:p>
          <a:p>
            <a:pPr algn="just"/>
            <a:r>
              <a:rPr lang="es-ES" dirty="0"/>
              <a:t>      y en casos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/>
              <a:t>excepcionales presencial.</a:t>
            </a:r>
          </a:p>
          <a:p>
            <a:pPr algn="just"/>
            <a:r>
              <a:rPr lang="es-ES" dirty="0"/>
              <a:t>3.  Se asigna códigos (orden en correlativo) a cada estudio ingresado al CEC.</a:t>
            </a:r>
          </a:p>
          <a:p>
            <a:pPr algn="just"/>
            <a:r>
              <a:rPr lang="es-ES" dirty="0"/>
              <a:t>4. Los documentos respuesta para investigadores u otros se remiten escaneados vía electrónica.</a:t>
            </a:r>
          </a:p>
          <a:p>
            <a:pPr marL="342900" indent="-342900">
              <a:buAutoNum type="arabicPeriod"/>
            </a:pPr>
            <a:endParaRPr lang="es-ES" dirty="0"/>
          </a:p>
          <a:p>
            <a:endParaRPr lang="es-C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FBEE23-1CD2-445C-B89F-4F29CFE6DB98}"/>
              </a:ext>
            </a:extLst>
          </p:cNvPr>
          <p:cNvSpPr txBox="1"/>
          <p:nvPr/>
        </p:nvSpPr>
        <p:spPr>
          <a:xfrm>
            <a:off x="323528" y="1556792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altLang="es-ES" b="1" dirty="0">
                <a:solidFill>
                  <a:schemeClr val="tx1"/>
                </a:solidFill>
              </a:rPr>
              <a:t>Se mantiene organización y  secretaria </a:t>
            </a:r>
            <a:r>
              <a:rPr lang="es-ES" altLang="es-ES" b="1" dirty="0"/>
              <a:t>con</a:t>
            </a:r>
            <a:r>
              <a:rPr lang="es-ES" altLang="es-ES" b="1" dirty="0">
                <a:solidFill>
                  <a:schemeClr val="tx1"/>
                </a:solidFill>
              </a:rPr>
              <a:t> 44 horas.</a:t>
            </a:r>
            <a:endParaRPr lang="es-CL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1618F0E-24C8-49A7-AC15-F14AC6AF49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067732" y="5811308"/>
            <a:ext cx="609600" cy="521208"/>
          </a:xfrm>
        </p:spPr>
        <p:txBody>
          <a:bodyPr/>
          <a:lstStyle/>
          <a:p>
            <a:fld id="{14297A9A-13EC-47BB-ADD7-EE2151745366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625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2 Marcador de contenido"/>
          <p:cNvSpPr>
            <a:spLocks noGrp="1" noChangeArrowheads="1"/>
          </p:cNvSpPr>
          <p:nvPr>
            <p:ph idx="1"/>
          </p:nvPr>
        </p:nvSpPr>
        <p:spPr>
          <a:xfrm>
            <a:off x="413708" y="1701304"/>
            <a:ext cx="7859216" cy="4032746"/>
          </a:xfrm>
        </p:spPr>
        <p:txBody>
          <a:bodyPr rtlCol="0">
            <a:normAutofit/>
          </a:bodyPr>
          <a:lstStyle/>
          <a:p>
            <a:pPr marL="0" indent="0" algn="just">
              <a:buNone/>
              <a:defRPr/>
            </a:pPr>
            <a:endParaRPr lang="es-ES" altLang="es-ES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S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S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s-ES" altLang="es-ES" sz="2000" dirty="0"/>
              <a:t>Asesores  expertos para consultas en materias salud  específicas, tales como:  salud mental, farmacia, VIH, enfermedades crónicas,  entre otros.) que pertenecen a  hospitales de la Red interna y otros deptos. técnicos del SSMS.</a:t>
            </a:r>
            <a:endParaRPr lang="es-ES" altLang="es-ES" sz="2600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/>
              <a:t>ASESORES TÉCNICOS DEL CEC</a:t>
            </a:r>
            <a:endParaRPr lang="es-CL" sz="2800" b="1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EAAA5C4-7B00-40F0-8655-6C7F2F739A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521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 noChangeArrowheads="1"/>
          </p:cNvSpPr>
          <p:nvPr>
            <p:ph type="title"/>
          </p:nvPr>
        </p:nvSpPr>
        <p:spPr>
          <a:xfrm>
            <a:off x="179512" y="404664"/>
            <a:ext cx="8568630" cy="108011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altLang="es-ES" sz="2400" b="1" dirty="0"/>
              <a:t> </a:t>
            </a:r>
            <a:r>
              <a:rPr lang="es-ES" altLang="es-ES" sz="2800" b="1" dirty="0"/>
              <a:t>ORGANIZACIÓN Y FUNCIONAMIENTO</a:t>
            </a:r>
            <a:br>
              <a:rPr lang="es-ES" altLang="es-ES" sz="2800" b="1" dirty="0"/>
            </a:br>
            <a:endParaRPr lang="es-ES" altLang="es-ES" sz="2800" b="1" dirty="0"/>
          </a:p>
        </p:txBody>
      </p:sp>
      <p:sp>
        <p:nvSpPr>
          <p:cNvPr id="29699" name="2 Marcador de contenido"/>
          <p:cNvSpPr>
            <a:spLocks noGrp="1" noChangeArrowheads="1"/>
          </p:cNvSpPr>
          <p:nvPr>
            <p:ph idx="1"/>
          </p:nvPr>
        </p:nvSpPr>
        <p:spPr>
          <a:xfrm>
            <a:off x="179512" y="1412776"/>
            <a:ext cx="8568630" cy="5328592"/>
          </a:xfrm>
        </p:spPr>
        <p:txBody>
          <a:bodyPr rtlCol="0">
            <a:normAutofit/>
          </a:bodyPr>
          <a:lstStyle/>
          <a:p>
            <a:pPr marL="0" indent="0" algn="just">
              <a:buNone/>
              <a:defRPr/>
            </a:pPr>
            <a:r>
              <a:rPr lang="es-ES" altLang="es-ES" dirty="0"/>
              <a:t>Organización de acuerdo a:</a:t>
            </a:r>
          </a:p>
          <a:p>
            <a:pPr marL="0" indent="0" algn="just">
              <a:buNone/>
              <a:defRPr/>
            </a:pPr>
            <a:endParaRPr lang="es-ES" altLang="es-ES" dirty="0"/>
          </a:p>
          <a:p>
            <a:pPr marL="0" indent="0" algn="just">
              <a:buNone/>
              <a:defRPr/>
            </a:pPr>
            <a:r>
              <a:rPr lang="es-ES" altLang="es-ES" sz="2000" dirty="0"/>
              <a:t>Reglamento vigente, Versión 7.1.1 por Resolución Ex. </a:t>
            </a:r>
            <a:r>
              <a:rPr lang="es-ES" altLang="es-ES" sz="2000" dirty="0" err="1"/>
              <a:t>N°</a:t>
            </a:r>
            <a:r>
              <a:rPr lang="es-ES" altLang="es-ES" sz="2000" dirty="0"/>
              <a:t> 2313329086  del 17/11/2023 de la SEREMI de salud.</a:t>
            </a:r>
          </a:p>
          <a:p>
            <a:pPr marL="0" indent="0" algn="just">
              <a:buNone/>
              <a:defRPr/>
            </a:pPr>
            <a:endParaRPr lang="es-ES" altLang="es-ES" sz="2000" dirty="0"/>
          </a:p>
          <a:p>
            <a:pPr algn="just"/>
            <a:r>
              <a:rPr lang="es-ES" altLang="es-ES" sz="2000" dirty="0"/>
              <a:t>Directiva sesiona cada 15 días, cuando no corresponde sesión ampliada.</a:t>
            </a:r>
          </a:p>
          <a:p>
            <a:pPr algn="just"/>
            <a:r>
              <a:rPr lang="es-ES" altLang="es-ES" sz="2000" dirty="0"/>
              <a:t>Sesiones ampliadas quincenales donde deben asistir todos sus integrantes, vía presencial o telemática.</a:t>
            </a:r>
          </a:p>
          <a:p>
            <a:pPr algn="just"/>
            <a:r>
              <a:rPr lang="es-ES" altLang="es-ES" sz="2000" dirty="0"/>
              <a:t>Sesiones extraordinarias para resolver  situaciones especiales como son: las  evaluaciones de números trabajos presentados simultáneamente. </a:t>
            </a:r>
          </a:p>
          <a:p>
            <a:pPr marL="0" indent="0" algn="just">
              <a:buNone/>
            </a:pPr>
            <a:r>
              <a:rPr lang="es-ES" altLang="es-ES" sz="2000" dirty="0"/>
              <a:t>     </a:t>
            </a:r>
          </a:p>
          <a:p>
            <a:pPr algn="just">
              <a:defRPr/>
            </a:pPr>
            <a:endParaRPr lang="es-ES" altLang="es-ES" sz="2000" dirty="0"/>
          </a:p>
          <a:p>
            <a:pPr marL="0" indent="0" algn="just">
              <a:buNone/>
              <a:defRPr/>
            </a:pPr>
            <a:endParaRPr lang="es-ES" altLang="es-ES" sz="2000" dirty="0"/>
          </a:p>
          <a:p>
            <a:pPr marL="0" indent="0" algn="just">
              <a:buNone/>
              <a:defRPr/>
            </a:pPr>
            <a:endParaRPr lang="es-ES" altLang="es-ES" sz="2000" dirty="0"/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s-ES" altLang="es-ES" sz="26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S" sz="2600" dirty="0"/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" alt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F9DFA5E-EEC6-4C4E-BC61-A747D3FD364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3972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CD3B7-DB4B-4E3C-BCED-DD6ABD30A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altLang="es-ES" sz="2400" b="1" dirty="0"/>
              <a:t>ORGANIZACIÓN Y FUNCIONAMIENTO</a:t>
            </a:r>
            <a:endParaRPr lang="es-CL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3A9887-8498-4B2A-BA3D-E1CB1C63C26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altLang="es-ES" sz="2400" b="1" dirty="0"/>
          </a:p>
          <a:p>
            <a:pPr marL="0" indent="0">
              <a:buNone/>
            </a:pPr>
            <a:r>
              <a:rPr lang="es-ES" altLang="es-ES" b="1" dirty="0"/>
              <a:t>De los integrantes:</a:t>
            </a:r>
          </a:p>
          <a:p>
            <a:pPr marL="0" indent="0">
              <a:buNone/>
            </a:pPr>
            <a:endParaRPr lang="es-ES" altLang="es-ES" b="1" dirty="0"/>
          </a:p>
          <a:p>
            <a:r>
              <a:rPr lang="es-ES" altLang="es-ES" sz="2000" dirty="0"/>
              <a:t>Durante el año 2025, por asumir   otras funciones en la Dirección del Servicio,  renuncia al CEC-  Rocio Aravena y durante el año 2026 se harán las gestiones para su reemplazo y  formalización con SEREMI.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11F35F-1691-4B50-AB08-87A25C8925B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98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6C777-50A8-438E-9B19-4A006B33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altLang="es-ES" sz="2800" b="1" dirty="0"/>
              <a:t>ACTIVIDADES REALIZADAS  </a:t>
            </a:r>
            <a:br>
              <a:rPr lang="es-ES" altLang="es-ES" sz="2800" b="1" dirty="0"/>
            </a:br>
            <a:endParaRPr lang="es-CL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CE3E44-EEBF-4D2D-BF5F-61B6DBD18CB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136904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sz="2100" b="1" dirty="0">
                <a:effectLst/>
                <a:ea typeface="Calibri" panose="020F0502020204030204" pitchFamily="34" charset="0"/>
              </a:rPr>
              <a:t>Durante el año 2025: </a:t>
            </a:r>
          </a:p>
          <a:p>
            <a:pPr marL="0" indent="0" algn="just">
              <a:buNone/>
            </a:pPr>
            <a:endParaRPr lang="es-CL" sz="21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es-CL" sz="17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Las</a:t>
            </a:r>
            <a:r>
              <a:rPr lang="es-CL" sz="17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 reuniones se realizaron por vía presencial y telemática, en plataforma formal de la institución  y con los resguardos informáticos respectivos, con el apoyo del Depto. de Gestión técnica de la información y comunicación.</a:t>
            </a:r>
          </a:p>
          <a:p>
            <a:pPr marL="0" indent="0" algn="just">
              <a:buNone/>
            </a:pPr>
            <a:endParaRPr lang="es-CL" sz="1700" dirty="0">
              <a:effectLst/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CL" sz="17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Para estudios de investigación menos complejos, se utiliza correo electrónico para facilitar la entrega de las opiniones de los miembros del Comité y  la vía telemática sincrónica </a:t>
            </a:r>
            <a:r>
              <a:rPr lang="es-CL" sz="1700" b="1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y </a:t>
            </a:r>
            <a:r>
              <a:rPr lang="es-CL" sz="17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presencial para los más complejos dentro de los cuales se encuentran los patrocinados por la industria farmacéutica.</a:t>
            </a:r>
          </a:p>
          <a:p>
            <a:pPr marL="0" indent="0" algn="just">
              <a:buNone/>
            </a:pPr>
            <a:endParaRPr lang="es-CL" sz="1700" dirty="0">
              <a:effectLst/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CL" sz="1700" dirty="0"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En aquellos protocolos que se requiere aclaración del investigador, se cita a éste a reunión, vía telemática.</a:t>
            </a:r>
          </a:p>
          <a:p>
            <a:pPr marL="0" indent="0" algn="just">
              <a:buNone/>
            </a:pPr>
            <a:endParaRPr lang="es-CL" sz="1700" dirty="0">
              <a:effectLst/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CL" sz="1700" dirty="0">
              <a:effectLst/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C94C7E-1BD6-4DAD-9F02-BCCA1AF1110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115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6C777-50A8-438E-9B19-4A006B33B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496944" cy="1143000"/>
          </a:xfrm>
        </p:spPr>
        <p:txBody>
          <a:bodyPr>
            <a:normAutofit/>
          </a:bodyPr>
          <a:lstStyle/>
          <a:p>
            <a:pPr algn="ctr"/>
            <a:br>
              <a:rPr lang="es-ES" altLang="es-ES" sz="2800" b="1" dirty="0"/>
            </a:br>
            <a:r>
              <a:rPr lang="es-ES" altLang="es-ES" sz="2800" b="1" dirty="0"/>
              <a:t>ACTIVIDADES REALIZADAS</a:t>
            </a:r>
            <a:endParaRPr lang="es-CL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CE3E44-EEBF-4D2D-BF5F-61B6DBD18CB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136904" cy="4873752"/>
          </a:xfrm>
        </p:spPr>
        <p:txBody>
          <a:bodyPr>
            <a:norm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endParaRPr lang="es-CL" sz="1800" dirty="0"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CL" sz="18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Envío de los resultados de las evaluaciones bioéticas,  dentro de los plazos establecidos en el reglamento interno del CEC, por vía electrónica y en papel.</a:t>
            </a:r>
            <a:endParaRPr lang="es-CL" sz="1800" dirty="0"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es-CL" sz="1800" dirty="0">
              <a:effectLst/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CL" sz="1800" dirty="0">
                <a:effectLst/>
                <a:ea typeface="Times New Roman" panose="02020603050405020304" pitchFamily="18" charset="0"/>
              </a:rPr>
              <a:t>Se realizó </a:t>
            </a:r>
            <a:r>
              <a:rPr lang="es-CL" sz="1800" dirty="0">
                <a:ea typeface="Times New Roman" panose="02020603050405020304" pitchFamily="18" charset="0"/>
              </a:rPr>
              <a:t>a</a:t>
            </a:r>
            <a:r>
              <a:rPr lang="es-CL" sz="1800" dirty="0">
                <a:effectLst/>
                <a:ea typeface="Times New Roman" panose="02020603050405020304" pitchFamily="18" charset="0"/>
              </a:rPr>
              <a:t>sesoría y atención presencial a Investigadores y/o encargados de investigaciones de los distintos establecimientos por parte de la directiva  del CEC, cuando fue requerida.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es-CL" sz="1800" dirty="0">
              <a:effectLst/>
              <a:ea typeface="Times New Roman" panose="02020603050405020304" pitchFamily="18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CL" sz="1800" dirty="0">
                <a:ea typeface="Calibri" panose="020F0502020204030204" pitchFamily="34" charset="0"/>
              </a:rPr>
              <a:t>La capacitación anual para los integrantes del CEC, se realizó por vía </a:t>
            </a:r>
            <a:r>
              <a:rPr lang="es-CL" sz="1800" dirty="0">
                <a:effectLst/>
                <a:ea typeface="Calibri" panose="020F0502020204030204" pitchFamily="34" charset="0"/>
              </a:rPr>
              <a:t>telemática sincrónica.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794ADB-0F20-4025-AE37-7223A6B829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221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59688" cy="1143000"/>
          </a:xfrm>
        </p:spPr>
        <p:txBody>
          <a:bodyPr>
            <a:normAutofit/>
          </a:bodyPr>
          <a:lstStyle/>
          <a:p>
            <a:pPr algn="ctr"/>
            <a:r>
              <a:rPr lang="es-CL" sz="2000" b="1" dirty="0"/>
              <a:t>ACTIVIDADES </a:t>
            </a:r>
            <a:r>
              <a:rPr lang="es-CL" sz="2000" b="1" cap="none" dirty="0"/>
              <a:t>REALIZADAS DURANTE AÑO 2025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496944" cy="4853136"/>
          </a:xfrm>
        </p:spPr>
        <p:txBody>
          <a:bodyPr>
            <a:normAutofit/>
          </a:bodyPr>
          <a:lstStyle/>
          <a:p>
            <a:pPr algn="just"/>
            <a:endParaRPr lang="es-CL" sz="2000" dirty="0"/>
          </a:p>
          <a:p>
            <a:pPr algn="just"/>
            <a:r>
              <a:rPr lang="es-CL" sz="2200" dirty="0"/>
              <a:t>Evaluación de 150 estudios ( Anexo 1):</a:t>
            </a:r>
          </a:p>
          <a:p>
            <a:pPr marL="0" indent="0" algn="just">
              <a:buNone/>
            </a:pPr>
            <a:r>
              <a:rPr lang="es-CL" sz="2200" dirty="0"/>
              <a:t>    </a:t>
            </a:r>
            <a:r>
              <a:rPr lang="es-CL" sz="1900" dirty="0"/>
              <a:t>- Aspectos  éticos científicos  de protocolos de investigación.</a:t>
            </a:r>
          </a:p>
          <a:p>
            <a:pPr marL="0" indent="0" algn="just">
              <a:buNone/>
            </a:pPr>
            <a:r>
              <a:rPr lang="es-CL" sz="1900" dirty="0"/>
              <a:t>    - Antecedentes de  investigadores.</a:t>
            </a:r>
            <a:endParaRPr lang="es-CL" sz="19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s-CL" sz="1900" b="1" dirty="0"/>
              <a:t>    </a:t>
            </a:r>
            <a:endParaRPr lang="es-CL" sz="2200" dirty="0">
              <a:solidFill>
                <a:srgbClr val="FF0000"/>
              </a:solidFill>
            </a:endParaRPr>
          </a:p>
          <a:p>
            <a:pPr algn="just"/>
            <a:r>
              <a:rPr lang="es-CL" sz="1900" dirty="0"/>
              <a:t>Seguimiento, no presencial,  a la ejecución del estudios clínicos.</a:t>
            </a:r>
          </a:p>
          <a:p>
            <a:pPr marL="0" indent="0" algn="just">
              <a:buNone/>
            </a:pPr>
            <a:endParaRPr lang="es-CL" sz="2200" dirty="0"/>
          </a:p>
          <a:p>
            <a:pPr algn="just"/>
            <a:r>
              <a:rPr lang="es-CL" sz="1900" dirty="0"/>
              <a:t>Entrega de informes a establecimientos de la Red hospitalaria y Atención Primaria de Salud (APS), de acuerdo a lo programado o por demanda espontánea.</a:t>
            </a:r>
          </a:p>
          <a:p>
            <a:pPr marL="0" indent="0" algn="just">
              <a:buNone/>
            </a:pPr>
            <a:endParaRPr lang="es-CL" sz="2200" dirty="0"/>
          </a:p>
          <a:p>
            <a:pPr algn="just"/>
            <a:r>
              <a:rPr lang="es-CL" sz="1900" dirty="0"/>
              <a:t>Asesoría a profesionales  de establecimientos de salud.</a:t>
            </a:r>
          </a:p>
          <a:p>
            <a:pPr marL="0" indent="0" algn="just">
              <a:buNone/>
            </a:pPr>
            <a:endParaRPr lang="es-CL" sz="1900" dirty="0"/>
          </a:p>
          <a:p>
            <a:pPr marL="0" indent="0" algn="just">
              <a:buNone/>
            </a:pPr>
            <a:endParaRPr lang="es-CL" sz="2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54F25D-85A2-4DED-B5E8-DABE39E984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677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064896" cy="252028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endParaRPr lang="es-CL" sz="2300" dirty="0"/>
          </a:p>
          <a:p>
            <a:pPr marL="0" indent="0" algn="just">
              <a:buNone/>
            </a:pPr>
            <a:r>
              <a:rPr lang="es-CL" sz="2900" dirty="0"/>
              <a:t>1. La legislación actual le entrega a la Autoridad Sanitaria, así  como                       también,  a los integrantes de los CEC la obligación de denunciar a los Tribunales de Justicia que correspondan, los hechos constitutivos de algunas de las actuaciones previstas en la Ley </a:t>
            </a:r>
            <a:r>
              <a:rPr lang="es-CL" sz="2900" dirty="0" err="1"/>
              <a:t>N°</a:t>
            </a:r>
            <a:r>
              <a:rPr lang="es-CL" sz="2900" dirty="0"/>
              <a:t> 20.120, y de las que tomaren conocimiento con motivo del desarrollo de las investigaciones científico biomédicas. </a:t>
            </a:r>
          </a:p>
          <a:p>
            <a:pPr marL="457200" indent="-457200" algn="just">
              <a:buAutoNum type="arabicPeriod"/>
            </a:pPr>
            <a:endParaRPr lang="es-CL" sz="2900" dirty="0"/>
          </a:p>
          <a:p>
            <a:pPr marL="0" indent="0" algn="just">
              <a:buNone/>
            </a:pPr>
            <a:r>
              <a:rPr lang="es-ES" sz="2900" b="1" dirty="0">
                <a:solidFill>
                  <a:srgbClr val="0070C0"/>
                </a:solidFill>
              </a:rPr>
              <a:t>        </a:t>
            </a:r>
            <a:r>
              <a:rPr lang="es-ES" sz="2900" b="1" dirty="0">
                <a:solidFill>
                  <a:schemeClr val="accent2">
                    <a:lumMod val="75000"/>
                  </a:schemeClr>
                </a:solidFill>
              </a:rPr>
              <a:t>Durante el año 2025, no se detectaron situaciones                                                         constitutivas de denuncia por parte de este Comité.</a:t>
            </a:r>
          </a:p>
          <a:p>
            <a:pPr marL="0" indent="0" algn="just">
              <a:buNone/>
            </a:pPr>
            <a:endParaRPr lang="es-ES" sz="23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es-ES" sz="2300" b="1" dirty="0"/>
          </a:p>
          <a:p>
            <a:pPr marL="0" indent="0" algn="just">
              <a:buNone/>
            </a:pPr>
            <a:endParaRPr lang="es-ES" sz="2300" b="1" dirty="0"/>
          </a:p>
          <a:p>
            <a:pPr marL="0" indent="0" algn="just">
              <a:buNone/>
            </a:pPr>
            <a:endParaRPr lang="es-ES" sz="2300" b="1" dirty="0"/>
          </a:p>
          <a:p>
            <a:pPr marL="0" indent="0" algn="just">
              <a:buNone/>
            </a:pPr>
            <a:endParaRPr lang="es-ES" sz="2300" b="1" dirty="0"/>
          </a:p>
          <a:p>
            <a:pPr marL="0" indent="0">
              <a:buNone/>
            </a:pPr>
            <a:endParaRPr lang="es-E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ES" sz="2400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CL" sz="2100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352928" cy="850106"/>
          </a:xfrm>
        </p:spPr>
        <p:txBody>
          <a:bodyPr>
            <a:normAutofit/>
          </a:bodyPr>
          <a:lstStyle/>
          <a:p>
            <a:pPr algn="ctr"/>
            <a:r>
              <a:rPr lang="es-CL" sz="2800" b="1" dirty="0"/>
              <a:t>OBLIGACIONES DE LOS  CEC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FFA4A55-2C08-43FE-AC07-0D7D54C73D71}"/>
              </a:ext>
            </a:extLst>
          </p:cNvPr>
          <p:cNvSpPr txBox="1"/>
          <p:nvPr/>
        </p:nvSpPr>
        <p:spPr>
          <a:xfrm>
            <a:off x="179512" y="4106501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2. Someterse a la supervisión por parte de las autoridades sanitarias.</a:t>
            </a:r>
          </a:p>
          <a:p>
            <a:pPr algn="just"/>
            <a:r>
              <a:rPr lang="es-ES" b="1" dirty="0">
                <a:solidFill>
                  <a:srgbClr val="0070C0"/>
                </a:solidFill>
              </a:rPr>
              <a:t>     </a:t>
            </a:r>
          </a:p>
          <a:p>
            <a:pPr algn="just"/>
            <a:r>
              <a:rPr lang="es-ES" b="1" dirty="0">
                <a:solidFill>
                  <a:srgbClr val="0070C0"/>
                </a:solidFill>
              </a:rPr>
              <a:t>        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El 17 de junio del 2025, tuvimos procesos de supervisión por parte de la SEREMI de Salud. Acta N°0356290</a:t>
            </a:r>
            <a:endParaRPr lang="es-C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BF208F-80C4-4752-BDBD-42DF391B0B3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8668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4183" y="310825"/>
            <a:ext cx="7467600" cy="576064"/>
          </a:xfrm>
        </p:spPr>
        <p:txBody>
          <a:bodyPr>
            <a:normAutofit fontScale="90000"/>
          </a:bodyPr>
          <a:lstStyle/>
          <a:p>
            <a:pPr algn="ctr"/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CL" altLang="es-CL" sz="900" cap="none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s-MX" altLang="es-CL" sz="2700" b="1" u="sng" cap="none" dirty="0">
                <a:solidFill>
                  <a:schemeClr val="tx1"/>
                </a:solidFill>
                <a:latin typeface="Century Schoolbook" panose="02040604050505020304" pitchFamily="18" charset="0"/>
                <a:ea typeface="Times New Roman" panose="02020603050405020304" pitchFamily="18" charset="0"/>
              </a:rPr>
              <a:t>ACTIVIDADES REALIZADAS   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3736" y="886889"/>
            <a:ext cx="8724880" cy="3262191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es-MX" sz="7200" dirty="0"/>
          </a:p>
          <a:p>
            <a:pPr marL="0" lvl="0" indent="0">
              <a:buNone/>
            </a:pPr>
            <a:r>
              <a:rPr lang="es-MX" sz="7200" b="1" dirty="0"/>
              <a:t>   1. Evaluación de Estudios de Investigación </a:t>
            </a:r>
          </a:p>
          <a:p>
            <a:pPr marL="0" indent="0">
              <a:buNone/>
            </a:pPr>
            <a:endParaRPr lang="es-ES" sz="1900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           </a:t>
            </a: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MX" altLang="es-CL" sz="64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    Todos los estudios  fueron evaluados, dentro de los plazos estipulados</a:t>
            </a:r>
            <a:r>
              <a:rPr kumimoji="0" lang="es-MX" altLang="es-CL" sz="6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 en el Reglamento. </a:t>
            </a:r>
          </a:p>
          <a:p>
            <a:pPr marL="0" indent="0" algn="just">
              <a:buNone/>
            </a:pPr>
            <a:endParaRPr kumimoji="0" lang="es-MX" altLang="es-CL" sz="6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kumimoji="0" lang="es-MX" altLang="es-CL" sz="6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    </a:t>
            </a:r>
            <a:r>
              <a:rPr kumimoji="0" lang="es-MX" altLang="es-CL" sz="6400" b="1" i="0" u="none" strike="noStrike" cap="none" normalizeH="0" baseline="0" dirty="0">
                <a:ln>
                  <a:noFill/>
                </a:ln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Se adjunta Anexo 1</a:t>
            </a:r>
            <a:r>
              <a:rPr kumimoji="0" lang="es-MX" altLang="es-CL" sz="6400" b="0" i="0" u="none" strike="noStrike" cap="none" normalizeH="0" baseline="0" dirty="0">
                <a:ln>
                  <a:noFill/>
                </a:ln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,  </a:t>
            </a:r>
          </a:p>
          <a:p>
            <a:pPr marL="0" indent="0" algn="just">
              <a:buNone/>
            </a:pPr>
            <a:endParaRPr kumimoji="0" lang="es-MX" altLang="es-CL" sz="6400" b="0" i="0" u="none" strike="noStrike" cap="none" normalizeH="0" baseline="0" dirty="0">
              <a:ln>
                <a:noFill/>
              </a:ln>
              <a:effectLst/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MX" altLang="es-CL" sz="64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    E</a:t>
            </a:r>
            <a:r>
              <a:rPr kumimoji="0" lang="es-MX" altLang="es-CL" sz="6400" b="0" i="0" u="none" strike="noStrike" cap="none" normalizeH="0" baseline="0" dirty="0">
                <a:ln>
                  <a:noFill/>
                </a:ln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s parte del Sistema de Vigilancia, </a:t>
            </a:r>
            <a:r>
              <a:rPr lang="es-ES" sz="6400" dirty="0">
                <a:latin typeface="Century Schoolbook" panose="02040604050505020304" pitchFamily="18" charset="0"/>
              </a:rPr>
              <a:t>contiene  información general  de  los  estudios   ingresados y evaluados  durante el año 2025.</a:t>
            </a:r>
            <a:endParaRPr lang="es-ES" sz="6400" dirty="0"/>
          </a:p>
          <a:p>
            <a:pPr marL="0" indent="0" algn="just">
              <a:buNone/>
            </a:pPr>
            <a:endParaRPr lang="es-ES" sz="1700" dirty="0"/>
          </a:p>
          <a:p>
            <a:pPr marL="0" indent="0" algn="just">
              <a:buNone/>
            </a:pPr>
            <a:r>
              <a:rPr lang="es-ES" sz="1700" dirty="0"/>
              <a:t> </a:t>
            </a:r>
          </a:p>
          <a:p>
            <a:pPr marL="0" indent="0" algn="just">
              <a:buNone/>
            </a:pPr>
            <a:endParaRPr lang="es-ES" sz="17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354A7C9-61CE-4E90-8644-D077DAB25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508235"/>
              </p:ext>
            </p:extLst>
          </p:nvPr>
        </p:nvGraphicFramePr>
        <p:xfrm>
          <a:off x="2195736" y="1916832"/>
          <a:ext cx="3888432" cy="2023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4557">
                  <a:extLst>
                    <a:ext uri="{9D8B030D-6E8A-4147-A177-3AD203B41FA5}">
                      <a16:colId xmlns:a16="http://schemas.microsoft.com/office/drawing/2014/main" val="2641719941"/>
                    </a:ext>
                  </a:extLst>
                </a:gridCol>
                <a:gridCol w="1466863">
                  <a:extLst>
                    <a:ext uri="{9D8B030D-6E8A-4147-A177-3AD203B41FA5}">
                      <a16:colId xmlns:a16="http://schemas.microsoft.com/office/drawing/2014/main" val="2606777289"/>
                    </a:ext>
                  </a:extLst>
                </a:gridCol>
                <a:gridCol w="1397012">
                  <a:extLst>
                    <a:ext uri="{9D8B030D-6E8A-4147-A177-3AD203B41FA5}">
                      <a16:colId xmlns:a16="http://schemas.microsoft.com/office/drawing/2014/main" val="1828053896"/>
                    </a:ext>
                  </a:extLst>
                </a:gridCol>
              </a:tblGrid>
              <a:tr h="4796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600" b="1" u="none" strike="noStrike" dirty="0">
                          <a:effectLst/>
                        </a:rPr>
                        <a:t>Año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600" b="1" u="none" strike="noStrike" dirty="0">
                          <a:effectLst/>
                        </a:rPr>
                        <a:t>Protocolos Ingresados 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600" b="1" u="none" strike="noStrike" dirty="0">
                          <a:effectLst/>
                        </a:rPr>
                        <a:t>Protocolos Aprobados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000801"/>
                  </a:ext>
                </a:extLst>
              </a:tr>
              <a:tr h="291976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6419180"/>
                  </a:ext>
                </a:extLst>
              </a:tr>
              <a:tr h="434779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146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833730"/>
                  </a:ext>
                </a:extLst>
              </a:tr>
              <a:tr h="576239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2025</a:t>
                      </a:r>
                      <a:endParaRPr lang="es-CL" sz="14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150</a:t>
                      </a:r>
                      <a:endParaRPr lang="es-CL" sz="14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147</a:t>
                      </a:r>
                      <a:endParaRPr lang="es-CL" sz="1400" b="1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673077"/>
                  </a:ext>
                </a:extLst>
              </a:tr>
              <a:tr h="215034">
                <a:tc>
                  <a:txBody>
                    <a:bodyPr/>
                    <a:lstStyle/>
                    <a:p>
                      <a:pPr algn="ctr" rtl="0" fontAlgn="b"/>
                      <a:endParaRPr lang="es-C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C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s-C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418149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A1B585-5969-4F1A-A7F5-1CEAC6B50B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4183" y="310825"/>
            <a:ext cx="7467600" cy="576064"/>
          </a:xfrm>
        </p:spPr>
        <p:txBody>
          <a:bodyPr>
            <a:normAutofit fontScale="90000"/>
          </a:bodyPr>
          <a:lstStyle/>
          <a:p>
            <a:pPr algn="ctr"/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MX" altLang="es-CL" sz="2700" b="1" u="sng" cap="none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s-CL" altLang="es-CL" sz="900" cap="none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3736" y="1192088"/>
            <a:ext cx="8724880" cy="2596952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es-MX" sz="7200" dirty="0"/>
          </a:p>
          <a:p>
            <a:pPr marL="0" lvl="0" indent="0">
              <a:buNone/>
            </a:pPr>
            <a:r>
              <a:rPr lang="es-MX" sz="7200" b="1" dirty="0"/>
              <a:t>    </a:t>
            </a:r>
          </a:p>
          <a:p>
            <a:pPr marL="0" indent="0">
              <a:buNone/>
            </a:pPr>
            <a:endParaRPr lang="es-ES" sz="1900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           </a:t>
            </a: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MX" altLang="es-CL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altLang="es-CL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      </a:t>
            </a:r>
          </a:p>
          <a:p>
            <a:pPr marL="0" indent="0" algn="just">
              <a:buNone/>
            </a:pPr>
            <a:endParaRPr lang="es-MX" altLang="es-CL" sz="6400" dirty="0"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kumimoji="0" lang="es-MX" altLang="es-CL" sz="6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   </a:t>
            </a:r>
            <a:r>
              <a:rPr kumimoji="0" lang="es-MX" altLang="es-CL" sz="6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Schoolbook" panose="02040604050505020304" pitchFamily="18" charset="0"/>
                <a:ea typeface="Times New Roman" panose="02020603050405020304" pitchFamily="18" charset="0"/>
              </a:rPr>
              <a:t>    </a:t>
            </a:r>
            <a:endParaRPr kumimoji="0" lang="es-MX" altLang="es-CL" sz="6400" b="0" i="0" u="none" strike="noStrike" cap="none" normalizeH="0" baseline="0" dirty="0">
              <a:ln>
                <a:noFill/>
              </a:ln>
              <a:effectLst/>
              <a:latin typeface="Century Schoolbook" panose="020406040505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MX" altLang="es-CL" sz="6400" dirty="0">
                <a:latin typeface="Century Schoolbook" panose="02040604050505020304" pitchFamily="18" charset="0"/>
                <a:ea typeface="Times New Roman" panose="02020603050405020304" pitchFamily="18" charset="0"/>
              </a:rPr>
              <a:t>    </a:t>
            </a:r>
            <a:endParaRPr lang="es-ES" sz="1700" dirty="0"/>
          </a:p>
          <a:p>
            <a:pPr marL="0" indent="0" algn="just">
              <a:buNone/>
            </a:pPr>
            <a:r>
              <a:rPr lang="es-ES" sz="1700" dirty="0"/>
              <a:t> </a:t>
            </a:r>
          </a:p>
          <a:p>
            <a:pPr marL="0" indent="0" algn="just">
              <a:buNone/>
            </a:pPr>
            <a:endParaRPr lang="es-ES" sz="17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A1B585-5969-4F1A-A7F5-1CEAC6B50B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17</a:t>
            </a:fld>
            <a:endParaRPr lang="es-ES"/>
          </a:p>
        </p:txBody>
      </p:sp>
      <p:graphicFrame>
        <p:nvGraphicFramePr>
          <p:cNvPr id="5" name="Tabla 6">
            <a:extLst>
              <a:ext uri="{FF2B5EF4-FFF2-40B4-BE49-F238E27FC236}">
                <a16:creationId xmlns:a16="http://schemas.microsoft.com/office/drawing/2014/main" id="{5F744D96-BFAD-40C5-AD73-7A5D58E6338D}"/>
              </a:ext>
            </a:extLst>
          </p:cNvPr>
          <p:cNvGraphicFramePr>
            <a:graphicFrameLocks noGrp="1"/>
          </p:cNvGraphicFramePr>
          <p:nvPr/>
        </p:nvGraphicFramePr>
        <p:xfrm>
          <a:off x="1022151" y="1885411"/>
          <a:ext cx="6811663" cy="1525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1898922389"/>
                    </a:ext>
                  </a:extLst>
                </a:gridCol>
                <a:gridCol w="1279827">
                  <a:extLst>
                    <a:ext uri="{9D8B030D-6E8A-4147-A177-3AD203B41FA5}">
                      <a16:colId xmlns:a16="http://schemas.microsoft.com/office/drawing/2014/main" val="1119426780"/>
                    </a:ext>
                  </a:extLst>
                </a:gridCol>
                <a:gridCol w="2363484">
                  <a:extLst>
                    <a:ext uri="{9D8B030D-6E8A-4147-A177-3AD203B41FA5}">
                      <a16:colId xmlns:a16="http://schemas.microsoft.com/office/drawing/2014/main" val="1985031920"/>
                    </a:ext>
                  </a:extLst>
                </a:gridCol>
              </a:tblGrid>
              <a:tr h="68758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Protocolos </a:t>
                      </a:r>
                    </a:p>
                    <a:p>
                      <a:pPr algn="ctr"/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Ingresados  / Aprobados  </a:t>
                      </a:r>
                      <a:endParaRPr lang="es-CL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s-ES" sz="16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Tipo de Investigación 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Protocolos</a:t>
                      </a:r>
                      <a:endParaRPr lang="es-C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5398"/>
                  </a:ext>
                </a:extLst>
              </a:tr>
              <a:tr h="832339"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  <a:p>
                      <a:pPr algn="ctr"/>
                      <a:r>
                        <a:rPr lang="es-ES" b="1" dirty="0"/>
                        <a:t>150 </a:t>
                      </a:r>
                      <a:r>
                        <a:rPr lang="es-ES" dirty="0"/>
                        <a:t>/ </a:t>
                      </a:r>
                      <a:r>
                        <a:rPr lang="es-ES" b="1" dirty="0"/>
                        <a:t>147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97</a:t>
                      </a:r>
                      <a:endParaRPr lang="es-ES" sz="1000" dirty="0"/>
                    </a:p>
                    <a:p>
                      <a:pPr algn="ctr"/>
                      <a:endParaRPr lang="es-ES" sz="1000" dirty="0"/>
                    </a:p>
                    <a:p>
                      <a:pPr algn="ctr"/>
                      <a:r>
                        <a:rPr lang="es-ES" sz="1000" dirty="0"/>
                        <a:t>Epidemiológica y operativa</a:t>
                      </a:r>
                      <a:endParaRPr lang="es-CL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3</a:t>
                      </a:r>
                    </a:p>
                    <a:p>
                      <a:pPr algn="ctr"/>
                      <a:endParaRPr lang="es-ES" sz="1100" dirty="0"/>
                    </a:p>
                    <a:p>
                      <a:pPr algn="ctr"/>
                      <a:r>
                        <a:rPr lang="es-ES" sz="1100" dirty="0"/>
                        <a:t>Ensayos clínicos financiado Industria farmacéutica </a:t>
                      </a:r>
                      <a:endParaRPr lang="es-CL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699556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A7AA3351-624E-431A-BA13-6A74591E9A69}"/>
              </a:ext>
            </a:extLst>
          </p:cNvPr>
          <p:cNvSpPr txBox="1"/>
          <p:nvPr/>
        </p:nvSpPr>
        <p:spPr>
          <a:xfrm>
            <a:off x="860351" y="752468"/>
            <a:ext cx="73014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b="1" dirty="0"/>
              <a:t>Evaluación Bioética </a:t>
            </a:r>
          </a:p>
          <a:p>
            <a:pPr algn="ctr"/>
            <a:r>
              <a:rPr lang="es-MX" sz="1800" b="1" dirty="0"/>
              <a:t>Estudios de Investigación durante el  año 2025</a:t>
            </a:r>
          </a:p>
          <a:p>
            <a:pPr algn="ctr"/>
            <a:endParaRPr lang="es-CL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1AE12F0-1D32-4264-A647-E1FB53F9D881}"/>
              </a:ext>
            </a:extLst>
          </p:cNvPr>
          <p:cNvGraphicFramePr>
            <a:graphicFrameLocks noGrp="1"/>
          </p:cNvGraphicFramePr>
          <p:nvPr/>
        </p:nvGraphicFramePr>
        <p:xfrm>
          <a:off x="1115616" y="4725144"/>
          <a:ext cx="6666391" cy="723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976">
                  <a:extLst>
                    <a:ext uri="{9D8B030D-6E8A-4147-A177-3AD203B41FA5}">
                      <a16:colId xmlns:a16="http://schemas.microsoft.com/office/drawing/2014/main" val="1535860921"/>
                    </a:ext>
                  </a:extLst>
                </a:gridCol>
                <a:gridCol w="534248">
                  <a:extLst>
                    <a:ext uri="{9D8B030D-6E8A-4147-A177-3AD203B41FA5}">
                      <a16:colId xmlns:a16="http://schemas.microsoft.com/office/drawing/2014/main" val="672413264"/>
                    </a:ext>
                  </a:extLst>
                </a:gridCol>
                <a:gridCol w="651522">
                  <a:extLst>
                    <a:ext uri="{9D8B030D-6E8A-4147-A177-3AD203B41FA5}">
                      <a16:colId xmlns:a16="http://schemas.microsoft.com/office/drawing/2014/main" val="2966868332"/>
                    </a:ext>
                  </a:extLst>
                </a:gridCol>
                <a:gridCol w="534248">
                  <a:extLst>
                    <a:ext uri="{9D8B030D-6E8A-4147-A177-3AD203B41FA5}">
                      <a16:colId xmlns:a16="http://schemas.microsoft.com/office/drawing/2014/main" val="3842676992"/>
                    </a:ext>
                  </a:extLst>
                </a:gridCol>
                <a:gridCol w="651522">
                  <a:extLst>
                    <a:ext uri="{9D8B030D-6E8A-4147-A177-3AD203B41FA5}">
                      <a16:colId xmlns:a16="http://schemas.microsoft.com/office/drawing/2014/main" val="145626667"/>
                    </a:ext>
                  </a:extLst>
                </a:gridCol>
                <a:gridCol w="729705">
                  <a:extLst>
                    <a:ext uri="{9D8B030D-6E8A-4147-A177-3AD203B41FA5}">
                      <a16:colId xmlns:a16="http://schemas.microsoft.com/office/drawing/2014/main" val="3116767769"/>
                    </a:ext>
                  </a:extLst>
                </a:gridCol>
                <a:gridCol w="534248">
                  <a:extLst>
                    <a:ext uri="{9D8B030D-6E8A-4147-A177-3AD203B41FA5}">
                      <a16:colId xmlns:a16="http://schemas.microsoft.com/office/drawing/2014/main" val="979346351"/>
                    </a:ext>
                  </a:extLst>
                </a:gridCol>
                <a:gridCol w="693871">
                  <a:extLst>
                    <a:ext uri="{9D8B030D-6E8A-4147-A177-3AD203B41FA5}">
                      <a16:colId xmlns:a16="http://schemas.microsoft.com/office/drawing/2014/main" val="3661062659"/>
                    </a:ext>
                  </a:extLst>
                </a:gridCol>
                <a:gridCol w="825020">
                  <a:extLst>
                    <a:ext uri="{9D8B030D-6E8A-4147-A177-3AD203B41FA5}">
                      <a16:colId xmlns:a16="http://schemas.microsoft.com/office/drawing/2014/main" val="185045397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177109615"/>
                    </a:ext>
                  </a:extLst>
                </a:gridCol>
                <a:gridCol w="546967">
                  <a:extLst>
                    <a:ext uri="{9D8B030D-6E8A-4147-A177-3AD203B41FA5}">
                      <a16:colId xmlns:a16="http://schemas.microsoft.com/office/drawing/2014/main" val="404232766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CABL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HEGC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H.EL PINO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HLC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H. El PERAL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NL" sz="1000" b="1" u="none" strike="noStrike" dirty="0">
                          <a:effectLst/>
                        </a:rPr>
                        <a:t>H.SAN LUIS DE BUIN</a:t>
                      </a:r>
                      <a:endParaRPr lang="nl-N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APS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DSS-DTS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CENTROS PRIVADOS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effectLst/>
                        </a:rPr>
                        <a:t>OTRO      ( Univ., </a:t>
                      </a:r>
                      <a:r>
                        <a:rPr lang="es-CL" sz="1000" b="1" u="none" strike="noStrike" dirty="0" err="1">
                          <a:effectLst/>
                        </a:rPr>
                        <a:t>Minist</a:t>
                      </a:r>
                      <a:r>
                        <a:rPr lang="es-CL" sz="1000" b="1" u="none" strike="noStrike" dirty="0">
                          <a:effectLst/>
                        </a:rPr>
                        <a:t>)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0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CL" sz="10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389682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36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34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25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31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1400" u="none" strike="noStrike" dirty="0">
                          <a:effectLst/>
                        </a:rPr>
                        <a:t>7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150</a:t>
                      </a:r>
                      <a:endParaRPr lang="es-CL" sz="14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3182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158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547" y="578173"/>
            <a:ext cx="8424936" cy="1066130"/>
          </a:xfrm>
        </p:spPr>
        <p:txBody>
          <a:bodyPr anchor="ctr">
            <a:noAutofit/>
          </a:bodyPr>
          <a:lstStyle/>
          <a:p>
            <a:pPr algn="ctr"/>
            <a:br>
              <a:rPr lang="es-ES" sz="2000" b="1" dirty="0"/>
            </a:br>
            <a:r>
              <a:rPr lang="es-ES" sz="2800" b="1" dirty="0"/>
              <a:t>Sesiones programadas y realizadas durante año 2025    </a:t>
            </a:r>
            <a:endParaRPr lang="es-CL" sz="2800" dirty="0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C4C1652D-3D1F-4DC1-BCD8-2AAC3BE0892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2231323"/>
              </p:ext>
            </p:extLst>
          </p:nvPr>
        </p:nvGraphicFramePr>
        <p:xfrm>
          <a:off x="539552" y="1899680"/>
          <a:ext cx="7992888" cy="2394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8696">
                  <a:extLst>
                    <a:ext uri="{9D8B030D-6E8A-4147-A177-3AD203B41FA5}">
                      <a16:colId xmlns:a16="http://schemas.microsoft.com/office/drawing/2014/main" val="672275456"/>
                    </a:ext>
                  </a:extLst>
                </a:gridCol>
                <a:gridCol w="1494225">
                  <a:extLst>
                    <a:ext uri="{9D8B030D-6E8A-4147-A177-3AD203B41FA5}">
                      <a16:colId xmlns:a16="http://schemas.microsoft.com/office/drawing/2014/main" val="2462466775"/>
                    </a:ext>
                  </a:extLst>
                </a:gridCol>
                <a:gridCol w="1545591">
                  <a:extLst>
                    <a:ext uri="{9D8B030D-6E8A-4147-A177-3AD203B41FA5}">
                      <a16:colId xmlns:a16="http://schemas.microsoft.com/office/drawing/2014/main" val="147910127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64078671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242710678"/>
                    </a:ext>
                  </a:extLst>
                </a:gridCol>
              </a:tblGrid>
              <a:tr h="1386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600" b="1" u="none" strike="noStrike" dirty="0">
                          <a:effectLst/>
                        </a:rPr>
                        <a:t>   Sesiones  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600" b="1" u="none" strike="noStrike" dirty="0">
                          <a:effectLst/>
                        </a:rPr>
                        <a:t> Directiva 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1" u="none" strike="noStrike" dirty="0">
                          <a:effectLst/>
                        </a:rPr>
                        <a:t>Ampliadas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algn="ctr" rtl="0" fontAlgn="ctr"/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effectLst/>
                        </a:rPr>
                        <a:t>extraordinarias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Total 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32264"/>
                  </a:ext>
                </a:extLst>
              </a:tr>
              <a:tr h="35928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Programadas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7402768"/>
                  </a:ext>
                </a:extLst>
              </a:tr>
              <a:tr h="242042">
                <a:tc>
                  <a:txBody>
                    <a:bodyPr/>
                    <a:lstStyle/>
                    <a:p>
                      <a:pPr algn="ctr" fontAlgn="ctr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Realizadas </a:t>
                      </a:r>
                    </a:p>
                    <a:p>
                      <a:pPr algn="ctr" fontAlgn="ctr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4334215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FE16ACC-FADE-42E0-AC50-12F480E6AA3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4AED773-073A-426C-9179-FB62E02D26CF}"/>
              </a:ext>
            </a:extLst>
          </p:cNvPr>
          <p:cNvSpPr txBox="1"/>
          <p:nvPr/>
        </p:nvSpPr>
        <p:spPr>
          <a:xfrm>
            <a:off x="342547" y="4794325"/>
            <a:ext cx="76617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dirty="0"/>
              <a:t> Se suspendieron sesiones ampliadas que coincidieron con  capacitación para permitir asistencia de los miembros del CEC a estas actividades.</a:t>
            </a:r>
          </a:p>
          <a:p>
            <a:pPr algn="just"/>
            <a:r>
              <a:rPr lang="es-CL" dirty="0"/>
              <a:t>Con el fin de dar  respuesta oportuna a solicitudes de investigadores, se realizaron reuniones de directiva extraordinarias.</a:t>
            </a:r>
          </a:p>
        </p:txBody>
      </p:sp>
    </p:spTree>
    <p:extLst>
      <p:ext uri="{BB962C8B-B14F-4D97-AF65-F5344CB8AC3E}">
        <p14:creationId xmlns:p14="http://schemas.microsoft.com/office/powerpoint/2010/main" val="291932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352928" cy="634082"/>
          </a:xfrm>
        </p:spPr>
        <p:txBody>
          <a:bodyPr>
            <a:noAutofit/>
          </a:bodyPr>
          <a:lstStyle/>
          <a:p>
            <a:pPr algn="ctr"/>
            <a:br>
              <a:rPr lang="es-CL" sz="2800" b="1" dirty="0"/>
            </a:br>
            <a:r>
              <a:rPr lang="es-CL" sz="2800" b="1" dirty="0"/>
              <a:t>Otras actividades año 2025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05384" y="1052736"/>
            <a:ext cx="7839024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CL" sz="1900" b="1" dirty="0"/>
          </a:p>
          <a:p>
            <a:pPr marL="0" indent="0" algn="just">
              <a:buNone/>
            </a:pPr>
            <a:r>
              <a:rPr lang="es-CL" sz="2000" b="1" dirty="0">
                <a:latin typeface="Century Schoolbook" panose="02040604050505020304" pitchFamily="18" charset="0"/>
              </a:rPr>
              <a:t>1</a:t>
            </a:r>
            <a:r>
              <a:rPr lang="es-CL" sz="2000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.        </a:t>
            </a:r>
            <a:r>
              <a:rPr lang="es-CL" sz="2000" b="1" dirty="0">
                <a:latin typeface="Century Schoolbook" panose="02040604050505020304" pitchFamily="18" charset="0"/>
              </a:rPr>
              <a:t>Participación  de los miembros del CEC en: </a:t>
            </a:r>
          </a:p>
          <a:p>
            <a:pPr marL="0" indent="0" algn="just">
              <a:buNone/>
            </a:pPr>
            <a:endParaRPr lang="es-CL" sz="3000" b="1" dirty="0">
              <a:latin typeface="Century Schoolbook" panose="02040604050505020304" pitchFamily="18" charset="0"/>
            </a:endParaRPr>
          </a:p>
          <a:p>
            <a:pPr marL="0" indent="0" algn="just">
              <a:buNone/>
            </a:pPr>
            <a:r>
              <a:rPr lang="es-CL" sz="2000" dirty="0">
                <a:latin typeface="Century Schoolbook" panose="02040604050505020304" pitchFamily="18" charset="0"/>
              </a:rPr>
              <a:t> - Video conferencias, jornadas, seminarios en otras  instituciones, presencial y telemática en temas relacionados con la Bioética.</a:t>
            </a:r>
          </a:p>
          <a:p>
            <a:pPr marL="0" indent="0" algn="just">
              <a:buNone/>
            </a:pPr>
            <a:r>
              <a:rPr lang="es-CL" sz="2000" dirty="0">
                <a:latin typeface="Century Schoolbook" panose="02040604050505020304" pitchFamily="18" charset="0"/>
              </a:rPr>
              <a:t>-  Diferentes directivas y comisiones: SIDA Chile; Sociedad Chilena de Química Clínica,  Comisión  Regional para la defensa de Salud Mental (COREPREM).</a:t>
            </a:r>
          </a:p>
          <a:p>
            <a:pPr algn="just">
              <a:buFontTx/>
              <a:buChar char="-"/>
            </a:pPr>
            <a:endParaRPr lang="es-CL" sz="2000" dirty="0">
              <a:latin typeface="Century Schoolbook" panose="02040604050505020304" pitchFamily="18" charset="0"/>
            </a:endParaRPr>
          </a:p>
          <a:p>
            <a:pPr marL="0" indent="0" algn="just">
              <a:buNone/>
            </a:pPr>
            <a:endParaRPr lang="es-CL" sz="2000" dirty="0">
              <a:latin typeface="Century Schoolbook" panose="02040604050505020304" pitchFamily="18" charset="0"/>
            </a:endParaRPr>
          </a:p>
          <a:p>
            <a:pPr marL="0" indent="0" algn="just">
              <a:buNone/>
            </a:pPr>
            <a:endParaRPr lang="es-CL" sz="1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DBA9CB-E834-4420-9E01-9660C0D063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5312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352928" cy="922114"/>
          </a:xfrm>
        </p:spPr>
        <p:txBody>
          <a:bodyPr>
            <a:noAutofit/>
          </a:bodyPr>
          <a:lstStyle/>
          <a:p>
            <a:pPr algn="ctr"/>
            <a:br>
              <a:rPr lang="es-CL" sz="2800" b="1" dirty="0"/>
            </a:br>
            <a:r>
              <a:rPr lang="es-CL" sz="2800" b="1" dirty="0"/>
              <a:t>Otras actividades año 2025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136904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CL" sz="1900" b="1" dirty="0"/>
          </a:p>
          <a:p>
            <a:pPr marL="0" indent="0" algn="just">
              <a:buNone/>
            </a:pPr>
            <a:endParaRPr lang="es-CL" sz="3700" b="1" dirty="0">
              <a:solidFill>
                <a:srgbClr val="C00000"/>
              </a:solidFill>
              <a:latin typeface="Century Schoolbook" panose="02040604050505020304" pitchFamily="18" charset="0"/>
            </a:endParaRPr>
          </a:p>
          <a:p>
            <a:pPr marL="0" indent="0">
              <a:buNone/>
            </a:pPr>
            <a:r>
              <a:rPr lang="es-CL" b="1" dirty="0">
                <a:latin typeface="Century Schoolbook" panose="02040604050505020304" pitchFamily="18" charset="0"/>
              </a:rPr>
              <a:t>2</a:t>
            </a:r>
            <a:r>
              <a:rPr lang="es-CL" b="1" dirty="0">
                <a:solidFill>
                  <a:srgbClr val="FF0000"/>
                </a:solidFill>
                <a:latin typeface="Century Schoolbook" panose="02040604050505020304" pitchFamily="18" charset="0"/>
              </a:rPr>
              <a:t>.         </a:t>
            </a:r>
            <a:r>
              <a:rPr lang="es-CL" sz="2000" b="1" dirty="0">
                <a:latin typeface="Century Schoolbook" panose="02040604050505020304" pitchFamily="18" charset="0"/>
              </a:rPr>
              <a:t>Actualizaciones en temas emergentes, como:</a:t>
            </a:r>
          </a:p>
          <a:p>
            <a:pPr marL="0" indent="0" algn="just">
              <a:buNone/>
            </a:pPr>
            <a:endParaRPr lang="es-CL" sz="2000" b="1" dirty="0">
              <a:latin typeface="Century Schoolbook" panose="02040604050505020304" pitchFamily="18" charset="0"/>
            </a:endParaRPr>
          </a:p>
          <a:p>
            <a:pPr marL="0" indent="0" algn="just">
              <a:buNone/>
            </a:pPr>
            <a:r>
              <a:rPr lang="es-CL" sz="2000" b="1" dirty="0">
                <a:latin typeface="Century Schoolbook" panose="02040604050505020304" pitchFamily="18" charset="0"/>
                <a:ea typeface="Calibri" panose="020F0502020204030204" pitchFamily="34" charset="0"/>
              </a:rPr>
              <a:t>- </a:t>
            </a:r>
            <a:r>
              <a:rPr lang="es-CL" sz="2000" dirty="0">
                <a:latin typeface="Century Schoolbook" panose="02040604050505020304" pitchFamily="18" charset="0"/>
                <a:ea typeface="Calibri" panose="020F0502020204030204" pitchFamily="34" charset="0"/>
              </a:rPr>
              <a:t>18 de febrero, Directiva del CEC se reúne vía  Telemática con encargados de salud de los CESFAM Comuna de Calera de Tango.</a:t>
            </a:r>
          </a:p>
          <a:p>
            <a:pPr marL="0" indent="0" algn="just">
              <a:buNone/>
            </a:pPr>
            <a:endParaRPr lang="es-CL" sz="2000" b="1" dirty="0"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s-CL" sz="2000" b="1" dirty="0">
                <a:latin typeface="Century Schoolbook" panose="02040604050505020304" pitchFamily="18" charset="0"/>
                <a:ea typeface="Calibri" panose="020F0502020204030204" pitchFamily="34" charset="0"/>
              </a:rPr>
              <a:t>- 14 </a:t>
            </a:r>
            <a:r>
              <a:rPr lang="es-CL" sz="2000" dirty="0">
                <a:latin typeface="Century Schoolbook" panose="02040604050505020304" pitchFamily="18" charset="0"/>
                <a:ea typeface="Calibri" panose="020F0502020204030204" pitchFamily="34" charset="0"/>
              </a:rPr>
              <a:t>de Octubre, QF. Leslie Escobar  a Cargo de investigaciones HEGC – U. de Chile, presenta Plataforma Red </a:t>
            </a:r>
            <a:r>
              <a:rPr lang="es-CL" sz="2000" dirty="0" err="1">
                <a:latin typeface="Century Schoolbook" panose="02040604050505020304" pitchFamily="18" charset="0"/>
                <a:ea typeface="Calibri" panose="020F0502020204030204" pitchFamily="34" charset="0"/>
              </a:rPr>
              <a:t>Cap</a:t>
            </a:r>
            <a:r>
              <a:rPr lang="es-CL" sz="2000" dirty="0">
                <a:latin typeface="Century Schoolbook" panose="02040604050505020304" pitchFamily="18" charset="0"/>
                <a:ea typeface="Calibri" panose="020F0502020204030204" pitchFamily="34" charset="0"/>
              </a:rPr>
              <a:t>, para uso de base de datos para protocolos de investigación.</a:t>
            </a:r>
          </a:p>
          <a:p>
            <a:pPr marL="0" indent="0" algn="just">
              <a:buNone/>
            </a:pPr>
            <a:endParaRPr lang="es-CL" sz="2000" b="1" dirty="0">
              <a:latin typeface="Century Schoolbook" panose="02040604050505020304" pitchFamily="18" charset="0"/>
            </a:endParaRPr>
          </a:p>
          <a:p>
            <a:pPr algn="just">
              <a:buFontTx/>
              <a:buChar char="-"/>
            </a:pPr>
            <a:endParaRPr lang="es-CL" sz="1900" dirty="0"/>
          </a:p>
          <a:p>
            <a:pPr marL="0" indent="0" algn="just">
              <a:buNone/>
            </a:pPr>
            <a:r>
              <a:rPr lang="es-CL" sz="1900" b="1" dirty="0"/>
              <a:t> </a:t>
            </a:r>
            <a:endParaRPr lang="es-CL" sz="18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DBA9CB-E834-4420-9E01-9660C0D063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4514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352928" cy="634082"/>
          </a:xfrm>
        </p:spPr>
        <p:txBody>
          <a:bodyPr>
            <a:noAutofit/>
          </a:bodyPr>
          <a:lstStyle/>
          <a:p>
            <a:pPr algn="ctr"/>
            <a:br>
              <a:rPr lang="es-CL" sz="2800" b="1" dirty="0"/>
            </a:br>
            <a:r>
              <a:rPr lang="es-CL" sz="2800" b="1" dirty="0"/>
              <a:t>Otras actividades año 2025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496944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CL" sz="14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s-CL" sz="1400" b="1" dirty="0"/>
              <a:t>3.   Capacitación a miembros del CEC, incorporada en el Plan Anual de Capacitación del S.S.M. Sur.</a:t>
            </a:r>
          </a:p>
          <a:p>
            <a:pPr marL="0" indent="0" algn="just">
              <a:buNone/>
            </a:pPr>
            <a:r>
              <a:rPr lang="es-CL" sz="1400" dirty="0"/>
              <a:t>        Se ha cumplido con los Programas de capacitación, se muestra en las tabla adjunta,  desde el año 2018 a la fecha, </a:t>
            </a:r>
            <a:r>
              <a:rPr lang="es-MX" sz="1400" dirty="0"/>
              <a:t>avalado por la Dirección del Servicio y gestionado por el Depto. de Capacitación de la </a:t>
            </a:r>
            <a:r>
              <a:rPr lang="es-MX" sz="1400" dirty="0" err="1"/>
              <a:t>D.S.S.M.Sur</a:t>
            </a:r>
            <a:r>
              <a:rPr lang="es-MX" sz="1400" dirty="0"/>
              <a:t>, con  las respectivas Cartas Compromisos. </a:t>
            </a:r>
          </a:p>
          <a:p>
            <a:pPr marL="0" indent="0" algn="just">
              <a:buNone/>
            </a:pPr>
            <a:r>
              <a:rPr lang="es-MX" sz="1400" dirty="0"/>
              <a:t>                    </a:t>
            </a:r>
          </a:p>
          <a:p>
            <a:pPr marL="0" indent="0" algn="just">
              <a:buNone/>
            </a:pPr>
            <a:r>
              <a:rPr lang="es-MX" sz="1400" dirty="0"/>
              <a:t>         A estas capacitaciones, a</a:t>
            </a:r>
            <a:r>
              <a:rPr lang="es-CL" sz="1400" u="sng" dirty="0" err="1"/>
              <a:t>sisten</a:t>
            </a:r>
            <a:r>
              <a:rPr lang="es-CL" sz="1400" u="sng" dirty="0"/>
              <a:t> los miembros del CEC y se integran los encargados de investigaciones de los hospitales del </a:t>
            </a:r>
            <a:r>
              <a:rPr lang="es-CL" sz="1400" u="sng" dirty="0" err="1"/>
              <a:t>S.S.M.Sur</a:t>
            </a:r>
            <a:r>
              <a:rPr lang="es-CL" sz="1400" u="sng" dirty="0"/>
              <a:t>, entre otros interesados de la Red del </a:t>
            </a:r>
            <a:r>
              <a:rPr lang="es-CL" sz="1400" u="sng" dirty="0" err="1"/>
              <a:t>SSMSur</a:t>
            </a:r>
            <a:r>
              <a:rPr lang="es-CL" sz="1400" u="sng" dirty="0"/>
              <a:t>.</a:t>
            </a:r>
          </a:p>
          <a:p>
            <a:pPr marL="0" indent="0" algn="just">
              <a:buNone/>
            </a:pPr>
            <a:r>
              <a:rPr lang="es-CL" sz="1800" dirty="0"/>
              <a:t>		</a:t>
            </a:r>
          </a:p>
          <a:p>
            <a:pPr marL="0" indent="0" algn="just">
              <a:buNone/>
            </a:pPr>
            <a:endParaRPr lang="es-CL" sz="1800" dirty="0"/>
          </a:p>
          <a:p>
            <a:pPr marL="0" indent="0" algn="just">
              <a:buNone/>
            </a:pPr>
            <a:r>
              <a:rPr lang="es-CL" sz="1800" dirty="0"/>
              <a:t>    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DBA9CB-E834-4420-9E01-9660C0D063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21</a:t>
            </a:fld>
            <a:endParaRPr lang="es-ES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D7FD5B9-B7FC-4E1E-8825-5C5CB06A5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417453"/>
              </p:ext>
            </p:extLst>
          </p:nvPr>
        </p:nvGraphicFramePr>
        <p:xfrm>
          <a:off x="1212726" y="3835908"/>
          <a:ext cx="6286500" cy="2419350"/>
        </p:xfrm>
        <a:graphic>
          <a:graphicData uri="http://schemas.openxmlformats.org/drawingml/2006/table">
            <a:tbl>
              <a:tblPr firstRow="1" firstCol="1" bandRow="1"/>
              <a:tblGrid>
                <a:gridCol w="762000">
                  <a:extLst>
                    <a:ext uri="{9D8B030D-6E8A-4147-A177-3AD203B41FA5}">
                      <a16:colId xmlns:a16="http://schemas.microsoft.com/office/drawing/2014/main" val="1407111555"/>
                    </a:ext>
                  </a:extLst>
                </a:gridCol>
                <a:gridCol w="2679700">
                  <a:extLst>
                    <a:ext uri="{9D8B030D-6E8A-4147-A177-3AD203B41FA5}">
                      <a16:colId xmlns:a16="http://schemas.microsoft.com/office/drawing/2014/main" val="3557903210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79129154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AÑOS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CURSO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Institución formadora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57246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“Salud Pública e investigación”.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San Sebastián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28816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" Actualización del Marco Legal atingentes a los CEA”.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San Sebastián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8358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“ Actualización en Buenas Prácticas Clínica”.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Del Desarrollo Concepción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354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“ Bioderecho”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Del desarrollo Concepción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0809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"Bioderecho 2"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Del desarrollo Concepción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72208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“ Filosofía de la Neurociencia Cognitiva”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Universidad Alberto Hurtado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5437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"Buenas Prácticas Clínicas"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U. Universidad Alberto Hurtado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58127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Schoolbook" panose="020406040505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86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Schoolbook" panose="02040604050505020304" pitchFamily="18" charset="0"/>
                        </a:rPr>
                        <a:t>" Inteligencia Artificial- Bioética"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Capacitaciones ATREVETE </a:t>
                      </a:r>
                      <a:r>
                        <a:rPr lang="es-E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806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089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DCBA-9242-4F05-94CD-5997D909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352928" cy="1143000"/>
          </a:xfrm>
        </p:spPr>
        <p:txBody>
          <a:bodyPr>
            <a:noAutofit/>
          </a:bodyPr>
          <a:lstStyle/>
          <a:p>
            <a:pPr algn="ctr"/>
            <a:br>
              <a:rPr lang="es-CL" sz="2400" b="1" dirty="0"/>
            </a:br>
            <a:br>
              <a:rPr lang="es-CL" sz="2400" b="1" dirty="0"/>
            </a:br>
            <a:br>
              <a:rPr lang="es-CL" sz="2000" b="1" dirty="0"/>
            </a:br>
            <a:r>
              <a:rPr lang="es-CL" sz="2800" b="1" dirty="0">
                <a:solidFill>
                  <a:schemeClr val="tx1"/>
                </a:solidFill>
              </a:rPr>
              <a:t>desafíos</a:t>
            </a:r>
            <a:r>
              <a:rPr lang="es-CL" sz="2400" b="1" dirty="0">
                <a:solidFill>
                  <a:schemeClr val="tx1"/>
                </a:solidFill>
              </a:rPr>
              <a:t> </a:t>
            </a:r>
            <a:br>
              <a:rPr lang="es-CL" sz="2400" b="1" dirty="0">
                <a:solidFill>
                  <a:schemeClr val="tx1"/>
                </a:solidFill>
              </a:rPr>
            </a:br>
            <a:endParaRPr lang="es-CL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0066C-5DD0-4905-A4A3-6430E13465C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352928" cy="5472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sz="1800" dirty="0"/>
              <a:t>1. Posibilidad de realizar visita a terreno de estudios de investigación   aprobados y priorizados por nuestro CEC.</a:t>
            </a:r>
          </a:p>
          <a:p>
            <a:pPr algn="just">
              <a:buNone/>
            </a:pPr>
            <a:endParaRPr lang="es-CL" sz="1800" dirty="0"/>
          </a:p>
          <a:p>
            <a:pPr marL="0" indent="0" algn="just">
              <a:buNone/>
            </a:pPr>
            <a:r>
              <a:rPr lang="es-CL" sz="1800" dirty="0"/>
              <a:t>2. R</a:t>
            </a:r>
            <a:r>
              <a:rPr lang="es-ES" sz="1800" dirty="0"/>
              <a:t>eforzar procedimientos para cautelar derechos de los participantes en investigación,  (Ley </a:t>
            </a:r>
            <a:r>
              <a:rPr lang="es-ES" sz="1800" dirty="0" err="1"/>
              <a:t>Nº</a:t>
            </a:r>
            <a:r>
              <a:rPr lang="es-ES" sz="1800" dirty="0"/>
              <a:t> 20.584):</a:t>
            </a:r>
          </a:p>
          <a:p>
            <a:pPr marL="342900" indent="-342900" algn="just">
              <a:buAutoNum type="arabicPeriod" startAt="2"/>
            </a:pPr>
            <a:endParaRPr lang="es-ES" sz="1800" dirty="0"/>
          </a:p>
          <a:p>
            <a:pPr algn="just"/>
            <a:r>
              <a:rPr lang="es-ES" sz="1600" dirty="0"/>
              <a:t>Autonomía del paciente</a:t>
            </a:r>
          </a:p>
          <a:p>
            <a:r>
              <a:rPr lang="es-ES" sz="1600" dirty="0"/>
              <a:t>Procedimiento de Consentimiento Informado </a:t>
            </a:r>
          </a:p>
          <a:p>
            <a:r>
              <a:rPr lang="es-ES" sz="1600" dirty="0"/>
              <a:t>Derecho de la información </a:t>
            </a:r>
          </a:p>
          <a:p>
            <a:r>
              <a:rPr lang="es-ES" sz="1600" u="sng" dirty="0"/>
              <a:t>Resguardo de la información</a:t>
            </a:r>
          </a:p>
          <a:p>
            <a:r>
              <a:rPr lang="es-ES" sz="1600" u="sng" dirty="0"/>
              <a:t>Privacidad y confidencialidad</a:t>
            </a:r>
          </a:p>
          <a:p>
            <a:r>
              <a:rPr lang="es-ES" sz="1600" u="sng" dirty="0"/>
              <a:t>Previsibilidad y evitabilidad del daño “ Cuidar”</a:t>
            </a:r>
          </a:p>
          <a:p>
            <a:r>
              <a:rPr lang="es-ES" sz="1600" u="sng" dirty="0"/>
              <a:t>Transparentar los riesgos</a:t>
            </a:r>
          </a:p>
          <a:p>
            <a:r>
              <a:rPr lang="es-ES" sz="1600" u="sng" dirty="0"/>
              <a:t>Docencia Clínica</a:t>
            </a:r>
          </a:p>
          <a:p>
            <a:pPr>
              <a:buNone/>
            </a:pPr>
            <a:endParaRPr lang="es-ES" sz="1600" b="1" dirty="0">
              <a:cs typeface="Times New Roman" pitchFamily="18" charset="0"/>
            </a:endParaRPr>
          </a:p>
          <a:p>
            <a:pPr marL="0" indent="0" algn="just">
              <a:buNone/>
            </a:pPr>
            <a:endParaRPr lang="es-CL" sz="2000" dirty="0"/>
          </a:p>
          <a:p>
            <a:pPr algn="just">
              <a:buFontTx/>
              <a:buChar char="-"/>
            </a:pPr>
            <a:endParaRPr lang="es-CL" sz="2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745708-1C55-443D-9EAB-18178CC9166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290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DCBA-9242-4F05-94CD-5997D909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352928" cy="1143000"/>
          </a:xfrm>
        </p:spPr>
        <p:txBody>
          <a:bodyPr>
            <a:noAutofit/>
          </a:bodyPr>
          <a:lstStyle/>
          <a:p>
            <a:pPr algn="ctr"/>
            <a:br>
              <a:rPr lang="es-CL" sz="2400" b="1" dirty="0"/>
            </a:br>
            <a:br>
              <a:rPr lang="es-CL" sz="2400" b="1" dirty="0"/>
            </a:br>
            <a:br>
              <a:rPr lang="es-CL" sz="2000" b="1" dirty="0"/>
            </a:br>
            <a:r>
              <a:rPr lang="es-CL" sz="2800" b="1" dirty="0">
                <a:solidFill>
                  <a:schemeClr val="tx1"/>
                </a:solidFill>
              </a:rPr>
              <a:t>desafíos </a:t>
            </a:r>
            <a:br>
              <a:rPr lang="es-CL" sz="2800" b="1" dirty="0">
                <a:solidFill>
                  <a:schemeClr val="tx1"/>
                </a:solidFill>
              </a:rPr>
            </a:br>
            <a:endParaRPr lang="es-CL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0066C-5DD0-4905-A4A3-6430E13465C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528" y="2132856"/>
            <a:ext cx="8352928" cy="45365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" sz="1600" b="1" dirty="0">
              <a:cs typeface="Times New Roman" pitchFamily="18" charset="0"/>
            </a:endParaRPr>
          </a:p>
          <a:p>
            <a:pPr>
              <a:buFontTx/>
              <a:buChar char="-"/>
            </a:pPr>
            <a:endParaRPr lang="es-CL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2ADA6BD-F355-4836-A596-B48112D38A5D}"/>
              </a:ext>
            </a:extLst>
          </p:cNvPr>
          <p:cNvSpPr txBox="1"/>
          <p:nvPr/>
        </p:nvSpPr>
        <p:spPr>
          <a:xfrm>
            <a:off x="438532" y="1700808"/>
            <a:ext cx="820891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L" dirty="0">
                <a:latin typeface="Century Schoolbook" panose="02040604050505020304" pitchFamily="18" charset="0"/>
                <a:ea typeface="Calibri" panose="020F0502020204030204" pitchFamily="34" charset="0"/>
              </a:rPr>
              <a:t>3. Continuar</a:t>
            </a:r>
            <a:r>
              <a:rPr lang="es-CL" sz="1800" dirty="0">
                <a:effectLst/>
                <a:ea typeface="Calibri" panose="020F0502020204030204" pitchFamily="34" charset="0"/>
              </a:rPr>
              <a:t> vigilancia en cumplimiento de Buenas Prácticas Clínicas en investigadores.</a:t>
            </a:r>
          </a:p>
          <a:p>
            <a:pPr algn="just"/>
            <a:endParaRPr lang="es-CL" sz="1800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es-CL" dirty="0">
                <a:ea typeface="Calibri" panose="020F0502020204030204" pitchFamily="34" charset="0"/>
              </a:rPr>
              <a:t>4</a:t>
            </a:r>
            <a:r>
              <a:rPr lang="es-CL" dirty="0"/>
              <a:t>. Mejora continua del  link del  CEC en la página WEB de la </a:t>
            </a:r>
            <a:r>
              <a:rPr lang="es-CL" dirty="0" err="1"/>
              <a:t>D.S.S.M.Sur</a:t>
            </a:r>
            <a:r>
              <a:rPr lang="es-CL" dirty="0"/>
              <a:t>, en colaboración con el Depto. de Comunicaciones de la Dirección de Servicio</a:t>
            </a:r>
            <a:r>
              <a:rPr lang="es-CL" b="1" dirty="0"/>
              <a:t>.</a:t>
            </a:r>
          </a:p>
          <a:p>
            <a:pPr algn="just"/>
            <a:endParaRPr lang="es-CL" b="1" dirty="0"/>
          </a:p>
          <a:p>
            <a:pPr algn="just"/>
            <a:r>
              <a:rPr lang="es-CL" dirty="0">
                <a:latin typeface="Century Schoolbook" panose="02040604050505020304" pitchFamily="18" charset="0"/>
                <a:ea typeface="Calibri" panose="020F0502020204030204" pitchFamily="34" charset="0"/>
              </a:rPr>
              <a:t>5. Difundir las actividades del CEC en la RED del </a:t>
            </a:r>
            <a:r>
              <a:rPr lang="es-CL" dirty="0" err="1">
                <a:latin typeface="Century Schoolbook" panose="02040604050505020304" pitchFamily="18" charset="0"/>
                <a:ea typeface="Calibri" panose="020F0502020204030204" pitchFamily="34" charset="0"/>
              </a:rPr>
              <a:t>SSMSur</a:t>
            </a:r>
            <a:r>
              <a:rPr lang="es-CL" dirty="0">
                <a:latin typeface="Century Schoolbook" panose="02040604050505020304" pitchFamily="18" charset="0"/>
                <a:ea typeface="Calibri" panose="020F0502020204030204" pitchFamily="34" charset="0"/>
              </a:rPr>
              <a:t> y en otras instancia.</a:t>
            </a:r>
          </a:p>
          <a:p>
            <a:pPr algn="just"/>
            <a:endParaRPr lang="es-CL" dirty="0">
              <a:solidFill>
                <a:srgbClr val="C00000"/>
              </a:solidFill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CL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6. Difundir entre los miembros del CEC entre otros, a través de sus investigadores, los resultados de los estudios de investigación, priorizando aquellos que han sido publicados, distinguidos  o su aplicación es relevante en los establecimientos de salud.</a:t>
            </a:r>
          </a:p>
          <a:p>
            <a:pPr algn="just"/>
            <a:endParaRPr lang="es-CL" dirty="0">
              <a:latin typeface="Century Schoolbook" panose="020406040505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CL" sz="1800" dirty="0">
                <a:effectLst/>
                <a:latin typeface="Century Schoolbook" panose="02040604050505020304" pitchFamily="18" charset="0"/>
                <a:ea typeface="Calibri" panose="020F0502020204030204" pitchFamily="34" charset="0"/>
              </a:rPr>
              <a:t>7. Implementar la digitalización de la recepción de estudios de investigación.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2D5A78-2751-4C31-996A-B5B47A046E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888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685DA-C9F8-45C1-9030-41ADFA41102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2564904"/>
            <a:ext cx="7671816" cy="3909048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endParaRPr lang="es-CL" dirty="0"/>
          </a:p>
          <a:p>
            <a:pPr algn="just">
              <a:buFontTx/>
              <a:buChar char="-"/>
            </a:pPr>
            <a:r>
              <a:rPr lang="es-CL" sz="2000" dirty="0"/>
              <a:t>Al equipo de la Dirección del Servicio Metropolitano Sur.</a:t>
            </a:r>
          </a:p>
          <a:p>
            <a:pPr algn="just">
              <a:buFontTx/>
              <a:buChar char="-"/>
            </a:pPr>
            <a:r>
              <a:rPr lang="es-CL" sz="2000" dirty="0"/>
              <a:t>A los miembros del CEC, asesores técnicos  y secretaria administrativa por  su compromiso y  trabajo realizado.</a:t>
            </a:r>
          </a:p>
          <a:p>
            <a:pPr algn="just">
              <a:buFontTx/>
              <a:buChar char="-"/>
            </a:pPr>
            <a:r>
              <a:rPr lang="es-CL" sz="2000" dirty="0"/>
              <a:t>A los encargados de investigación de los establecimientos de nuestra Red asistencial.</a:t>
            </a:r>
          </a:p>
          <a:p>
            <a:pPr algn="just">
              <a:buFontTx/>
              <a:buChar char="-"/>
            </a:pPr>
            <a:r>
              <a:rPr lang="es-CL" sz="2000" dirty="0"/>
              <a:t>A los investigadores por su confianza y validación de nuestro CEC.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537CBBC-2F4C-4525-A7F8-E9B22B8C87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4297A9A-13EC-47BB-ADD7-EE2151745366}" type="slidenum">
              <a:rPr lang="es-ES" smtClean="0"/>
              <a:pPr/>
              <a:t>24</a:t>
            </a:fld>
            <a:endParaRPr lang="es-ES"/>
          </a:p>
        </p:txBody>
      </p:sp>
      <p:pic>
        <p:nvPicPr>
          <p:cNvPr id="1026" name="Picture 2" descr="54 ideas de Dar gracias ;-) | gracias, dar gracias, frases de agradecimiento">
            <a:extLst>
              <a:ext uri="{FF2B5EF4-FFF2-40B4-BE49-F238E27FC236}">
                <a16:creationId xmlns:a16="http://schemas.microsoft.com/office/drawing/2014/main" id="{F47793A6-8660-432F-BD17-0D7094760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4868"/>
            <a:ext cx="2619626" cy="173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694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6795</TotalTime>
  <Words>1988</Words>
  <Application>Microsoft Office PowerPoint</Application>
  <PresentationFormat>Presentación en pantalla (4:3)</PresentationFormat>
  <Paragraphs>399</Paragraphs>
  <Slides>24</Slides>
  <Notes>14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Arial</vt:lpstr>
      <vt:lpstr>Calibri</vt:lpstr>
      <vt:lpstr>Century Schoolbook</vt:lpstr>
      <vt:lpstr>Courier New</vt:lpstr>
      <vt:lpstr>Times New Roman</vt:lpstr>
      <vt:lpstr>Verdana</vt:lpstr>
      <vt:lpstr>Wingdings</vt:lpstr>
      <vt:lpstr>Wingdings 2</vt:lpstr>
      <vt:lpstr>Mirador</vt:lpstr>
      <vt:lpstr>Acrobat Document</vt:lpstr>
      <vt:lpstr>Presentación de PowerPoint</vt:lpstr>
      <vt:lpstr> </vt:lpstr>
      <vt:lpstr>Presentación de PowerPoint</vt:lpstr>
      <vt:lpstr>TEMARIO</vt:lpstr>
      <vt:lpstr>INTRODUCCION  D.S.S.M. SUR </vt:lpstr>
      <vt:lpstr> INTRODUCCION  DEBEMOS SIEMPRE TENER PRESENTE  que somos un equipo:</vt:lpstr>
      <vt:lpstr>Presentación de PowerPoint</vt:lpstr>
      <vt:lpstr>                       Secretaría administrativa</vt:lpstr>
      <vt:lpstr>ASESORES TÉCNICOS DEL CEC</vt:lpstr>
      <vt:lpstr> ORGANIZACIÓN Y FUNCIONAMIENTO </vt:lpstr>
      <vt:lpstr>ORGANIZACIÓN Y FUNCIONAMIENTO</vt:lpstr>
      <vt:lpstr>ACTIVIDADES REALIZADAS   </vt:lpstr>
      <vt:lpstr> ACTIVIDADES REALIZADAS</vt:lpstr>
      <vt:lpstr>ACTIVIDADES REALIZADAS DURANTE AÑO 2025 </vt:lpstr>
      <vt:lpstr>OBLIGACIONES DE LOS  CEC</vt:lpstr>
      <vt:lpstr>                   ACTIVIDADES REALIZADAS   </vt:lpstr>
      <vt:lpstr>                   </vt:lpstr>
      <vt:lpstr> Sesiones programadas y realizadas durante año 2025    </vt:lpstr>
      <vt:lpstr> Otras actividades año 2025</vt:lpstr>
      <vt:lpstr> Otras actividades año 2025</vt:lpstr>
      <vt:lpstr> Otras actividades año 2025</vt:lpstr>
      <vt:lpstr>   desafíos  </vt:lpstr>
      <vt:lpstr>   desafíos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</dc:title>
  <dc:creator>Veronica Rivera</dc:creator>
  <cp:lastModifiedBy>Verónica Rivera Sciaraffia</cp:lastModifiedBy>
  <cp:revision>1089</cp:revision>
  <cp:lastPrinted>2024-05-03T11:35:06Z</cp:lastPrinted>
  <dcterms:created xsi:type="dcterms:W3CDTF">2014-04-25T17:39:56Z</dcterms:created>
  <dcterms:modified xsi:type="dcterms:W3CDTF">2026-05-05T19:49:12Z</dcterms:modified>
</cp:coreProperties>
</file>